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57" r:id="rId4"/>
    <p:sldId id="259" r:id="rId5"/>
    <p:sldId id="278" r:id="rId6"/>
    <p:sldId id="258" r:id="rId7"/>
    <p:sldId id="261" r:id="rId8"/>
    <p:sldId id="266" r:id="rId9"/>
    <p:sldId id="281" r:id="rId10"/>
    <p:sldId id="262" r:id="rId11"/>
    <p:sldId id="263" r:id="rId12"/>
    <p:sldId id="282" r:id="rId13"/>
    <p:sldId id="268" r:id="rId14"/>
    <p:sldId id="267" r:id="rId15"/>
    <p:sldId id="264" r:id="rId16"/>
    <p:sldId id="269" r:id="rId17"/>
    <p:sldId id="271" r:id="rId18"/>
    <p:sldId id="272" r:id="rId19"/>
    <p:sldId id="270" r:id="rId20"/>
    <p:sldId id="280" r:id="rId21"/>
    <p:sldId id="273" r:id="rId22"/>
    <p:sldId id="274" r:id="rId23"/>
    <p:sldId id="275" r:id="rId24"/>
    <p:sldId id="26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053FC-8B44-452E-841E-EAFA74868B44}" v="10" dt="2023-08-31T22:21:20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B9527-4075-48C7-AED9-4268E698F7D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NZ"/>
        </a:p>
      </dgm:t>
    </dgm:pt>
    <dgm:pt modelId="{FC09B4EE-E616-4D8B-94E9-76FEF0448FC2}">
      <dgm:prSet/>
      <dgm:spPr/>
      <dgm:t>
        <a:bodyPr/>
        <a:lstStyle/>
        <a:p>
          <a:r>
            <a:rPr lang="en-NZ"/>
            <a:t>Planning frameworks</a:t>
          </a:r>
        </a:p>
      </dgm:t>
    </dgm:pt>
    <dgm:pt modelId="{7EFFD04E-2630-4248-AD0A-D82E4134A709}" type="parTrans" cxnId="{951666DF-F670-452E-8D3A-9C97061A3A97}">
      <dgm:prSet/>
      <dgm:spPr/>
      <dgm:t>
        <a:bodyPr/>
        <a:lstStyle/>
        <a:p>
          <a:endParaRPr lang="en-NZ"/>
        </a:p>
      </dgm:t>
    </dgm:pt>
    <dgm:pt modelId="{8F0B9D59-67A2-47D8-9B07-2E9732B442E7}" type="sibTrans" cxnId="{951666DF-F670-452E-8D3A-9C97061A3A97}">
      <dgm:prSet/>
      <dgm:spPr/>
      <dgm:t>
        <a:bodyPr/>
        <a:lstStyle/>
        <a:p>
          <a:endParaRPr lang="en-NZ"/>
        </a:p>
      </dgm:t>
    </dgm:pt>
    <dgm:pt modelId="{A9DA3691-BFAC-4A7A-8DD2-833A062DC7C3}">
      <dgm:prSet/>
      <dgm:spPr/>
      <dgm:t>
        <a:bodyPr/>
        <a:lstStyle/>
        <a:p>
          <a:r>
            <a:rPr lang="en-NZ"/>
            <a:t>Practicality</a:t>
          </a:r>
        </a:p>
      </dgm:t>
    </dgm:pt>
    <dgm:pt modelId="{C39E63D1-7CE6-4694-80CD-505FE100613B}" type="parTrans" cxnId="{DD7352CC-F24E-41CA-90B0-885D0D95432C}">
      <dgm:prSet/>
      <dgm:spPr/>
      <dgm:t>
        <a:bodyPr/>
        <a:lstStyle/>
        <a:p>
          <a:endParaRPr lang="en-NZ"/>
        </a:p>
      </dgm:t>
    </dgm:pt>
    <dgm:pt modelId="{DEA1E1CC-D1C6-4FA5-8F37-6F7F92CE352B}" type="sibTrans" cxnId="{DD7352CC-F24E-41CA-90B0-885D0D95432C}">
      <dgm:prSet/>
      <dgm:spPr/>
      <dgm:t>
        <a:bodyPr/>
        <a:lstStyle/>
        <a:p>
          <a:endParaRPr lang="en-NZ"/>
        </a:p>
      </dgm:t>
    </dgm:pt>
    <dgm:pt modelId="{89BCF19A-FF14-4260-86CF-5D8151959D3B}">
      <dgm:prSet/>
      <dgm:spPr/>
      <dgm:t>
        <a:bodyPr/>
        <a:lstStyle/>
        <a:p>
          <a:r>
            <a:rPr lang="en-NZ"/>
            <a:t>Governance Issues</a:t>
          </a:r>
        </a:p>
      </dgm:t>
    </dgm:pt>
    <dgm:pt modelId="{C91E5DD2-CF31-4EB7-A19F-E7CF7C35FD37}" type="parTrans" cxnId="{3BAB847D-76A3-4CF2-902A-8A690E66A7DC}">
      <dgm:prSet/>
      <dgm:spPr/>
      <dgm:t>
        <a:bodyPr/>
        <a:lstStyle/>
        <a:p>
          <a:endParaRPr lang="en-NZ"/>
        </a:p>
      </dgm:t>
    </dgm:pt>
    <dgm:pt modelId="{6535132D-8FAA-4B78-9A96-14EDD1797DEC}" type="sibTrans" cxnId="{3BAB847D-76A3-4CF2-902A-8A690E66A7DC}">
      <dgm:prSet/>
      <dgm:spPr/>
      <dgm:t>
        <a:bodyPr/>
        <a:lstStyle/>
        <a:p>
          <a:endParaRPr lang="en-NZ"/>
        </a:p>
      </dgm:t>
    </dgm:pt>
    <dgm:pt modelId="{400886FE-DA52-4153-B487-44C59EEF2748}">
      <dgm:prSet/>
      <dgm:spPr/>
      <dgm:t>
        <a:bodyPr/>
        <a:lstStyle/>
        <a:p>
          <a:r>
            <a:rPr lang="en-NZ"/>
            <a:t>Enforceability</a:t>
          </a:r>
        </a:p>
      </dgm:t>
    </dgm:pt>
    <dgm:pt modelId="{24804034-D336-4B96-BF68-192110862F22}" type="parTrans" cxnId="{7C16266F-6125-4D6D-8E20-91068F240531}">
      <dgm:prSet/>
      <dgm:spPr/>
      <dgm:t>
        <a:bodyPr/>
        <a:lstStyle/>
        <a:p>
          <a:endParaRPr lang="en-NZ"/>
        </a:p>
      </dgm:t>
    </dgm:pt>
    <dgm:pt modelId="{5BCF1B4F-942C-47D6-A621-44426C492DF2}" type="sibTrans" cxnId="{7C16266F-6125-4D6D-8E20-91068F240531}">
      <dgm:prSet/>
      <dgm:spPr/>
      <dgm:t>
        <a:bodyPr/>
        <a:lstStyle/>
        <a:p>
          <a:endParaRPr lang="en-NZ"/>
        </a:p>
      </dgm:t>
    </dgm:pt>
    <dgm:pt modelId="{A6EB9975-01E5-4A69-93F9-D17068033889}">
      <dgm:prSet/>
      <dgm:spPr/>
      <dgm:t>
        <a:bodyPr/>
        <a:lstStyle/>
        <a:p>
          <a:r>
            <a:rPr lang="en-NZ"/>
            <a:t>Marketability</a:t>
          </a:r>
        </a:p>
      </dgm:t>
    </dgm:pt>
    <dgm:pt modelId="{0AC4A84E-F28D-477C-8704-148519516337}" type="parTrans" cxnId="{C0871D5C-2651-4C6D-8109-57C78FB53878}">
      <dgm:prSet/>
      <dgm:spPr/>
      <dgm:t>
        <a:bodyPr/>
        <a:lstStyle/>
        <a:p>
          <a:endParaRPr lang="en-NZ"/>
        </a:p>
      </dgm:t>
    </dgm:pt>
    <dgm:pt modelId="{EAAC7CB1-BBB1-4CD5-B953-C225B0C108E2}" type="sibTrans" cxnId="{C0871D5C-2651-4C6D-8109-57C78FB53878}">
      <dgm:prSet/>
      <dgm:spPr/>
      <dgm:t>
        <a:bodyPr/>
        <a:lstStyle/>
        <a:p>
          <a:endParaRPr lang="en-NZ"/>
        </a:p>
      </dgm:t>
    </dgm:pt>
    <dgm:pt modelId="{512FE8D2-23F9-448F-83E7-FE77277A0428}" type="pres">
      <dgm:prSet presAssocID="{DE1B9527-4075-48C7-AED9-4268E698F7D8}" presName="Name0" presStyleCnt="0">
        <dgm:presLayoutVars>
          <dgm:dir/>
          <dgm:resizeHandles val="exact"/>
        </dgm:presLayoutVars>
      </dgm:prSet>
      <dgm:spPr/>
    </dgm:pt>
    <dgm:pt modelId="{A7BFF4E2-F20D-4BB7-B717-0FF696910911}" type="pres">
      <dgm:prSet presAssocID="{DE1B9527-4075-48C7-AED9-4268E698F7D8}" presName="fgShape" presStyleLbl="fgShp" presStyleIdx="0" presStyleCnt="1"/>
      <dgm:spPr/>
    </dgm:pt>
    <dgm:pt modelId="{786C453F-42AB-4304-9069-B98B161B3724}" type="pres">
      <dgm:prSet presAssocID="{DE1B9527-4075-48C7-AED9-4268E698F7D8}" presName="linComp" presStyleCnt="0"/>
      <dgm:spPr/>
    </dgm:pt>
    <dgm:pt modelId="{F1F02D21-C319-43D7-89A2-D9A7DA3398F3}" type="pres">
      <dgm:prSet presAssocID="{FC09B4EE-E616-4D8B-94E9-76FEF0448FC2}" presName="compNode" presStyleCnt="0"/>
      <dgm:spPr/>
    </dgm:pt>
    <dgm:pt modelId="{FCB3E35A-5A11-4262-BB0E-EBB250F36064}" type="pres">
      <dgm:prSet presAssocID="{FC09B4EE-E616-4D8B-94E9-76FEF0448FC2}" presName="bkgdShape" presStyleLbl="node1" presStyleIdx="0" presStyleCnt="5"/>
      <dgm:spPr/>
    </dgm:pt>
    <dgm:pt modelId="{9337FFDD-5A5D-4292-ADB1-E889DA7D8AE6}" type="pres">
      <dgm:prSet presAssocID="{FC09B4EE-E616-4D8B-94E9-76FEF0448FC2}" presName="nodeTx" presStyleLbl="node1" presStyleIdx="0" presStyleCnt="5">
        <dgm:presLayoutVars>
          <dgm:bulletEnabled val="1"/>
        </dgm:presLayoutVars>
      </dgm:prSet>
      <dgm:spPr/>
    </dgm:pt>
    <dgm:pt modelId="{6CC20B7D-4E34-4A72-AF13-33257A655EBF}" type="pres">
      <dgm:prSet presAssocID="{FC09B4EE-E616-4D8B-94E9-76FEF0448FC2}" presName="invisiNode" presStyleLbl="node1" presStyleIdx="0" presStyleCnt="5"/>
      <dgm:spPr/>
    </dgm:pt>
    <dgm:pt modelId="{9C1F8B42-63EA-4F5E-9AEF-AAAD182FF2EB}" type="pres">
      <dgm:prSet presAssocID="{FC09B4EE-E616-4D8B-94E9-76FEF0448FC2}" presName="imagNode" presStyleLbl="fgImgPlace1" presStyleIdx="0" presStyleCnt="5"/>
      <dgm:spPr/>
    </dgm:pt>
    <dgm:pt modelId="{ED315C52-0E75-455C-AE96-1EB2FCAD42AF}" type="pres">
      <dgm:prSet presAssocID="{8F0B9D59-67A2-47D8-9B07-2E9732B442E7}" presName="sibTrans" presStyleLbl="sibTrans2D1" presStyleIdx="0" presStyleCnt="0"/>
      <dgm:spPr/>
    </dgm:pt>
    <dgm:pt modelId="{0AF51C2C-CFCE-4289-8720-8B72DDD833F6}" type="pres">
      <dgm:prSet presAssocID="{A9DA3691-BFAC-4A7A-8DD2-833A062DC7C3}" presName="compNode" presStyleCnt="0"/>
      <dgm:spPr/>
    </dgm:pt>
    <dgm:pt modelId="{2D6FAFF1-3015-4749-9989-7C17A57AEE69}" type="pres">
      <dgm:prSet presAssocID="{A9DA3691-BFAC-4A7A-8DD2-833A062DC7C3}" presName="bkgdShape" presStyleLbl="node1" presStyleIdx="1" presStyleCnt="5"/>
      <dgm:spPr/>
    </dgm:pt>
    <dgm:pt modelId="{1CFFFC5B-D26B-4946-8BCA-9C8134E7089E}" type="pres">
      <dgm:prSet presAssocID="{A9DA3691-BFAC-4A7A-8DD2-833A062DC7C3}" presName="nodeTx" presStyleLbl="node1" presStyleIdx="1" presStyleCnt="5">
        <dgm:presLayoutVars>
          <dgm:bulletEnabled val="1"/>
        </dgm:presLayoutVars>
      </dgm:prSet>
      <dgm:spPr/>
    </dgm:pt>
    <dgm:pt modelId="{A2DE5B1D-2262-455B-B8F9-09804D0EC12C}" type="pres">
      <dgm:prSet presAssocID="{A9DA3691-BFAC-4A7A-8DD2-833A062DC7C3}" presName="invisiNode" presStyleLbl="node1" presStyleIdx="1" presStyleCnt="5"/>
      <dgm:spPr/>
    </dgm:pt>
    <dgm:pt modelId="{2275B95A-6007-4535-9B9B-E3CCE4A0614A}" type="pres">
      <dgm:prSet presAssocID="{A9DA3691-BFAC-4A7A-8DD2-833A062DC7C3}" presName="imagNode" presStyleLbl="fgImgPlace1" presStyleIdx="1" presStyleCnt="5"/>
      <dgm:spPr/>
    </dgm:pt>
    <dgm:pt modelId="{10BF4FAD-B932-47ED-A7EF-C0C8854E7B08}" type="pres">
      <dgm:prSet presAssocID="{DEA1E1CC-D1C6-4FA5-8F37-6F7F92CE352B}" presName="sibTrans" presStyleLbl="sibTrans2D1" presStyleIdx="0" presStyleCnt="0"/>
      <dgm:spPr/>
    </dgm:pt>
    <dgm:pt modelId="{2C9FF40A-2570-4E59-B6C3-E50C9F07DF7A}" type="pres">
      <dgm:prSet presAssocID="{89BCF19A-FF14-4260-86CF-5D8151959D3B}" presName="compNode" presStyleCnt="0"/>
      <dgm:spPr/>
    </dgm:pt>
    <dgm:pt modelId="{46E9B553-B56A-43D7-B65C-D05599A8F40B}" type="pres">
      <dgm:prSet presAssocID="{89BCF19A-FF14-4260-86CF-5D8151959D3B}" presName="bkgdShape" presStyleLbl="node1" presStyleIdx="2" presStyleCnt="5"/>
      <dgm:spPr/>
    </dgm:pt>
    <dgm:pt modelId="{F8254383-3CF4-4421-A201-B2166CBD7954}" type="pres">
      <dgm:prSet presAssocID="{89BCF19A-FF14-4260-86CF-5D8151959D3B}" presName="nodeTx" presStyleLbl="node1" presStyleIdx="2" presStyleCnt="5">
        <dgm:presLayoutVars>
          <dgm:bulletEnabled val="1"/>
        </dgm:presLayoutVars>
      </dgm:prSet>
      <dgm:spPr/>
    </dgm:pt>
    <dgm:pt modelId="{B1BF0C31-0973-4FEC-B850-AEE37D3AFC57}" type="pres">
      <dgm:prSet presAssocID="{89BCF19A-FF14-4260-86CF-5D8151959D3B}" presName="invisiNode" presStyleLbl="node1" presStyleIdx="2" presStyleCnt="5"/>
      <dgm:spPr/>
    </dgm:pt>
    <dgm:pt modelId="{5D9B1713-9A49-40C5-AAE2-2465DB14A0AD}" type="pres">
      <dgm:prSet presAssocID="{89BCF19A-FF14-4260-86CF-5D8151959D3B}" presName="imagNode" presStyleLbl="fgImgPlace1" presStyleIdx="2" presStyleCnt="5"/>
      <dgm:spPr/>
    </dgm:pt>
    <dgm:pt modelId="{000D1FAD-8C57-45F1-9D93-66DF11DED948}" type="pres">
      <dgm:prSet presAssocID="{6535132D-8FAA-4B78-9A96-14EDD1797DEC}" presName="sibTrans" presStyleLbl="sibTrans2D1" presStyleIdx="0" presStyleCnt="0"/>
      <dgm:spPr/>
    </dgm:pt>
    <dgm:pt modelId="{127062B3-9F3A-4F99-97C9-0AB026305698}" type="pres">
      <dgm:prSet presAssocID="{400886FE-DA52-4153-B487-44C59EEF2748}" presName="compNode" presStyleCnt="0"/>
      <dgm:spPr/>
    </dgm:pt>
    <dgm:pt modelId="{E9DDEF7B-D50B-4B82-9159-F57A1F1D515D}" type="pres">
      <dgm:prSet presAssocID="{400886FE-DA52-4153-B487-44C59EEF2748}" presName="bkgdShape" presStyleLbl="node1" presStyleIdx="3" presStyleCnt="5"/>
      <dgm:spPr/>
    </dgm:pt>
    <dgm:pt modelId="{0F221826-DEF3-4778-9B9A-734F55A4BFF7}" type="pres">
      <dgm:prSet presAssocID="{400886FE-DA52-4153-B487-44C59EEF2748}" presName="nodeTx" presStyleLbl="node1" presStyleIdx="3" presStyleCnt="5">
        <dgm:presLayoutVars>
          <dgm:bulletEnabled val="1"/>
        </dgm:presLayoutVars>
      </dgm:prSet>
      <dgm:spPr/>
    </dgm:pt>
    <dgm:pt modelId="{B77845DA-CD85-4A55-B28B-700027F17694}" type="pres">
      <dgm:prSet presAssocID="{400886FE-DA52-4153-B487-44C59EEF2748}" presName="invisiNode" presStyleLbl="node1" presStyleIdx="3" presStyleCnt="5"/>
      <dgm:spPr/>
    </dgm:pt>
    <dgm:pt modelId="{56630307-BD03-4833-B2BC-094EDCA03CE9}" type="pres">
      <dgm:prSet presAssocID="{400886FE-DA52-4153-B487-44C59EEF2748}" presName="imagNode" presStyleLbl="fgImgPlace1" presStyleIdx="3" presStyleCnt="5"/>
      <dgm:spPr/>
    </dgm:pt>
    <dgm:pt modelId="{D50372B9-ECCF-4C48-93ED-0F6D63D71CF4}" type="pres">
      <dgm:prSet presAssocID="{5BCF1B4F-942C-47D6-A621-44426C492DF2}" presName="sibTrans" presStyleLbl="sibTrans2D1" presStyleIdx="0" presStyleCnt="0"/>
      <dgm:spPr/>
    </dgm:pt>
    <dgm:pt modelId="{5FEF052A-CC6E-4466-B159-574D8274D531}" type="pres">
      <dgm:prSet presAssocID="{A6EB9975-01E5-4A69-93F9-D17068033889}" presName="compNode" presStyleCnt="0"/>
      <dgm:spPr/>
    </dgm:pt>
    <dgm:pt modelId="{7EEB59BF-1DB5-48D4-A6FD-37D1D39A777D}" type="pres">
      <dgm:prSet presAssocID="{A6EB9975-01E5-4A69-93F9-D17068033889}" presName="bkgdShape" presStyleLbl="node1" presStyleIdx="4" presStyleCnt="5"/>
      <dgm:spPr/>
    </dgm:pt>
    <dgm:pt modelId="{3099AB38-C790-4AFD-98BB-D713AB460FA1}" type="pres">
      <dgm:prSet presAssocID="{A6EB9975-01E5-4A69-93F9-D17068033889}" presName="nodeTx" presStyleLbl="node1" presStyleIdx="4" presStyleCnt="5">
        <dgm:presLayoutVars>
          <dgm:bulletEnabled val="1"/>
        </dgm:presLayoutVars>
      </dgm:prSet>
      <dgm:spPr/>
    </dgm:pt>
    <dgm:pt modelId="{739D7873-2AE1-4F0A-ABA0-E781B9A3FE6A}" type="pres">
      <dgm:prSet presAssocID="{A6EB9975-01E5-4A69-93F9-D17068033889}" presName="invisiNode" presStyleLbl="node1" presStyleIdx="4" presStyleCnt="5"/>
      <dgm:spPr/>
    </dgm:pt>
    <dgm:pt modelId="{4B1BAA8D-86A7-4832-8166-F1DC89C1E1BE}" type="pres">
      <dgm:prSet presAssocID="{A6EB9975-01E5-4A69-93F9-D17068033889}" presName="imagNode" presStyleLbl="fgImgPlace1" presStyleIdx="4" presStyleCnt="5"/>
      <dgm:spPr/>
    </dgm:pt>
  </dgm:ptLst>
  <dgm:cxnLst>
    <dgm:cxn modelId="{608DCE2F-A7A1-477C-BA49-78B052C99D22}" type="presOf" srcId="{FC09B4EE-E616-4D8B-94E9-76FEF0448FC2}" destId="{9337FFDD-5A5D-4292-ADB1-E889DA7D8AE6}" srcOrd="1" destOrd="0" presId="urn:microsoft.com/office/officeart/2005/8/layout/hList7"/>
    <dgm:cxn modelId="{C0871D5C-2651-4C6D-8109-57C78FB53878}" srcId="{DE1B9527-4075-48C7-AED9-4268E698F7D8}" destId="{A6EB9975-01E5-4A69-93F9-D17068033889}" srcOrd="4" destOrd="0" parTransId="{0AC4A84E-F28D-477C-8704-148519516337}" sibTransId="{EAAC7CB1-BBB1-4CD5-B953-C225B0C108E2}"/>
    <dgm:cxn modelId="{89F46644-874A-4497-AD86-F7FA60AB486F}" type="presOf" srcId="{A6EB9975-01E5-4A69-93F9-D17068033889}" destId="{7EEB59BF-1DB5-48D4-A6FD-37D1D39A777D}" srcOrd="0" destOrd="0" presId="urn:microsoft.com/office/officeart/2005/8/layout/hList7"/>
    <dgm:cxn modelId="{39CED86B-0C16-40BC-9100-11A9F18D6F2E}" type="presOf" srcId="{400886FE-DA52-4153-B487-44C59EEF2748}" destId="{0F221826-DEF3-4778-9B9A-734F55A4BFF7}" srcOrd="1" destOrd="0" presId="urn:microsoft.com/office/officeart/2005/8/layout/hList7"/>
    <dgm:cxn modelId="{7C16266F-6125-4D6D-8E20-91068F240531}" srcId="{DE1B9527-4075-48C7-AED9-4268E698F7D8}" destId="{400886FE-DA52-4153-B487-44C59EEF2748}" srcOrd="3" destOrd="0" parTransId="{24804034-D336-4B96-BF68-192110862F22}" sibTransId="{5BCF1B4F-942C-47D6-A621-44426C492DF2}"/>
    <dgm:cxn modelId="{FB6B4971-561A-4213-8328-9DFC067D5D0B}" type="presOf" srcId="{DEA1E1CC-D1C6-4FA5-8F37-6F7F92CE352B}" destId="{10BF4FAD-B932-47ED-A7EF-C0C8854E7B08}" srcOrd="0" destOrd="0" presId="urn:microsoft.com/office/officeart/2005/8/layout/hList7"/>
    <dgm:cxn modelId="{FFB66D53-D2BF-41E8-98B7-FB3208E44642}" type="presOf" srcId="{A9DA3691-BFAC-4A7A-8DD2-833A062DC7C3}" destId="{1CFFFC5B-D26B-4946-8BCA-9C8134E7089E}" srcOrd="1" destOrd="0" presId="urn:microsoft.com/office/officeart/2005/8/layout/hList7"/>
    <dgm:cxn modelId="{9C57D354-A56A-4989-A0A3-55FB5D58D1E6}" type="presOf" srcId="{FC09B4EE-E616-4D8B-94E9-76FEF0448FC2}" destId="{FCB3E35A-5A11-4262-BB0E-EBB250F36064}" srcOrd="0" destOrd="0" presId="urn:microsoft.com/office/officeart/2005/8/layout/hList7"/>
    <dgm:cxn modelId="{22A1E175-A7D2-49F3-A077-DB72827ED223}" type="presOf" srcId="{8F0B9D59-67A2-47D8-9B07-2E9732B442E7}" destId="{ED315C52-0E75-455C-AE96-1EB2FCAD42AF}" srcOrd="0" destOrd="0" presId="urn:microsoft.com/office/officeart/2005/8/layout/hList7"/>
    <dgm:cxn modelId="{E09DF556-5B2D-4893-B35A-C2F1B48254D1}" type="presOf" srcId="{A9DA3691-BFAC-4A7A-8DD2-833A062DC7C3}" destId="{2D6FAFF1-3015-4749-9989-7C17A57AEE69}" srcOrd="0" destOrd="0" presId="urn:microsoft.com/office/officeart/2005/8/layout/hList7"/>
    <dgm:cxn modelId="{6329A15A-B7DF-4B36-851D-ADE8F3458C49}" type="presOf" srcId="{89BCF19A-FF14-4260-86CF-5D8151959D3B}" destId="{F8254383-3CF4-4421-A201-B2166CBD7954}" srcOrd="1" destOrd="0" presId="urn:microsoft.com/office/officeart/2005/8/layout/hList7"/>
    <dgm:cxn modelId="{3BAB847D-76A3-4CF2-902A-8A690E66A7DC}" srcId="{DE1B9527-4075-48C7-AED9-4268E698F7D8}" destId="{89BCF19A-FF14-4260-86CF-5D8151959D3B}" srcOrd="2" destOrd="0" parTransId="{C91E5DD2-CF31-4EB7-A19F-E7CF7C35FD37}" sibTransId="{6535132D-8FAA-4B78-9A96-14EDD1797DEC}"/>
    <dgm:cxn modelId="{6102F691-E17D-44B3-8B0B-6097BEAB0B90}" type="presOf" srcId="{400886FE-DA52-4153-B487-44C59EEF2748}" destId="{E9DDEF7B-D50B-4B82-9159-F57A1F1D515D}" srcOrd="0" destOrd="0" presId="urn:microsoft.com/office/officeart/2005/8/layout/hList7"/>
    <dgm:cxn modelId="{99880FA3-8FA6-4938-B182-24721DF54DD6}" type="presOf" srcId="{DE1B9527-4075-48C7-AED9-4268E698F7D8}" destId="{512FE8D2-23F9-448F-83E7-FE77277A0428}" srcOrd="0" destOrd="0" presId="urn:microsoft.com/office/officeart/2005/8/layout/hList7"/>
    <dgm:cxn modelId="{5467D5B7-8E3B-4FC4-8873-4C6C9E83D7C3}" type="presOf" srcId="{89BCF19A-FF14-4260-86CF-5D8151959D3B}" destId="{46E9B553-B56A-43D7-B65C-D05599A8F40B}" srcOrd="0" destOrd="0" presId="urn:microsoft.com/office/officeart/2005/8/layout/hList7"/>
    <dgm:cxn modelId="{DD7352CC-F24E-41CA-90B0-885D0D95432C}" srcId="{DE1B9527-4075-48C7-AED9-4268E698F7D8}" destId="{A9DA3691-BFAC-4A7A-8DD2-833A062DC7C3}" srcOrd="1" destOrd="0" parTransId="{C39E63D1-7CE6-4694-80CD-505FE100613B}" sibTransId="{DEA1E1CC-D1C6-4FA5-8F37-6F7F92CE352B}"/>
    <dgm:cxn modelId="{E47A57D9-FAB1-42A9-878D-68A77B032B4B}" type="presOf" srcId="{5BCF1B4F-942C-47D6-A621-44426C492DF2}" destId="{D50372B9-ECCF-4C48-93ED-0F6D63D71CF4}" srcOrd="0" destOrd="0" presId="urn:microsoft.com/office/officeart/2005/8/layout/hList7"/>
    <dgm:cxn modelId="{951666DF-F670-452E-8D3A-9C97061A3A97}" srcId="{DE1B9527-4075-48C7-AED9-4268E698F7D8}" destId="{FC09B4EE-E616-4D8B-94E9-76FEF0448FC2}" srcOrd="0" destOrd="0" parTransId="{7EFFD04E-2630-4248-AD0A-D82E4134A709}" sibTransId="{8F0B9D59-67A2-47D8-9B07-2E9732B442E7}"/>
    <dgm:cxn modelId="{666D38EF-3343-4073-8C08-CD1F790BE0FC}" type="presOf" srcId="{A6EB9975-01E5-4A69-93F9-D17068033889}" destId="{3099AB38-C790-4AFD-98BB-D713AB460FA1}" srcOrd="1" destOrd="0" presId="urn:microsoft.com/office/officeart/2005/8/layout/hList7"/>
    <dgm:cxn modelId="{A8FFB0FE-0FCA-46C3-988D-3601E55C7405}" type="presOf" srcId="{6535132D-8FAA-4B78-9A96-14EDD1797DEC}" destId="{000D1FAD-8C57-45F1-9D93-66DF11DED948}" srcOrd="0" destOrd="0" presId="urn:microsoft.com/office/officeart/2005/8/layout/hList7"/>
    <dgm:cxn modelId="{F9E16337-2C84-4F44-A624-4C6F4BCFB284}" type="presParOf" srcId="{512FE8D2-23F9-448F-83E7-FE77277A0428}" destId="{A7BFF4E2-F20D-4BB7-B717-0FF696910911}" srcOrd="0" destOrd="0" presId="urn:microsoft.com/office/officeart/2005/8/layout/hList7"/>
    <dgm:cxn modelId="{1BEDFCCD-EC13-48DB-B9C5-93C782321B34}" type="presParOf" srcId="{512FE8D2-23F9-448F-83E7-FE77277A0428}" destId="{786C453F-42AB-4304-9069-B98B161B3724}" srcOrd="1" destOrd="0" presId="urn:microsoft.com/office/officeart/2005/8/layout/hList7"/>
    <dgm:cxn modelId="{3CE8DD9B-51E5-49BA-9D86-C7A4040CB009}" type="presParOf" srcId="{786C453F-42AB-4304-9069-B98B161B3724}" destId="{F1F02D21-C319-43D7-89A2-D9A7DA3398F3}" srcOrd="0" destOrd="0" presId="urn:microsoft.com/office/officeart/2005/8/layout/hList7"/>
    <dgm:cxn modelId="{0313B895-E35B-4992-B14A-78E609FFC8E6}" type="presParOf" srcId="{F1F02D21-C319-43D7-89A2-D9A7DA3398F3}" destId="{FCB3E35A-5A11-4262-BB0E-EBB250F36064}" srcOrd="0" destOrd="0" presId="urn:microsoft.com/office/officeart/2005/8/layout/hList7"/>
    <dgm:cxn modelId="{F751ABB9-9822-4D12-BC32-F07198BFC608}" type="presParOf" srcId="{F1F02D21-C319-43D7-89A2-D9A7DA3398F3}" destId="{9337FFDD-5A5D-4292-ADB1-E889DA7D8AE6}" srcOrd="1" destOrd="0" presId="urn:microsoft.com/office/officeart/2005/8/layout/hList7"/>
    <dgm:cxn modelId="{78ED5E9F-C34E-4132-8795-665585AF60FA}" type="presParOf" srcId="{F1F02D21-C319-43D7-89A2-D9A7DA3398F3}" destId="{6CC20B7D-4E34-4A72-AF13-33257A655EBF}" srcOrd="2" destOrd="0" presId="urn:microsoft.com/office/officeart/2005/8/layout/hList7"/>
    <dgm:cxn modelId="{5979E367-3361-4F41-946C-0965D2399F38}" type="presParOf" srcId="{F1F02D21-C319-43D7-89A2-D9A7DA3398F3}" destId="{9C1F8B42-63EA-4F5E-9AEF-AAAD182FF2EB}" srcOrd="3" destOrd="0" presId="urn:microsoft.com/office/officeart/2005/8/layout/hList7"/>
    <dgm:cxn modelId="{1561E24E-1A4C-49DB-9784-1D65B446AF16}" type="presParOf" srcId="{786C453F-42AB-4304-9069-B98B161B3724}" destId="{ED315C52-0E75-455C-AE96-1EB2FCAD42AF}" srcOrd="1" destOrd="0" presId="urn:microsoft.com/office/officeart/2005/8/layout/hList7"/>
    <dgm:cxn modelId="{6D558B7F-2644-4B0A-8D84-3583806BF2EA}" type="presParOf" srcId="{786C453F-42AB-4304-9069-B98B161B3724}" destId="{0AF51C2C-CFCE-4289-8720-8B72DDD833F6}" srcOrd="2" destOrd="0" presId="urn:microsoft.com/office/officeart/2005/8/layout/hList7"/>
    <dgm:cxn modelId="{BB3A79A1-664B-4CC2-A559-C5E0CDCBB5E1}" type="presParOf" srcId="{0AF51C2C-CFCE-4289-8720-8B72DDD833F6}" destId="{2D6FAFF1-3015-4749-9989-7C17A57AEE69}" srcOrd="0" destOrd="0" presId="urn:microsoft.com/office/officeart/2005/8/layout/hList7"/>
    <dgm:cxn modelId="{454961FB-A56F-4BB7-B7B1-7BC8D53A88C8}" type="presParOf" srcId="{0AF51C2C-CFCE-4289-8720-8B72DDD833F6}" destId="{1CFFFC5B-D26B-4946-8BCA-9C8134E7089E}" srcOrd="1" destOrd="0" presId="urn:microsoft.com/office/officeart/2005/8/layout/hList7"/>
    <dgm:cxn modelId="{57104AB5-A50F-4EEA-93DF-5E455763798E}" type="presParOf" srcId="{0AF51C2C-CFCE-4289-8720-8B72DDD833F6}" destId="{A2DE5B1D-2262-455B-B8F9-09804D0EC12C}" srcOrd="2" destOrd="0" presId="urn:microsoft.com/office/officeart/2005/8/layout/hList7"/>
    <dgm:cxn modelId="{B4B8A868-8690-4F13-844E-52BB96936AAF}" type="presParOf" srcId="{0AF51C2C-CFCE-4289-8720-8B72DDD833F6}" destId="{2275B95A-6007-4535-9B9B-E3CCE4A0614A}" srcOrd="3" destOrd="0" presId="urn:microsoft.com/office/officeart/2005/8/layout/hList7"/>
    <dgm:cxn modelId="{B648F507-6090-48C1-B114-74E922FF6548}" type="presParOf" srcId="{786C453F-42AB-4304-9069-B98B161B3724}" destId="{10BF4FAD-B932-47ED-A7EF-C0C8854E7B08}" srcOrd="3" destOrd="0" presId="urn:microsoft.com/office/officeart/2005/8/layout/hList7"/>
    <dgm:cxn modelId="{E4A1A5E6-6E82-4261-B424-8C4A86D015A4}" type="presParOf" srcId="{786C453F-42AB-4304-9069-B98B161B3724}" destId="{2C9FF40A-2570-4E59-B6C3-E50C9F07DF7A}" srcOrd="4" destOrd="0" presId="urn:microsoft.com/office/officeart/2005/8/layout/hList7"/>
    <dgm:cxn modelId="{2ED28151-D28B-44B2-A8B6-1D1EAEA8010A}" type="presParOf" srcId="{2C9FF40A-2570-4E59-B6C3-E50C9F07DF7A}" destId="{46E9B553-B56A-43D7-B65C-D05599A8F40B}" srcOrd="0" destOrd="0" presId="urn:microsoft.com/office/officeart/2005/8/layout/hList7"/>
    <dgm:cxn modelId="{9D115CED-CA25-4B6D-ABCC-A81793FC6817}" type="presParOf" srcId="{2C9FF40A-2570-4E59-B6C3-E50C9F07DF7A}" destId="{F8254383-3CF4-4421-A201-B2166CBD7954}" srcOrd="1" destOrd="0" presId="urn:microsoft.com/office/officeart/2005/8/layout/hList7"/>
    <dgm:cxn modelId="{0938B870-44C4-4B84-82D5-3BCB762552A7}" type="presParOf" srcId="{2C9FF40A-2570-4E59-B6C3-E50C9F07DF7A}" destId="{B1BF0C31-0973-4FEC-B850-AEE37D3AFC57}" srcOrd="2" destOrd="0" presId="urn:microsoft.com/office/officeart/2005/8/layout/hList7"/>
    <dgm:cxn modelId="{E14E0962-0D4F-47AF-BFCA-60E836072CE0}" type="presParOf" srcId="{2C9FF40A-2570-4E59-B6C3-E50C9F07DF7A}" destId="{5D9B1713-9A49-40C5-AAE2-2465DB14A0AD}" srcOrd="3" destOrd="0" presId="urn:microsoft.com/office/officeart/2005/8/layout/hList7"/>
    <dgm:cxn modelId="{44D92E8C-69FD-4780-8144-0042FFAA9EAA}" type="presParOf" srcId="{786C453F-42AB-4304-9069-B98B161B3724}" destId="{000D1FAD-8C57-45F1-9D93-66DF11DED948}" srcOrd="5" destOrd="0" presId="urn:microsoft.com/office/officeart/2005/8/layout/hList7"/>
    <dgm:cxn modelId="{6BC6C78E-B5BE-48BC-B889-2AF9B11178CE}" type="presParOf" srcId="{786C453F-42AB-4304-9069-B98B161B3724}" destId="{127062B3-9F3A-4F99-97C9-0AB026305698}" srcOrd="6" destOrd="0" presId="urn:microsoft.com/office/officeart/2005/8/layout/hList7"/>
    <dgm:cxn modelId="{D4EE3F3E-8D2E-42A0-88B0-8D2570C82ACF}" type="presParOf" srcId="{127062B3-9F3A-4F99-97C9-0AB026305698}" destId="{E9DDEF7B-D50B-4B82-9159-F57A1F1D515D}" srcOrd="0" destOrd="0" presId="urn:microsoft.com/office/officeart/2005/8/layout/hList7"/>
    <dgm:cxn modelId="{52D6FCDE-44C1-45B5-8C7B-10D30415E408}" type="presParOf" srcId="{127062B3-9F3A-4F99-97C9-0AB026305698}" destId="{0F221826-DEF3-4778-9B9A-734F55A4BFF7}" srcOrd="1" destOrd="0" presId="urn:microsoft.com/office/officeart/2005/8/layout/hList7"/>
    <dgm:cxn modelId="{98E343F4-C7E1-4063-B6A5-6DFFE0118638}" type="presParOf" srcId="{127062B3-9F3A-4F99-97C9-0AB026305698}" destId="{B77845DA-CD85-4A55-B28B-700027F17694}" srcOrd="2" destOrd="0" presId="urn:microsoft.com/office/officeart/2005/8/layout/hList7"/>
    <dgm:cxn modelId="{260B36E7-B7D4-4F37-A3BB-5F16C6B48736}" type="presParOf" srcId="{127062B3-9F3A-4F99-97C9-0AB026305698}" destId="{56630307-BD03-4833-B2BC-094EDCA03CE9}" srcOrd="3" destOrd="0" presId="urn:microsoft.com/office/officeart/2005/8/layout/hList7"/>
    <dgm:cxn modelId="{A95E484D-7D4C-461C-83EE-87A5621C3A76}" type="presParOf" srcId="{786C453F-42AB-4304-9069-B98B161B3724}" destId="{D50372B9-ECCF-4C48-93ED-0F6D63D71CF4}" srcOrd="7" destOrd="0" presId="urn:microsoft.com/office/officeart/2005/8/layout/hList7"/>
    <dgm:cxn modelId="{26984E82-673D-41EA-8240-D7760C334FFE}" type="presParOf" srcId="{786C453F-42AB-4304-9069-B98B161B3724}" destId="{5FEF052A-CC6E-4466-B159-574D8274D531}" srcOrd="8" destOrd="0" presId="urn:microsoft.com/office/officeart/2005/8/layout/hList7"/>
    <dgm:cxn modelId="{A6D23622-1572-45C2-9900-870E97A321DC}" type="presParOf" srcId="{5FEF052A-CC6E-4466-B159-574D8274D531}" destId="{7EEB59BF-1DB5-48D4-A6FD-37D1D39A777D}" srcOrd="0" destOrd="0" presId="urn:microsoft.com/office/officeart/2005/8/layout/hList7"/>
    <dgm:cxn modelId="{80F7FB4E-FA61-4486-83C1-7AD8D9432A3E}" type="presParOf" srcId="{5FEF052A-CC6E-4466-B159-574D8274D531}" destId="{3099AB38-C790-4AFD-98BB-D713AB460FA1}" srcOrd="1" destOrd="0" presId="urn:microsoft.com/office/officeart/2005/8/layout/hList7"/>
    <dgm:cxn modelId="{9A5077FF-2A35-4BC4-BFCD-9CC5FC38F050}" type="presParOf" srcId="{5FEF052A-CC6E-4466-B159-574D8274D531}" destId="{739D7873-2AE1-4F0A-ABA0-E781B9A3FE6A}" srcOrd="2" destOrd="0" presId="urn:microsoft.com/office/officeart/2005/8/layout/hList7"/>
    <dgm:cxn modelId="{07A11235-73A9-47F7-8F17-E8C7779FC699}" type="presParOf" srcId="{5FEF052A-CC6E-4466-B159-574D8274D531}" destId="{4B1BAA8D-86A7-4832-8166-F1DC89C1E1B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3E35A-5A11-4262-BB0E-EBB250F36064}">
      <dsp:nvSpPr>
        <dsp:cNvPr id="0" name=""/>
        <dsp:cNvSpPr/>
      </dsp:nvSpPr>
      <dsp:spPr>
        <a:xfrm>
          <a:off x="0" y="0"/>
          <a:ext cx="1678967" cy="388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Planning frameworks</a:t>
          </a:r>
        </a:p>
      </dsp:txBody>
      <dsp:txXfrm>
        <a:off x="0" y="1552574"/>
        <a:ext cx="1678967" cy="1552574"/>
      </dsp:txXfrm>
    </dsp:sp>
    <dsp:sp modelId="{9C1F8B42-63EA-4F5E-9AEF-AAAD182FF2EB}">
      <dsp:nvSpPr>
        <dsp:cNvPr id="0" name=""/>
        <dsp:cNvSpPr/>
      </dsp:nvSpPr>
      <dsp:spPr>
        <a:xfrm>
          <a:off x="193224" y="232886"/>
          <a:ext cx="1292518" cy="12925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FAFF1-3015-4749-9989-7C17A57AEE69}">
      <dsp:nvSpPr>
        <dsp:cNvPr id="0" name=""/>
        <dsp:cNvSpPr/>
      </dsp:nvSpPr>
      <dsp:spPr>
        <a:xfrm>
          <a:off x="1729336" y="0"/>
          <a:ext cx="1678967" cy="388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Practicality</a:t>
          </a:r>
        </a:p>
      </dsp:txBody>
      <dsp:txXfrm>
        <a:off x="1729336" y="1552574"/>
        <a:ext cx="1678967" cy="1552574"/>
      </dsp:txXfrm>
    </dsp:sp>
    <dsp:sp modelId="{2275B95A-6007-4535-9B9B-E3CCE4A0614A}">
      <dsp:nvSpPr>
        <dsp:cNvPr id="0" name=""/>
        <dsp:cNvSpPr/>
      </dsp:nvSpPr>
      <dsp:spPr>
        <a:xfrm>
          <a:off x="1922560" y="232886"/>
          <a:ext cx="1292518" cy="12925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9B553-B56A-43D7-B65C-D05599A8F40B}">
      <dsp:nvSpPr>
        <dsp:cNvPr id="0" name=""/>
        <dsp:cNvSpPr/>
      </dsp:nvSpPr>
      <dsp:spPr>
        <a:xfrm>
          <a:off x="3458672" y="0"/>
          <a:ext cx="1678967" cy="388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Governance Issues</a:t>
          </a:r>
        </a:p>
      </dsp:txBody>
      <dsp:txXfrm>
        <a:off x="3458672" y="1552574"/>
        <a:ext cx="1678967" cy="1552574"/>
      </dsp:txXfrm>
    </dsp:sp>
    <dsp:sp modelId="{5D9B1713-9A49-40C5-AAE2-2465DB14A0AD}">
      <dsp:nvSpPr>
        <dsp:cNvPr id="0" name=""/>
        <dsp:cNvSpPr/>
      </dsp:nvSpPr>
      <dsp:spPr>
        <a:xfrm>
          <a:off x="3651896" y="232886"/>
          <a:ext cx="1292518" cy="12925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DEF7B-D50B-4B82-9159-F57A1F1D515D}">
      <dsp:nvSpPr>
        <dsp:cNvPr id="0" name=""/>
        <dsp:cNvSpPr/>
      </dsp:nvSpPr>
      <dsp:spPr>
        <a:xfrm>
          <a:off x="5188008" y="0"/>
          <a:ext cx="1678967" cy="388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Enforceability</a:t>
          </a:r>
        </a:p>
      </dsp:txBody>
      <dsp:txXfrm>
        <a:off x="5188008" y="1552574"/>
        <a:ext cx="1678967" cy="1552574"/>
      </dsp:txXfrm>
    </dsp:sp>
    <dsp:sp modelId="{56630307-BD03-4833-B2BC-094EDCA03CE9}">
      <dsp:nvSpPr>
        <dsp:cNvPr id="0" name=""/>
        <dsp:cNvSpPr/>
      </dsp:nvSpPr>
      <dsp:spPr>
        <a:xfrm>
          <a:off x="5381232" y="232886"/>
          <a:ext cx="1292518" cy="12925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B59BF-1DB5-48D4-A6FD-37D1D39A777D}">
      <dsp:nvSpPr>
        <dsp:cNvPr id="0" name=""/>
        <dsp:cNvSpPr/>
      </dsp:nvSpPr>
      <dsp:spPr>
        <a:xfrm>
          <a:off x="6917344" y="0"/>
          <a:ext cx="1678967" cy="388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Marketability</a:t>
          </a:r>
        </a:p>
      </dsp:txBody>
      <dsp:txXfrm>
        <a:off x="6917344" y="1552574"/>
        <a:ext cx="1678967" cy="1552574"/>
      </dsp:txXfrm>
    </dsp:sp>
    <dsp:sp modelId="{4B1BAA8D-86A7-4832-8166-F1DC89C1E1BE}">
      <dsp:nvSpPr>
        <dsp:cNvPr id="0" name=""/>
        <dsp:cNvSpPr/>
      </dsp:nvSpPr>
      <dsp:spPr>
        <a:xfrm>
          <a:off x="7110569" y="232886"/>
          <a:ext cx="1292518" cy="12925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FF4E2-F20D-4BB7-B717-0FF696910911}">
      <dsp:nvSpPr>
        <dsp:cNvPr id="0" name=""/>
        <dsp:cNvSpPr/>
      </dsp:nvSpPr>
      <dsp:spPr>
        <a:xfrm>
          <a:off x="343852" y="3105149"/>
          <a:ext cx="7908607" cy="5822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936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018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302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1302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110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856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6582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379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686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53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088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373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994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349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542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627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6DDD-A49F-4B7A-B3D3-66C8429A685F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1A7BDC-6CEB-4FD2-BB02-B12162DC79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820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DF58-FB17-CDFA-92B1-17E5726245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Subdivisions – what type to choose (and why)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DB60E-5F9A-92ED-E5C8-0D2532878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Thomas Gibbons</a:t>
            </a:r>
          </a:p>
        </p:txBody>
      </p:sp>
    </p:spTree>
    <p:extLst>
      <p:ext uri="{BB962C8B-B14F-4D97-AF65-F5344CB8AC3E}">
        <p14:creationId xmlns:p14="http://schemas.microsoft.com/office/powerpoint/2010/main" val="292209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7270-7572-0376-3D94-A4F156EDE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89"/>
            <a:ext cx="10515600" cy="1325563"/>
          </a:xfrm>
        </p:spPr>
        <p:txBody>
          <a:bodyPr/>
          <a:lstStyle/>
          <a:p>
            <a:r>
              <a:rPr lang="en-NZ" dirty="0"/>
              <a:t>What type to choose?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96A4E98-4540-A5B9-B71E-5FF347573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7382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489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7270-7572-0376-3D94-A4F156ED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type to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D82B-62C1-C820-DADC-C9583F17D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Planning frameworks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 Plan restrictions on how many lots may be served by a right of way.  </a:t>
            </a:r>
          </a:p>
          <a:p>
            <a:pPr lvl="1" indent="-342900">
              <a:lnSpc>
                <a:spcPct val="107000"/>
              </a:lnSpc>
              <a:buFont typeface="+mj-lt"/>
              <a:buAutoNum type="arabicPeriod"/>
            </a:pPr>
            <a:r>
              <a:rPr lang="en-N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1 – 6 lots may be served by a private way of at least 3.6m.</a:t>
            </a:r>
          </a:p>
          <a:p>
            <a:pPr lvl="1" indent="-342900">
              <a:lnSpc>
                <a:spcPct val="107000"/>
              </a:lnSpc>
              <a:buFont typeface="+mj-lt"/>
              <a:buAutoNum type="arabicPeriod"/>
            </a:pPr>
            <a:r>
              <a:rPr lang="en-N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7-9 lots in a fee simple subdivision may be served by a private way of 6m.</a:t>
            </a:r>
          </a:p>
          <a:p>
            <a:pPr lvl="1" indent="-342900">
              <a:lnSpc>
                <a:spcPct val="107000"/>
              </a:lnSpc>
              <a:buFont typeface="+mj-lt"/>
              <a:buAutoNum type="arabicPeriod"/>
            </a:pPr>
            <a:r>
              <a:rPr lang="en-N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10-20 lots in a fee simple subdivision may be served by an access of 16m vested as road.</a:t>
            </a:r>
          </a:p>
          <a:p>
            <a:pPr lvl="1" indent="-342900">
              <a:lnSpc>
                <a:spcPct val="107000"/>
              </a:lnSpc>
              <a:buFont typeface="+mj-lt"/>
              <a:buAutoNum type="arabicPeriod"/>
            </a:pPr>
            <a:r>
              <a:rPr lang="en-N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7—20 lots in a unit title subdivision may be served by a private way of 6m.</a:t>
            </a: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N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 maximum of 20 lots may be served by a private way, after which road must be vested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(see Hamilton City Council District Plan, chapter 23.7.3).</a:t>
            </a:r>
          </a:p>
          <a:p>
            <a:r>
              <a:rPr lang="en-NZ" dirty="0"/>
              <a:t>Cross leases non-complying in Hamilton</a:t>
            </a:r>
          </a:p>
        </p:txBody>
      </p:sp>
    </p:spTree>
    <p:extLst>
      <p:ext uri="{BB962C8B-B14F-4D97-AF65-F5344CB8AC3E}">
        <p14:creationId xmlns:p14="http://schemas.microsoft.com/office/powerpoint/2010/main" val="4093906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7270-7572-0376-3D94-A4F156ED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type to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D82B-62C1-C820-DADC-C9583F17D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Planning frameworks</a:t>
            </a:r>
          </a:p>
          <a:p>
            <a:endParaRPr lang="en-NZ" dirty="0"/>
          </a:p>
          <a:p>
            <a:r>
              <a:rPr lang="en-NZ" i="1" dirty="0"/>
              <a:t>Should planning determine tenure?</a:t>
            </a:r>
          </a:p>
          <a:p>
            <a:r>
              <a:rPr lang="en-NZ" dirty="0"/>
              <a:t>How many lots may be served by a right of way, with or without a </a:t>
            </a:r>
            <a:r>
              <a:rPr lang="en-NZ"/>
              <a:t>governance structure</a:t>
            </a:r>
          </a:p>
          <a:p>
            <a:r>
              <a:rPr lang="en-NZ"/>
              <a:t>Cross </a:t>
            </a:r>
            <a:r>
              <a:rPr lang="en-NZ" dirty="0"/>
              <a:t>leases as non-complying</a:t>
            </a:r>
          </a:p>
          <a:p>
            <a:r>
              <a:rPr lang="en-NZ" dirty="0"/>
              <a:t>Are these “effects” or preference?</a:t>
            </a:r>
          </a:p>
        </p:txBody>
      </p:sp>
    </p:spTree>
    <p:extLst>
      <p:ext uri="{BB962C8B-B14F-4D97-AF65-F5344CB8AC3E}">
        <p14:creationId xmlns:p14="http://schemas.microsoft.com/office/powerpoint/2010/main" val="226738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7270-7572-0376-3D94-A4F156ED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type to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D82B-62C1-C820-DADC-C9583F17D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Practicality</a:t>
            </a:r>
          </a:p>
          <a:p>
            <a:endParaRPr lang="en-NZ" dirty="0"/>
          </a:p>
          <a:p>
            <a:r>
              <a:rPr lang="en-NZ" dirty="0"/>
              <a:t>Unit titles (initially) driven by practicality</a:t>
            </a:r>
          </a:p>
          <a:p>
            <a:pPr lvl="1"/>
            <a:r>
              <a:rPr lang="en-NZ" dirty="0"/>
              <a:t>Freely transferable</a:t>
            </a:r>
          </a:p>
          <a:p>
            <a:pPr lvl="1"/>
            <a:r>
              <a:rPr lang="en-NZ" dirty="0"/>
              <a:t>No complex easements (incidental rights)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Greater sense of individual ownership than with company title</a:t>
            </a:r>
          </a:p>
          <a:p>
            <a:pPr lvl="1"/>
            <a:r>
              <a:rPr lang="en-NZ" dirty="0"/>
              <a:t>Extensive compliance</a:t>
            </a:r>
          </a:p>
        </p:txBody>
      </p:sp>
    </p:spTree>
    <p:extLst>
      <p:ext uri="{BB962C8B-B14F-4D97-AF65-F5344CB8AC3E}">
        <p14:creationId xmlns:p14="http://schemas.microsoft.com/office/powerpoint/2010/main" val="322070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11C81FB-8998-688A-E486-5E84FEF2A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91" y="2992327"/>
            <a:ext cx="237765" cy="29263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D811DAC-FDE4-DF31-A752-76B026260F2E}"/>
              </a:ext>
            </a:extLst>
          </p:cNvPr>
          <p:cNvSpPr/>
          <p:nvPr/>
        </p:nvSpPr>
        <p:spPr>
          <a:xfrm>
            <a:off x="8410575" y="3006726"/>
            <a:ext cx="228600" cy="2911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2487F-8634-C16A-AB0A-B76640A6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type to choose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1BBC3-B1AE-5039-A7CF-778266BB3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Apartments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1927691-118F-37AA-FA0C-675A23662F6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4333210"/>
              </p:ext>
            </p:extLst>
          </p:nvPr>
        </p:nvGraphicFramePr>
        <p:xfrm>
          <a:off x="1379913" y="3006726"/>
          <a:ext cx="3973483" cy="2911936"/>
        </p:xfrm>
        <a:graphic>
          <a:graphicData uri="http://schemas.openxmlformats.org/drawingml/2006/table">
            <a:tbl>
              <a:tblPr firstRow="1" firstCol="1" bandRow="1"/>
              <a:tblGrid>
                <a:gridCol w="1460045">
                  <a:extLst>
                    <a:ext uri="{9D8B030D-6E8A-4147-A177-3AD203B41FA5}">
                      <a16:colId xmlns:a16="http://schemas.microsoft.com/office/drawing/2014/main" val="2338140144"/>
                    </a:ext>
                  </a:extLst>
                </a:gridCol>
                <a:gridCol w="1465789">
                  <a:extLst>
                    <a:ext uri="{9D8B030D-6E8A-4147-A177-3AD203B41FA5}">
                      <a16:colId xmlns:a16="http://schemas.microsoft.com/office/drawing/2014/main" val="1362173481"/>
                    </a:ext>
                  </a:extLst>
                </a:gridCol>
                <a:gridCol w="1047649">
                  <a:extLst>
                    <a:ext uri="{9D8B030D-6E8A-4147-A177-3AD203B41FA5}">
                      <a16:colId xmlns:a16="http://schemas.microsoft.com/office/drawing/2014/main" val="2595104373"/>
                    </a:ext>
                  </a:extLst>
                </a:gridCol>
              </a:tblGrid>
              <a:tr h="72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595345"/>
                  </a:ext>
                </a:extLst>
              </a:tr>
              <a:tr h="72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487758"/>
                  </a:ext>
                </a:extLst>
              </a:tr>
              <a:tr h="72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782035"/>
                  </a:ext>
                </a:extLst>
              </a:tr>
              <a:tr h="72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019678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FB6DC-F5CC-379E-3CA3-A7C3362C0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NZ" dirty="0"/>
              <a:t>Townhouses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B07C9FB-907F-8512-5B14-E13BAE305A7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80354336"/>
              </p:ext>
            </p:extLst>
          </p:nvPr>
        </p:nvGraphicFramePr>
        <p:xfrm>
          <a:off x="7575991" y="3006726"/>
          <a:ext cx="2855754" cy="2911936"/>
        </p:xfrm>
        <a:graphic>
          <a:graphicData uri="http://schemas.openxmlformats.org/drawingml/2006/table">
            <a:tbl>
              <a:tblPr firstRow="1" firstCol="1" bandRow="1"/>
              <a:tblGrid>
                <a:gridCol w="951918">
                  <a:extLst>
                    <a:ext uri="{9D8B030D-6E8A-4147-A177-3AD203B41FA5}">
                      <a16:colId xmlns:a16="http://schemas.microsoft.com/office/drawing/2014/main" val="2614965514"/>
                    </a:ext>
                  </a:extLst>
                </a:gridCol>
                <a:gridCol w="951918">
                  <a:extLst>
                    <a:ext uri="{9D8B030D-6E8A-4147-A177-3AD203B41FA5}">
                      <a16:colId xmlns:a16="http://schemas.microsoft.com/office/drawing/2014/main" val="3514214985"/>
                    </a:ext>
                  </a:extLst>
                </a:gridCol>
                <a:gridCol w="951918">
                  <a:extLst>
                    <a:ext uri="{9D8B030D-6E8A-4147-A177-3AD203B41FA5}">
                      <a16:colId xmlns:a16="http://schemas.microsoft.com/office/drawing/2014/main" val="1671415018"/>
                    </a:ext>
                  </a:extLst>
                </a:gridCol>
              </a:tblGrid>
              <a:tr h="2911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Townhouse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br>
                        <a:rPr lang="en-NZ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N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Townhouse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Townhouse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11140" algn="l"/>
                        </a:tabLs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961649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B108DF-1B0D-B660-BAF5-4E8364AD6FF1}"/>
              </a:ext>
            </a:extLst>
          </p:cNvPr>
          <p:cNvCxnSpPr>
            <a:cxnSpLocks/>
          </p:cNvCxnSpPr>
          <p:nvPr/>
        </p:nvCxnSpPr>
        <p:spPr>
          <a:xfrm>
            <a:off x="7583576" y="4926417"/>
            <a:ext cx="2840584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DD040-CDAD-31F1-70AB-23A6C9E62EDD}"/>
              </a:ext>
            </a:extLst>
          </p:cNvPr>
          <p:cNvCxnSpPr>
            <a:cxnSpLocks/>
          </p:cNvCxnSpPr>
          <p:nvPr/>
        </p:nvCxnSpPr>
        <p:spPr>
          <a:xfrm>
            <a:off x="7568406" y="4007312"/>
            <a:ext cx="2840584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8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7270-7572-0376-3D94-A4F156ED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type to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D82B-62C1-C820-DADC-C9583F17D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Practicality</a:t>
            </a:r>
          </a:p>
          <a:p>
            <a:endParaRPr lang="en-NZ" dirty="0"/>
          </a:p>
          <a:p>
            <a:r>
              <a:rPr lang="en-NZ" dirty="0"/>
              <a:t>Unit titles – must construct to get titles</a:t>
            </a:r>
          </a:p>
          <a:p>
            <a:r>
              <a:rPr lang="en-NZ" dirty="0"/>
              <a:t>Implications for financing</a:t>
            </a:r>
          </a:p>
          <a:p>
            <a:endParaRPr lang="en-NZ" dirty="0"/>
          </a:p>
          <a:p>
            <a:r>
              <a:rPr lang="en-NZ" dirty="0"/>
              <a:t>Fee simple – can separate land from build</a:t>
            </a:r>
          </a:p>
          <a:p>
            <a:r>
              <a:rPr lang="en-NZ" dirty="0"/>
              <a:t>Superlots</a:t>
            </a:r>
          </a:p>
        </p:txBody>
      </p:sp>
    </p:spTree>
    <p:extLst>
      <p:ext uri="{BB962C8B-B14F-4D97-AF65-F5344CB8AC3E}">
        <p14:creationId xmlns:p14="http://schemas.microsoft.com/office/powerpoint/2010/main" val="209779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7270-7572-0376-3D94-A4F156ED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type to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D82B-62C1-C820-DADC-C9583F17D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Governance (collective decision making)</a:t>
            </a:r>
          </a:p>
          <a:p>
            <a:endParaRPr lang="en-NZ" dirty="0"/>
          </a:p>
          <a:p>
            <a:pPr lvl="1"/>
            <a:r>
              <a:rPr lang="en-NZ" dirty="0"/>
              <a:t>Example: limits of standard implied easement terms for multiple owners (above about 6)</a:t>
            </a:r>
          </a:p>
          <a:p>
            <a:endParaRPr lang="en-NZ" dirty="0"/>
          </a:p>
          <a:p>
            <a:pPr lvl="1"/>
            <a:r>
              <a:rPr lang="en-NZ" dirty="0"/>
              <a:t>Body corporate vs incorporated society (vs company or unincorporated association)</a:t>
            </a:r>
          </a:p>
          <a:p>
            <a:endParaRPr lang="en-NZ" dirty="0"/>
          </a:p>
          <a:p>
            <a:pPr lvl="1"/>
            <a:r>
              <a:rPr lang="en-NZ" dirty="0"/>
              <a:t>Tenure and governance (UTA means body corporate)</a:t>
            </a:r>
          </a:p>
        </p:txBody>
      </p:sp>
    </p:spTree>
    <p:extLst>
      <p:ext uri="{BB962C8B-B14F-4D97-AF65-F5344CB8AC3E}">
        <p14:creationId xmlns:p14="http://schemas.microsoft.com/office/powerpoint/2010/main" val="2848363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C18B-C539-AE24-6806-002158AA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type to choose?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1280D-960E-1C4B-5969-D2C4086AA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Body corporate pros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C45B8-9A74-E57A-9CE8-94B517AF67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Parameters defined by statute</a:t>
            </a:r>
          </a:p>
          <a:p>
            <a:r>
              <a:rPr lang="en-NZ" dirty="0"/>
              <a:t>Useful remedial powers</a:t>
            </a:r>
          </a:p>
          <a:p>
            <a:pPr lvl="1"/>
            <a:r>
              <a:rPr lang="en-NZ" dirty="0"/>
              <a:t>Eg remedial scheme, administrator</a:t>
            </a:r>
          </a:p>
          <a:p>
            <a:r>
              <a:rPr lang="en-NZ" dirty="0"/>
              <a:t>Tenancy Tribunal jurisdiction</a:t>
            </a:r>
          </a:p>
          <a:p>
            <a:r>
              <a:rPr lang="en-NZ" dirty="0"/>
              <a:t>Useful case law</a:t>
            </a:r>
          </a:p>
          <a:p>
            <a:r>
              <a:rPr lang="en-NZ" dirty="0"/>
              <a:t>Consumer protection</a:t>
            </a:r>
          </a:p>
          <a:p>
            <a:pPr lvl="1"/>
            <a:r>
              <a:rPr lang="en-NZ" dirty="0"/>
              <a:t>Eg levying, disclosure, minority relief</a:t>
            </a:r>
          </a:p>
          <a:p>
            <a:r>
              <a:rPr lang="en-NZ" dirty="0"/>
              <a:t>No minimum number of members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DF5D3-6E57-B827-1ADA-E811DDAC9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NZ" dirty="0"/>
              <a:t>Incorporated society pros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0007C-3640-1ACE-107B-D2B2916547F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More flexible than body corporate</a:t>
            </a:r>
          </a:p>
          <a:p>
            <a:pPr lvl="1"/>
            <a:r>
              <a:rPr lang="en-NZ" dirty="0"/>
              <a:t>Eg members’ rights</a:t>
            </a:r>
          </a:p>
          <a:p>
            <a:pPr lvl="1"/>
            <a:r>
              <a:rPr lang="en-NZ" dirty="0"/>
              <a:t>Levying</a:t>
            </a:r>
          </a:p>
          <a:p>
            <a:pPr lvl="1"/>
            <a:r>
              <a:rPr lang="en-NZ" dirty="0"/>
              <a:t>remedial obligations</a:t>
            </a:r>
          </a:p>
          <a:p>
            <a:pPr lvl="1"/>
            <a:r>
              <a:rPr lang="en-NZ" dirty="0"/>
              <a:t>rule breaches</a:t>
            </a:r>
          </a:p>
          <a:p>
            <a:r>
              <a:rPr lang="en-NZ" dirty="0"/>
              <a:t>Further reform unlikely</a:t>
            </a:r>
          </a:p>
        </p:txBody>
      </p:sp>
    </p:spTree>
    <p:extLst>
      <p:ext uri="{BB962C8B-B14F-4D97-AF65-F5344CB8AC3E}">
        <p14:creationId xmlns:p14="http://schemas.microsoft.com/office/powerpoint/2010/main" val="3127338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C18B-C539-AE24-6806-002158AA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type to choose?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1280D-960E-1C4B-5969-D2C4086AA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Body corporate cons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C45B8-9A74-E57A-9CE8-94B517AF67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Overly prescriptive (levying, insurance)</a:t>
            </a:r>
          </a:p>
          <a:p>
            <a:r>
              <a:rPr lang="en-NZ" dirty="0"/>
              <a:t>Uncertainty in place</a:t>
            </a:r>
          </a:p>
          <a:p>
            <a:r>
              <a:rPr lang="en-NZ" dirty="0"/>
              <a:t>Case law often strange</a:t>
            </a:r>
          </a:p>
          <a:p>
            <a:r>
              <a:rPr lang="en-NZ" dirty="0"/>
              <a:t>No penalty provisions</a:t>
            </a:r>
          </a:p>
          <a:p>
            <a:r>
              <a:rPr lang="en-NZ" dirty="0"/>
              <a:t>Tribunal jurisdiction can be slow/cumbersome</a:t>
            </a:r>
          </a:p>
          <a:p>
            <a:r>
              <a:rPr lang="en-NZ" dirty="0"/>
              <a:t>Often assumes a single building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DF5D3-6E57-B827-1ADA-E811DDAC9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NZ" dirty="0"/>
              <a:t>Incorporated society cons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0007C-3640-1ACE-107B-D2B2916547F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NZ" dirty="0"/>
              <a:t>Governance depends entirely on constitution/rules</a:t>
            </a:r>
          </a:p>
          <a:p>
            <a:r>
              <a:rPr lang="en-NZ" dirty="0"/>
              <a:t>Specific rules necessary</a:t>
            </a:r>
          </a:p>
          <a:p>
            <a:r>
              <a:rPr lang="en-NZ" dirty="0"/>
              <a:t>Minimum 15 members (10 soon)</a:t>
            </a:r>
          </a:p>
          <a:p>
            <a:r>
              <a:rPr lang="en-NZ" dirty="0"/>
              <a:t>Remedial provisions less helpful</a:t>
            </a:r>
          </a:p>
          <a:p>
            <a:r>
              <a:rPr lang="en-NZ" dirty="0"/>
              <a:t>No Tribunal (DC or HC)</a:t>
            </a:r>
          </a:p>
          <a:p>
            <a:r>
              <a:rPr lang="en-NZ" dirty="0"/>
              <a:t>New statute means uncertainty</a:t>
            </a:r>
          </a:p>
          <a:p>
            <a:r>
              <a:rPr lang="en-NZ" dirty="0"/>
              <a:t>Less consumer protection</a:t>
            </a:r>
          </a:p>
        </p:txBody>
      </p:sp>
    </p:spTree>
    <p:extLst>
      <p:ext uri="{BB962C8B-B14F-4D97-AF65-F5344CB8AC3E}">
        <p14:creationId xmlns:p14="http://schemas.microsoft.com/office/powerpoint/2010/main" val="51815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219A2-83F9-5CB8-428E-9B31D19E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type to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BB6B7-CBCD-E798-712A-DAFFEEF38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Hybrid options, eg different body corporates linked by membership of incorporated society (</a:t>
            </a:r>
            <a:r>
              <a:rPr lang="en-NZ" i="1" dirty="0"/>
              <a:t>Newhaven)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6A474-998F-68D3-4D17-9627501AA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368" y="2843136"/>
            <a:ext cx="6590225" cy="31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6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7270-7572-0376-3D94-A4F156ED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a subdivision?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D82B-62C1-C820-DADC-C9583F17D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“division of an allotment”</a:t>
            </a:r>
          </a:p>
          <a:p>
            <a:pPr lvl="1"/>
            <a:r>
              <a:rPr lang="en-NZ" dirty="0"/>
              <a:t>Separate record of title for part of an allotment</a:t>
            </a:r>
          </a:p>
          <a:p>
            <a:pPr lvl="1"/>
            <a:r>
              <a:rPr lang="en-NZ" dirty="0"/>
              <a:t>Sale of part of an allotment</a:t>
            </a:r>
          </a:p>
          <a:p>
            <a:pPr lvl="1"/>
            <a:r>
              <a:rPr lang="en-NZ" dirty="0"/>
              <a:t>Lease of over 35 years</a:t>
            </a:r>
          </a:p>
          <a:p>
            <a:pPr lvl="1"/>
            <a:r>
              <a:rPr lang="en-NZ" dirty="0"/>
              <a:t>Cross lease or company lease</a:t>
            </a:r>
          </a:p>
          <a:p>
            <a:pPr lvl="1"/>
            <a:r>
              <a:rPr lang="en-NZ" dirty="0"/>
              <a:t>Deposit of unit plan</a:t>
            </a:r>
          </a:p>
          <a:p>
            <a:pPr lvl="1"/>
            <a:r>
              <a:rPr lang="en-NZ" dirty="0"/>
              <a:t>Not meeting requirements of section 226</a:t>
            </a:r>
          </a:p>
        </p:txBody>
      </p:sp>
    </p:spTree>
    <p:extLst>
      <p:ext uri="{BB962C8B-B14F-4D97-AF65-F5344CB8AC3E}">
        <p14:creationId xmlns:p14="http://schemas.microsoft.com/office/powerpoint/2010/main" val="2232251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B16B-0D14-CD23-364B-A261E414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type to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EE4EF-E8D2-BCCE-2538-DE98A232D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Enforceability</a:t>
            </a:r>
          </a:p>
          <a:p>
            <a:endParaRPr lang="en-NZ" dirty="0"/>
          </a:p>
          <a:p>
            <a:r>
              <a:rPr lang="en-NZ" dirty="0"/>
              <a:t>Body corporate</a:t>
            </a:r>
          </a:p>
          <a:p>
            <a:pPr lvl="1"/>
            <a:r>
              <a:rPr lang="en-NZ" dirty="0"/>
              <a:t>Tenancy Tribunal, District Court, High Court (and sometimes straight to HC)</a:t>
            </a:r>
          </a:p>
          <a:p>
            <a:pPr lvl="1"/>
            <a:r>
              <a:rPr lang="en-NZ" dirty="0"/>
              <a:t>Amendment Act: MBIE infringement notices, pecuniary penalty orders</a:t>
            </a:r>
          </a:p>
          <a:p>
            <a:pPr lvl="1"/>
            <a:endParaRPr lang="en-NZ" dirty="0"/>
          </a:p>
          <a:p>
            <a:r>
              <a:rPr lang="en-NZ" dirty="0"/>
              <a:t>Incorporated society</a:t>
            </a:r>
          </a:p>
          <a:p>
            <a:pPr lvl="1"/>
            <a:r>
              <a:rPr lang="en-NZ" dirty="0"/>
              <a:t>District Court, High Court</a:t>
            </a:r>
          </a:p>
          <a:p>
            <a:pPr lvl="1"/>
            <a:r>
              <a:rPr lang="en-NZ" dirty="0"/>
              <a:t>New Act: Dispute resolution and complaints procedures in constitution 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37965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B16B-0D14-CD23-364B-A261E414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type to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EE4EF-E8D2-BCCE-2538-DE98A232D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Enforceability</a:t>
            </a:r>
          </a:p>
          <a:p>
            <a:endParaRPr lang="en-NZ" dirty="0"/>
          </a:p>
          <a:p>
            <a:r>
              <a:rPr lang="en-NZ" dirty="0"/>
              <a:t>Incorporated Society</a:t>
            </a:r>
          </a:p>
          <a:p>
            <a:pPr lvl="1"/>
            <a:r>
              <a:rPr lang="en-NZ" dirty="0"/>
              <a:t>Common to have a land covenant requiring membership of society</a:t>
            </a:r>
          </a:p>
          <a:p>
            <a:pPr lvl="1"/>
            <a:r>
              <a:rPr lang="en-NZ" dirty="0"/>
              <a:t>Drafting of covenant – society vs company (</a:t>
            </a:r>
            <a:r>
              <a:rPr lang="en-NZ" i="1" dirty="0"/>
              <a:t>Lakes Resort</a:t>
            </a:r>
            <a:r>
              <a:rPr lang="en-NZ" dirty="0"/>
              <a:t>)</a:t>
            </a:r>
          </a:p>
          <a:p>
            <a:pPr lvl="1"/>
            <a:r>
              <a:rPr lang="en-NZ" dirty="0"/>
              <a:t>Encumbrance vs covenant in gross</a:t>
            </a:r>
          </a:p>
          <a:p>
            <a:pPr lvl="1"/>
            <a:endParaRPr lang="en-NZ" dirty="0"/>
          </a:p>
          <a:p>
            <a:r>
              <a:rPr lang="en-NZ" dirty="0"/>
              <a:t>Body corporate – incidental rights</a:t>
            </a:r>
          </a:p>
          <a:p>
            <a:r>
              <a:rPr lang="en-NZ" dirty="0"/>
              <a:t>PLA section 298 – implied rights over JOAL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62203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D2D5AB-D579-37EE-45C6-3454D4DC8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26" y="2682363"/>
            <a:ext cx="9195574" cy="3325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46B16B-0D14-CD23-364B-A261E414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type to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EE4EF-E8D2-BCCE-2538-DE98A232D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Enforceability</a:t>
            </a:r>
          </a:p>
          <a:p>
            <a:endParaRPr lang="en-NZ" dirty="0"/>
          </a:p>
          <a:p>
            <a:r>
              <a:rPr lang="en-NZ" dirty="0"/>
              <a:t>PLA section 298 – implied rights over JOAL</a:t>
            </a:r>
          </a:p>
          <a:p>
            <a:pPr lvl="1"/>
            <a:r>
              <a:rPr lang="en-NZ" dirty="0"/>
              <a:t>Vs panhandles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81498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B16B-0D14-CD23-364B-A261E414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type to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EE4EF-E8D2-BCCE-2538-DE98A232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74394" cy="3778762"/>
          </a:xfrm>
        </p:spPr>
        <p:txBody>
          <a:bodyPr>
            <a:normAutofit/>
          </a:bodyPr>
          <a:lstStyle/>
          <a:p>
            <a:r>
              <a:rPr lang="en-NZ" dirty="0"/>
              <a:t>Enforceability</a:t>
            </a:r>
          </a:p>
          <a:p>
            <a:endParaRPr lang="en-NZ" dirty="0"/>
          </a:p>
          <a:p>
            <a:r>
              <a:rPr lang="en-NZ" dirty="0"/>
              <a:t>Easements and covenants and </a:t>
            </a:r>
            <a:r>
              <a:rPr lang="en-NZ" sz="4800" b="1" dirty="0"/>
              <a:t>Vesting Clauses</a:t>
            </a:r>
          </a:p>
          <a:p>
            <a:pPr lvl="1"/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BF98D-0F90-97B1-9E42-69A8CF71F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633" y="3715006"/>
            <a:ext cx="45148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68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7270-7572-0376-3D94-A4F156ED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type to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D82B-62C1-C820-DADC-C9583F17D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Marketability</a:t>
            </a:r>
          </a:p>
          <a:p>
            <a:endParaRPr lang="en-NZ" dirty="0"/>
          </a:p>
          <a:p>
            <a:r>
              <a:rPr lang="en-NZ" dirty="0"/>
              <a:t>Reservations about unit titles</a:t>
            </a:r>
          </a:p>
          <a:p>
            <a:pPr lvl="1"/>
            <a:r>
              <a:rPr lang="en-NZ" dirty="0"/>
              <a:t>Levies, managers, neighbours, leaky buildings, disclosure</a:t>
            </a:r>
          </a:p>
          <a:p>
            <a:pPr lvl="1"/>
            <a:endParaRPr lang="en-NZ" dirty="0"/>
          </a:p>
          <a:p>
            <a:r>
              <a:rPr lang="en-NZ" dirty="0"/>
              <a:t>Reservations about:</a:t>
            </a:r>
          </a:p>
          <a:p>
            <a:pPr lvl="1"/>
            <a:r>
              <a:rPr lang="en-NZ" dirty="0"/>
              <a:t>Cross leases</a:t>
            </a:r>
          </a:p>
          <a:p>
            <a:pPr lvl="1"/>
            <a:r>
              <a:rPr lang="en-NZ" dirty="0"/>
              <a:t>Company title</a:t>
            </a:r>
          </a:p>
          <a:p>
            <a:pPr lvl="1"/>
            <a:r>
              <a:rPr lang="en-NZ" dirty="0"/>
              <a:t>Leasehold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79BD4-E9F4-BD59-3663-4A8729433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412" y="3840264"/>
            <a:ext cx="3991548" cy="265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34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round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2C9E2190-D1F0-4873-BD66-DC6CB0F89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25" r="19190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4B7270-7572-0376-3D94-A4F156EDE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NZ" sz="2800" dirty="0"/>
              <a:t>What type to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D82B-62C1-C820-DADC-C9583F17D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NZ" sz="1700" dirty="0"/>
              <a:t>Marketability</a:t>
            </a:r>
          </a:p>
          <a:p>
            <a:endParaRPr lang="en-NZ" sz="1700" dirty="0"/>
          </a:p>
          <a:p>
            <a:r>
              <a:rPr lang="en-NZ" sz="1700" dirty="0"/>
              <a:t>Reservations about </a:t>
            </a:r>
            <a:r>
              <a:rPr lang="en-NZ" sz="1700" i="1" dirty="0"/>
              <a:t>governance</a:t>
            </a:r>
            <a:r>
              <a:rPr lang="en-NZ" sz="1700" dirty="0"/>
              <a:t>?</a:t>
            </a:r>
          </a:p>
          <a:p>
            <a:pPr lvl="1">
              <a:tabLst>
                <a:tab pos="2693988" algn="l"/>
              </a:tabLst>
            </a:pPr>
            <a:endParaRPr lang="en-NZ" sz="1700" dirty="0"/>
          </a:p>
          <a:p>
            <a:pPr lvl="1"/>
            <a:endParaRPr lang="en-NZ" sz="1700" dirty="0"/>
          </a:p>
          <a:p>
            <a:endParaRPr lang="en-NZ" sz="1700" dirty="0"/>
          </a:p>
          <a:p>
            <a:endParaRPr lang="en-NZ" sz="1700" dirty="0"/>
          </a:p>
        </p:txBody>
      </p:sp>
    </p:spTree>
    <p:extLst>
      <p:ext uri="{BB962C8B-B14F-4D97-AF65-F5344CB8AC3E}">
        <p14:creationId xmlns:p14="http://schemas.microsoft.com/office/powerpoint/2010/main" val="2537340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10DA-1A49-32DF-35CE-F9E1D7E2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A9FA0-CF47-ADEE-7181-0558B00FD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384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61519F29-F56D-EB18-E80D-2CECFEEF9385}"/>
              </a:ext>
            </a:extLst>
          </p:cNvPr>
          <p:cNvSpPr/>
          <p:nvPr/>
        </p:nvSpPr>
        <p:spPr>
          <a:xfrm>
            <a:off x="1295400" y="1943100"/>
            <a:ext cx="2209800" cy="18573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B7270-7572-0376-3D94-A4F156ED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a subdivision?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D82B-62C1-C820-DADC-C9583F17D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“</a:t>
            </a:r>
            <a:r>
              <a:rPr lang="en-NZ" sz="1200" dirty="0"/>
              <a:t>division of an allotment”</a:t>
            </a:r>
          </a:p>
          <a:p>
            <a:pPr lvl="1"/>
            <a:r>
              <a:rPr lang="en-NZ" sz="1200" dirty="0"/>
              <a:t>Separate record of title for part of an allotment</a:t>
            </a:r>
          </a:p>
          <a:p>
            <a:pPr lvl="1"/>
            <a:r>
              <a:rPr lang="en-NZ" sz="1200" dirty="0"/>
              <a:t>Sale of part of an allotment</a:t>
            </a:r>
          </a:p>
          <a:p>
            <a:pPr lvl="1"/>
            <a:r>
              <a:rPr lang="en-NZ" sz="1200" dirty="0"/>
              <a:t>Lease of over 35 years</a:t>
            </a:r>
          </a:p>
          <a:p>
            <a:pPr lvl="1"/>
            <a:r>
              <a:rPr lang="en-NZ" sz="1200" dirty="0"/>
              <a:t>Cross lease or company lease</a:t>
            </a:r>
          </a:p>
          <a:p>
            <a:pPr lvl="1"/>
            <a:r>
              <a:rPr lang="en-NZ" sz="1200" dirty="0"/>
              <a:t>Deposit of unit plan</a:t>
            </a:r>
          </a:p>
          <a:p>
            <a:pPr lvl="1"/>
            <a:r>
              <a:rPr lang="en-NZ" sz="1200" dirty="0"/>
              <a:t>Not meeting requirements of section 226</a:t>
            </a:r>
          </a:p>
          <a:p>
            <a:pPr marL="457200" lvl="1" indent="0" algn="ctr">
              <a:buNone/>
              <a:tabLst>
                <a:tab pos="1162050" algn="l"/>
              </a:tabLst>
            </a:pPr>
            <a:endParaRPr lang="en-NZ" dirty="0"/>
          </a:p>
          <a:p>
            <a:pPr marL="457200" lvl="1" indent="0">
              <a:buNone/>
              <a:tabLst>
                <a:tab pos="1162050" algn="l"/>
              </a:tabLst>
            </a:pPr>
            <a:r>
              <a:rPr lang="en-NZ" sz="4800" b="1" i="1" dirty="0"/>
              <a:t>			Title creation!</a:t>
            </a:r>
          </a:p>
          <a:p>
            <a:pPr marL="457200" lvl="1" indent="0">
              <a:buNone/>
            </a:pPr>
            <a:r>
              <a:rPr lang="en-NZ" b="1" i="1" dirty="0"/>
              <a:t>			</a:t>
            </a:r>
            <a:r>
              <a:rPr lang="en-NZ" dirty="0"/>
              <a:t>- Sale, mortgage, financing</a:t>
            </a:r>
          </a:p>
          <a:p>
            <a:pPr marL="457200" lvl="1" indent="0">
              <a:buNone/>
            </a:pPr>
            <a:r>
              <a:rPr lang="en-NZ" dirty="0"/>
              <a:t>			- Housing crisis? Or titled sections crisis?</a:t>
            </a:r>
          </a:p>
          <a:p>
            <a:pPr marL="457200" lvl="1" indent="0">
              <a:buNone/>
            </a:pPr>
            <a:r>
              <a:rPr lang="en-NZ" dirty="0"/>
              <a:t>			- Intensification of buildings or of titles?</a:t>
            </a:r>
          </a:p>
        </p:txBody>
      </p:sp>
    </p:spTree>
    <p:extLst>
      <p:ext uri="{BB962C8B-B14F-4D97-AF65-F5344CB8AC3E}">
        <p14:creationId xmlns:p14="http://schemas.microsoft.com/office/powerpoint/2010/main" val="348306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7270-7572-0376-3D94-A4F156ED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a subdivision?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D82B-62C1-C820-DADC-C9583F17D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RMA and title creation</a:t>
            </a:r>
          </a:p>
          <a:p>
            <a:pPr lvl="1"/>
            <a:r>
              <a:rPr lang="en-NZ" dirty="0"/>
              <a:t>Assumption of resource consent (s 11)</a:t>
            </a:r>
          </a:p>
          <a:p>
            <a:pPr lvl="1"/>
            <a:r>
              <a:rPr lang="en-NZ" dirty="0"/>
              <a:t>Provision of legal and physical access (s 106)</a:t>
            </a:r>
          </a:p>
          <a:p>
            <a:pPr lvl="1"/>
            <a:endParaRPr lang="en-NZ" dirty="0"/>
          </a:p>
          <a:p>
            <a:r>
              <a:rPr lang="en-NZ" dirty="0"/>
              <a:t>Implementing a survey plan?</a:t>
            </a:r>
          </a:p>
          <a:p>
            <a:endParaRPr lang="en-NZ" dirty="0"/>
          </a:p>
          <a:p>
            <a:r>
              <a:rPr lang="en-NZ" dirty="0"/>
              <a:t>Obtaining sales?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1E0B1-2EB8-5C64-2A20-730C1600C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57999" y="3220356"/>
            <a:ext cx="3829049" cy="29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5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490B-C6C1-93AC-F44E-08F96F5B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question of </a:t>
            </a:r>
            <a:r>
              <a:rPr lang="en-NZ" b="1" dirty="0"/>
              <a:t>scale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75F5C7-0F88-8750-2DCF-1CC8CCC25B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654002"/>
            <a:ext cx="4183062" cy="289460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925241-A67D-6A4B-A9D9-D110A30E93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6308" y="2160588"/>
            <a:ext cx="349108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9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7270-7572-0376-3D94-A4F156ED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(or is not) a subdivision?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D82B-62C1-C820-DADC-C9583F17D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i="1" dirty="0"/>
              <a:t>Big River Paradise v Congreve</a:t>
            </a:r>
          </a:p>
          <a:p>
            <a:pPr lvl="1"/>
            <a:r>
              <a:rPr lang="en-NZ" dirty="0"/>
              <a:t>Covenant restricted “subdivision”</a:t>
            </a:r>
          </a:p>
          <a:p>
            <a:pPr lvl="1"/>
            <a:r>
              <a:rPr lang="en-NZ" dirty="0"/>
              <a:t>Developer implemented 35 year leases</a:t>
            </a:r>
          </a:p>
          <a:p>
            <a:pPr lvl="1"/>
            <a:r>
              <a:rPr lang="en-NZ" dirty="0"/>
              <a:t>Court effectively said a restriction on “subdivision” doesn’t mean “subdivision of land as defined in section 218 of the RMA”, and can be broader </a:t>
            </a:r>
          </a:p>
          <a:p>
            <a:pPr lvl="1"/>
            <a:endParaRPr lang="en-NZ" dirty="0"/>
          </a:p>
          <a:p>
            <a:r>
              <a:rPr lang="en-NZ" i="1" dirty="0"/>
              <a:t>Re McKay</a:t>
            </a:r>
          </a:p>
          <a:p>
            <a:pPr lvl="1"/>
            <a:r>
              <a:rPr lang="en-NZ" dirty="0"/>
              <a:t>Conversion of cross lease to fee simple</a:t>
            </a:r>
          </a:p>
          <a:p>
            <a:pPr lvl="1"/>
            <a:r>
              <a:rPr lang="en-NZ" dirty="0"/>
              <a:t>Deposit of survey plan means it is a “subdivision”</a:t>
            </a:r>
          </a:p>
          <a:p>
            <a:pPr lvl="1"/>
            <a:r>
              <a:rPr lang="en-NZ" dirty="0"/>
              <a:t>But consent authority can’t impose too many conditions</a:t>
            </a:r>
          </a:p>
        </p:txBody>
      </p:sp>
    </p:spTree>
    <p:extLst>
      <p:ext uri="{BB962C8B-B14F-4D97-AF65-F5344CB8AC3E}">
        <p14:creationId xmlns:p14="http://schemas.microsoft.com/office/powerpoint/2010/main" val="272191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7270-7572-0376-3D94-A4F156ED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(or is not) a subdivision?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D82B-62C1-C820-DADC-C9583F17D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i="1" dirty="0" err="1"/>
              <a:t>Clearspan</a:t>
            </a:r>
            <a:endParaRPr lang="en-NZ" i="1" dirty="0"/>
          </a:p>
          <a:p>
            <a:pPr lvl="1"/>
            <a:r>
              <a:rPr lang="en-NZ" dirty="0"/>
              <a:t>“Cross-encumbrance” arrangement</a:t>
            </a:r>
          </a:p>
          <a:p>
            <a:pPr lvl="1"/>
            <a:r>
              <a:rPr lang="en-NZ" dirty="0"/>
              <a:t>Ownership of undivided share of land plus encumbrance for exclusive use area</a:t>
            </a:r>
          </a:p>
          <a:p>
            <a:pPr lvl="1"/>
            <a:r>
              <a:rPr lang="en-NZ" dirty="0"/>
              <a:t>Not a “subdivision of land” under section 218 RMA</a:t>
            </a:r>
          </a:p>
          <a:p>
            <a:pPr lvl="1"/>
            <a:endParaRPr lang="en-NZ" dirty="0"/>
          </a:p>
          <a:p>
            <a:r>
              <a:rPr lang="en-NZ" dirty="0"/>
              <a:t>Cross leases (generally)</a:t>
            </a:r>
          </a:p>
          <a:p>
            <a:pPr lvl="1"/>
            <a:r>
              <a:rPr lang="en-NZ" dirty="0"/>
              <a:t>Once not a subdivision, now are</a:t>
            </a:r>
          </a:p>
          <a:p>
            <a:pPr lvl="1"/>
            <a:endParaRPr lang="en-NZ" dirty="0"/>
          </a:p>
          <a:p>
            <a:r>
              <a:rPr lang="en-NZ" dirty="0"/>
              <a:t>Division of land under section 339 PLA</a:t>
            </a:r>
          </a:p>
        </p:txBody>
      </p:sp>
    </p:spTree>
    <p:extLst>
      <p:ext uri="{BB962C8B-B14F-4D97-AF65-F5344CB8AC3E}">
        <p14:creationId xmlns:p14="http://schemas.microsoft.com/office/powerpoint/2010/main" val="261390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B16B-0D14-CD23-364B-A261E414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type to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EE4EF-E8D2-BCCE-2538-DE98A232D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Fee Simple</a:t>
            </a:r>
          </a:p>
          <a:p>
            <a:r>
              <a:rPr lang="en-NZ" dirty="0"/>
              <a:t>Cross Lease</a:t>
            </a:r>
          </a:p>
          <a:p>
            <a:r>
              <a:rPr lang="en-NZ" dirty="0"/>
              <a:t>Unit Titles</a:t>
            </a:r>
          </a:p>
          <a:p>
            <a:pPr marL="2333625" indent="177800"/>
            <a:r>
              <a:rPr lang="en-NZ" dirty="0"/>
              <a:t>Vs</a:t>
            </a:r>
          </a:p>
          <a:p>
            <a:pPr marL="2333625" indent="177800"/>
            <a:r>
              <a:rPr lang="en-NZ" dirty="0"/>
              <a:t>Fee Simple with Land Covenants</a:t>
            </a:r>
          </a:p>
          <a:p>
            <a:pPr marL="2333625" indent="177800">
              <a:tabLst>
                <a:tab pos="2511425" algn="l"/>
              </a:tabLst>
            </a:pPr>
            <a:r>
              <a:rPr lang="en-NZ" dirty="0"/>
              <a:t>Fee Simple with Residents Society (and Land  	Covenants)</a:t>
            </a:r>
          </a:p>
          <a:p>
            <a:pPr marL="2333625" indent="177800">
              <a:tabLst>
                <a:tab pos="2865438" algn="l"/>
              </a:tabLst>
            </a:pPr>
            <a:r>
              <a:rPr lang="en-NZ" dirty="0"/>
              <a:t>Body Corporate with Rules</a:t>
            </a:r>
          </a:p>
          <a:p>
            <a:pPr marL="2333625" indent="177800">
              <a:tabLst>
                <a:tab pos="2865438" algn="l"/>
              </a:tabLst>
            </a:pPr>
            <a:r>
              <a:rPr lang="en-NZ" dirty="0"/>
              <a:t>Body Corporate with Rules and Covenants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9945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B16B-0D14-CD23-364B-A261E414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type to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EE4EF-E8D2-BCCE-2538-DE98A232D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Fee Simple</a:t>
            </a:r>
          </a:p>
          <a:p>
            <a:r>
              <a:rPr lang="en-NZ" strike="sngStrike" dirty="0"/>
              <a:t>Cross Lease</a:t>
            </a:r>
          </a:p>
          <a:p>
            <a:r>
              <a:rPr lang="en-NZ" dirty="0"/>
              <a:t>Unit Titles</a:t>
            </a:r>
          </a:p>
          <a:p>
            <a:pPr marL="2333625" indent="177800"/>
            <a:r>
              <a:rPr lang="en-NZ" dirty="0"/>
              <a:t>Vs</a:t>
            </a:r>
          </a:p>
          <a:p>
            <a:pPr marL="2333625" indent="177800"/>
            <a:r>
              <a:rPr lang="en-NZ" dirty="0"/>
              <a:t>Fee Simple with Land Covenants</a:t>
            </a:r>
          </a:p>
          <a:p>
            <a:pPr marL="2333625" indent="177800">
              <a:tabLst>
                <a:tab pos="2511425" algn="l"/>
              </a:tabLst>
            </a:pPr>
            <a:r>
              <a:rPr lang="en-NZ" dirty="0"/>
              <a:t>Fee Simple with Land Covenants and Design 	Guidelines </a:t>
            </a:r>
          </a:p>
          <a:p>
            <a:pPr marL="2333625" indent="177800">
              <a:tabLst>
                <a:tab pos="2511425" algn="l"/>
              </a:tabLst>
            </a:pPr>
            <a:r>
              <a:rPr lang="en-NZ" dirty="0"/>
              <a:t>Fee Simple with Residents Society (and Covenants)</a:t>
            </a:r>
          </a:p>
          <a:p>
            <a:pPr marL="2333625" indent="177800">
              <a:tabLst>
                <a:tab pos="2511425" algn="l"/>
                <a:tab pos="2865438" algn="l"/>
              </a:tabLst>
            </a:pPr>
            <a:r>
              <a:rPr lang="en-NZ" dirty="0"/>
              <a:t>Fee Simple with Easements with Unincorporated 	Association</a:t>
            </a:r>
          </a:p>
          <a:p>
            <a:pPr marL="2333625" indent="177800">
              <a:tabLst>
                <a:tab pos="2865438" algn="l"/>
              </a:tabLst>
            </a:pPr>
            <a:r>
              <a:rPr lang="en-NZ" dirty="0"/>
              <a:t>Body Corporate with Rules</a:t>
            </a:r>
          </a:p>
          <a:p>
            <a:pPr marL="2333625" indent="177800">
              <a:tabLst>
                <a:tab pos="2865438" algn="l"/>
              </a:tabLst>
            </a:pPr>
            <a:r>
              <a:rPr lang="en-NZ" dirty="0"/>
              <a:t>Body Corporate with Rules and Covenants</a:t>
            </a:r>
          </a:p>
          <a:p>
            <a:pPr marL="2333625" indent="177800">
              <a:tabLst>
                <a:tab pos="2865438" algn="l"/>
              </a:tabLst>
            </a:pPr>
            <a:r>
              <a:rPr lang="en-NZ" dirty="0"/>
              <a:t>Cross Lease conversion to Fee Simple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48678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6305A13776B418E6E31CC053FF3D3" ma:contentTypeVersion="19" ma:contentTypeDescription="Create a new document." ma:contentTypeScope="" ma:versionID="8f220eaa9b3f381a77d7e96375fd9b6e">
  <xsd:schema xmlns:xsd="http://www.w3.org/2001/XMLSchema" xmlns:xs="http://www.w3.org/2001/XMLSchema" xmlns:p="http://schemas.microsoft.com/office/2006/metadata/properties" xmlns:ns2="fe3c683a-4d59-4e68-bbf5-b85b675a3d09" xmlns:ns3="3a59c96b-8ea5-4302-9c29-aed8ce88851f" targetNamespace="http://schemas.microsoft.com/office/2006/metadata/properties" ma:root="true" ma:fieldsID="ce5263b31a53f13f05eabd0080780396" ns2:_="" ns3:_="">
    <xsd:import namespace="fe3c683a-4d59-4e68-bbf5-b85b675a3d09"/>
    <xsd:import namespace="3a59c96b-8ea5-4302-9c29-aed8ce8885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Image" minOccurs="0"/>
                <xsd:element ref="ns2:Thumbnai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c683a-4d59-4e68-bbf5-b85b675a3d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bcee83-ce97-4ce2-bc05-7a2cc85f5e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mage" ma:index="24" nillable="true" ma:displayName="Image" ma:format="Thumbnail" ma:internalName="Image">
      <xsd:simpleType>
        <xsd:restriction base="dms:Unknown"/>
      </xsd:simpleType>
    </xsd:element>
    <xsd:element name="Thumbnail" ma:index="25" nillable="true" ma:displayName="Thumbnail" ma:format="Thumbnail" ma:internalName="Thumbnail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9c96b-8ea5-4302-9c29-aed8ce8885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768c387-e8ad-49c8-9e90-8048015a46e9}" ma:internalName="TaxCatchAll" ma:showField="CatchAllData" ma:web="3a59c96b-8ea5-4302-9c29-aed8ce8885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233BA7-8939-4A1D-AAF9-ABA833C386D1}"/>
</file>

<file path=customXml/itemProps2.xml><?xml version="1.0" encoding="utf-8"?>
<ds:datastoreItem xmlns:ds="http://schemas.openxmlformats.org/officeDocument/2006/customXml" ds:itemID="{8B1160ED-88E3-4EAC-8D4C-CFC07275A620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</TotalTime>
  <Words>1065</Words>
  <Application>Microsoft Office PowerPoint</Application>
  <PresentationFormat>Widescreen</PresentationFormat>
  <Paragraphs>246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Wingdings 3</vt:lpstr>
      <vt:lpstr>Facet</vt:lpstr>
      <vt:lpstr>Subdivisions – what type to choose (and why)</vt:lpstr>
      <vt:lpstr>What is a subdivision?</vt:lpstr>
      <vt:lpstr>What is a subdivision?</vt:lpstr>
      <vt:lpstr>What is a subdivision?</vt:lpstr>
      <vt:lpstr>The question of scale</vt:lpstr>
      <vt:lpstr>What is (or is not) a subdivision?</vt:lpstr>
      <vt:lpstr>What is (or is not) a subdivision?</vt:lpstr>
      <vt:lpstr>What type to choose?</vt:lpstr>
      <vt:lpstr>What type to choose?</vt:lpstr>
      <vt:lpstr>What type to choose?</vt:lpstr>
      <vt:lpstr>What type to choose?</vt:lpstr>
      <vt:lpstr>What type to choose?</vt:lpstr>
      <vt:lpstr>What type to choose?</vt:lpstr>
      <vt:lpstr>What type to choose</vt:lpstr>
      <vt:lpstr>What type to choose?</vt:lpstr>
      <vt:lpstr>What type to choose?</vt:lpstr>
      <vt:lpstr>What type to choose?</vt:lpstr>
      <vt:lpstr>What type to choose?</vt:lpstr>
      <vt:lpstr>What type to choose?</vt:lpstr>
      <vt:lpstr>What type to choose?</vt:lpstr>
      <vt:lpstr>What type to choose?</vt:lpstr>
      <vt:lpstr>What type to choose?</vt:lpstr>
      <vt:lpstr>What type to choose?</vt:lpstr>
      <vt:lpstr>What type to choose?</vt:lpstr>
      <vt:lpstr>What type to choose?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Subdivisions – what type to choose (and why)</dc:title>
  <dc:creator>Thomas Gibbons</dc:creator>
  <cp:lastModifiedBy>Jenny  Houdalakis</cp:lastModifiedBy>
  <cp:revision>3</cp:revision>
  <dcterms:created xsi:type="dcterms:W3CDTF">2022-10-03T21:52:33Z</dcterms:created>
  <dcterms:modified xsi:type="dcterms:W3CDTF">2023-09-06T02:40:03Z</dcterms:modified>
</cp:coreProperties>
</file>