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2"/>
  </p:sldMasterIdLst>
  <p:notesMasterIdLst>
    <p:notesMasterId r:id="rId30"/>
  </p:notesMasterIdLst>
  <p:sldIdLst>
    <p:sldId id="256" r:id="rId3"/>
    <p:sldId id="257" r:id="rId4"/>
    <p:sldId id="258" r:id="rId5"/>
    <p:sldId id="259" r:id="rId6"/>
    <p:sldId id="260" r:id="rId7"/>
    <p:sldId id="261" r:id="rId8"/>
    <p:sldId id="262" r:id="rId9"/>
    <p:sldId id="275" r:id="rId10"/>
    <p:sldId id="263" r:id="rId11"/>
    <p:sldId id="264" r:id="rId12"/>
    <p:sldId id="276" r:id="rId13"/>
    <p:sldId id="265" r:id="rId14"/>
    <p:sldId id="277" r:id="rId15"/>
    <p:sldId id="278" r:id="rId16"/>
    <p:sldId id="279" r:id="rId17"/>
    <p:sldId id="280" r:id="rId18"/>
    <p:sldId id="267" r:id="rId19"/>
    <p:sldId id="268" r:id="rId20"/>
    <p:sldId id="270" r:id="rId21"/>
    <p:sldId id="271" r:id="rId22"/>
    <p:sldId id="282" r:id="rId23"/>
    <p:sldId id="283" r:id="rId24"/>
    <p:sldId id="281" r:id="rId25"/>
    <p:sldId id="284" r:id="rId26"/>
    <p:sldId id="285" r:id="rId27"/>
    <p:sldId id="273" r:id="rId28"/>
    <p:sldId id="274" r:id="rId29"/>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660"/>
  </p:normalViewPr>
  <p:slideViewPr>
    <p:cSldViewPr snapToGrid="0">
      <p:cViewPr varScale="1">
        <p:scale>
          <a:sx n="95" d="100"/>
          <a:sy n="95" d="100"/>
        </p:scale>
        <p:origin x="8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9B40832-B697-434F-B31D-806F7F294723}" type="datetimeFigureOut">
              <a:rPr lang="en-NZ" smtClean="0"/>
              <a:t>6/09/2023</a:t>
            </a:fld>
            <a:endParaRPr lang="en-NZ"/>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904B0EBD-7148-4825-80BF-F0041075562D}" type="slidenum">
              <a:rPr lang="en-NZ" smtClean="0"/>
              <a:t>‹#›</a:t>
            </a:fld>
            <a:endParaRPr lang="en-NZ"/>
          </a:p>
        </p:txBody>
      </p:sp>
    </p:spTree>
    <p:extLst>
      <p:ext uri="{BB962C8B-B14F-4D97-AF65-F5344CB8AC3E}">
        <p14:creationId xmlns:p14="http://schemas.microsoft.com/office/powerpoint/2010/main" val="272878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Clause 6 Decision-making</a:t>
            </a:r>
            <a:r>
              <a:rPr lang="en-NZ" baseline="0" dirty="0"/>
              <a:t> principles: Strong focus on actively promoting the objectives provided for </a:t>
            </a:r>
            <a:endParaRPr lang="en-NZ" dirty="0"/>
          </a:p>
        </p:txBody>
      </p:sp>
      <p:sp>
        <p:nvSpPr>
          <p:cNvPr id="4" name="Slide Number Placeholder 3"/>
          <p:cNvSpPr>
            <a:spLocks noGrp="1"/>
          </p:cNvSpPr>
          <p:nvPr>
            <p:ph type="sldNum" sz="quarter" idx="10"/>
          </p:nvPr>
        </p:nvSpPr>
        <p:spPr/>
        <p:txBody>
          <a:bodyPr/>
          <a:lstStyle/>
          <a:p>
            <a:fld id="{904B0EBD-7148-4825-80BF-F0041075562D}" type="slidenum">
              <a:rPr lang="en-NZ" smtClean="0"/>
              <a:t>12</a:t>
            </a:fld>
            <a:endParaRPr lang="en-NZ"/>
          </a:p>
        </p:txBody>
      </p:sp>
    </p:spTree>
    <p:extLst>
      <p:ext uri="{BB962C8B-B14F-4D97-AF65-F5344CB8AC3E}">
        <p14:creationId xmlns:p14="http://schemas.microsoft.com/office/powerpoint/2010/main" val="169216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904B0EBD-7148-4825-80BF-F0041075562D}" type="slidenum">
              <a:rPr lang="en-NZ" smtClean="0"/>
              <a:t>17</a:t>
            </a:fld>
            <a:endParaRPr lang="en-NZ"/>
          </a:p>
        </p:txBody>
      </p:sp>
    </p:spTree>
    <p:extLst>
      <p:ext uri="{BB962C8B-B14F-4D97-AF65-F5344CB8AC3E}">
        <p14:creationId xmlns:p14="http://schemas.microsoft.com/office/powerpoint/2010/main" val="289791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04B0EBD-7148-4825-80BF-F0041075562D}" type="slidenum">
              <a:rPr lang="en-NZ" smtClean="0"/>
              <a:t>24</a:t>
            </a:fld>
            <a:endParaRPr lang="en-NZ"/>
          </a:p>
        </p:txBody>
      </p:sp>
    </p:spTree>
    <p:extLst>
      <p:ext uri="{BB962C8B-B14F-4D97-AF65-F5344CB8AC3E}">
        <p14:creationId xmlns:p14="http://schemas.microsoft.com/office/powerpoint/2010/main" val="482482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mage Title Slide (Dark Image)">
    <p:spTree>
      <p:nvGrpSpPr>
        <p:cNvPr id="1" name=""/>
        <p:cNvGrpSpPr/>
        <p:nvPr/>
      </p:nvGrpSpPr>
      <p:grpSpPr>
        <a:xfrm>
          <a:off x="0" y="0"/>
          <a:ext cx="0" cy="0"/>
          <a:chOff x="0" y="0"/>
          <a:chExt cx="0" cy="0"/>
        </a:xfrm>
      </p:grpSpPr>
      <p:sp>
        <p:nvSpPr>
          <p:cNvPr id="20" name="Picture Placeholder 4"/>
          <p:cNvSpPr>
            <a:spLocks noGrp="1"/>
          </p:cNvSpPr>
          <p:nvPr>
            <p:ph type="pic" sz="quarter" idx="10" hasCustomPrompt="1"/>
          </p:nvPr>
        </p:nvSpPr>
        <p:spPr>
          <a:xfrm>
            <a:off x="0" y="0"/>
            <a:ext cx="9144000" cy="5143500"/>
          </a:xfrm>
          <a:solidFill>
            <a:schemeClr val="accent1"/>
          </a:solidFill>
        </p:spPr>
        <p:txBody>
          <a:bodyPr tIns="900000" anchor="ctr"/>
          <a:lstStyle>
            <a:lvl1pPr marL="0" marR="0" indent="0" algn="ctr" defTabSz="914378" rtl="0" eaLnBrk="1" fontAlgn="auto" latinLnBrk="0" hangingPunct="1">
              <a:lnSpc>
                <a:spcPct val="100000"/>
              </a:lnSpc>
              <a:spcBef>
                <a:spcPct val="20000"/>
              </a:spcBef>
              <a:spcAft>
                <a:spcPts val="0"/>
              </a:spcAft>
              <a:buClrTx/>
              <a:buSzTx/>
              <a:buFont typeface="Arial" panose="020B0604020202020204" pitchFamily="34" charset="0"/>
              <a:buNone/>
              <a:tabLst/>
              <a:defRPr sz="2400" b="0" baseline="0">
                <a:solidFill>
                  <a:schemeClr val="accent3"/>
                </a:solidFill>
              </a:defRPr>
            </a:lvl1pPr>
          </a:lstStyle>
          <a:p>
            <a:r>
              <a:rPr lang="en-US" sz="2000" dirty="0"/>
              <a:t>Click icon to add background picture</a:t>
            </a:r>
          </a:p>
        </p:txBody>
      </p:sp>
      <p:sp>
        <p:nvSpPr>
          <p:cNvPr id="8" name="Subtitle 2"/>
          <p:cNvSpPr>
            <a:spLocks noGrp="1"/>
          </p:cNvSpPr>
          <p:nvPr>
            <p:ph type="subTitle" idx="1" hasCustomPrompt="1"/>
          </p:nvPr>
        </p:nvSpPr>
        <p:spPr>
          <a:xfrm>
            <a:off x="2452693" y="4615040"/>
            <a:ext cx="4238614" cy="270000"/>
          </a:xfrm>
        </p:spPr>
        <p:txBody>
          <a:bodyPr anchor="ctr">
            <a:noAutofit/>
          </a:bodyPr>
          <a:lstStyle>
            <a:lvl1pPr marL="0" indent="0" algn="ctr">
              <a:buNone/>
              <a:defRPr sz="1100" b="1" kern="1200" spc="20" baseline="0">
                <a:solidFill>
                  <a:schemeClr val="bg2"/>
                </a:solidFill>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FIRST LAST AND FIRST LAST | MONTH YEAR</a:t>
            </a:r>
            <a:endParaRPr lang="en-NZ" dirty="0"/>
          </a:p>
        </p:txBody>
      </p:sp>
      <p:sp>
        <p:nvSpPr>
          <p:cNvPr id="15" name="Title 1"/>
          <p:cNvSpPr>
            <a:spLocks noGrp="1"/>
          </p:cNvSpPr>
          <p:nvPr>
            <p:ph type="ctrTitle" hasCustomPrompt="1"/>
          </p:nvPr>
        </p:nvSpPr>
        <p:spPr>
          <a:xfrm>
            <a:off x="1709275" y="1874769"/>
            <a:ext cx="5725450" cy="583645"/>
          </a:xfrm>
        </p:spPr>
        <p:txBody>
          <a:bodyPr anchor="t"/>
          <a:lstStyle>
            <a:lvl1pPr algn="ctr">
              <a:defRPr sz="3200" b="1" baseline="0">
                <a:solidFill>
                  <a:schemeClr val="bg2"/>
                </a:solidFill>
              </a:defRPr>
            </a:lvl1pPr>
          </a:lstStyle>
          <a:p>
            <a:r>
              <a:rPr lang="en-NZ" dirty="0"/>
              <a:t>Title</a:t>
            </a:r>
          </a:p>
        </p:txBody>
      </p:sp>
      <p:sp>
        <p:nvSpPr>
          <p:cNvPr id="6" name="Picture Placeholder 5"/>
          <p:cNvSpPr>
            <a:spLocks noGrp="1"/>
          </p:cNvSpPr>
          <p:nvPr>
            <p:ph type="pic" sz="quarter" idx="11" hasCustomPrompt="1"/>
          </p:nvPr>
        </p:nvSpPr>
        <p:spPr>
          <a:xfrm>
            <a:off x="3852000" y="1173509"/>
            <a:ext cx="1440000" cy="4428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NZ" dirty="0"/>
              <a:t> </a:t>
            </a:r>
          </a:p>
        </p:txBody>
      </p:sp>
    </p:spTree>
    <p:extLst>
      <p:ext uri="{BB962C8B-B14F-4D97-AF65-F5344CB8AC3E}">
        <p14:creationId xmlns:p14="http://schemas.microsoft.com/office/powerpoint/2010/main" val="211166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ubtitle,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27534"/>
            <a:ext cx="8229600" cy="540060"/>
          </a:xfrm>
          <a:prstGeom prst="rect">
            <a:avLst/>
          </a:prstGeom>
        </p:spPr>
        <p:txBody>
          <a:bodyPr anchor="t"/>
          <a:lstStyle>
            <a:lvl1pPr>
              <a:defRPr sz="2800"/>
            </a:lvl1pPr>
          </a:lstStyle>
          <a:p>
            <a:r>
              <a:rPr lang="en-US" dirty="0"/>
              <a:t>Title</a:t>
            </a:r>
            <a:endParaRPr lang="en-NZ" dirty="0"/>
          </a:p>
        </p:txBody>
      </p:sp>
      <p:sp>
        <p:nvSpPr>
          <p:cNvPr id="5" name="object 9"/>
          <p:cNvSpPr/>
          <p:nvPr/>
        </p:nvSpPr>
        <p:spPr>
          <a:xfrm>
            <a:off x="0" y="3863795"/>
            <a:ext cx="1271392" cy="1279705"/>
          </a:xfrm>
          <a:custGeom>
            <a:avLst/>
            <a:gdLst/>
            <a:ahLst/>
            <a:cxnLst/>
            <a:rect l="l" t="t" r="r" b="b"/>
            <a:pathLst>
              <a:path w="1845310" h="1857375">
                <a:moveTo>
                  <a:pt x="0" y="0"/>
                </a:moveTo>
                <a:lnTo>
                  <a:pt x="0" y="464713"/>
                </a:lnTo>
                <a:lnTo>
                  <a:pt x="16936" y="467820"/>
                </a:lnTo>
                <a:lnTo>
                  <a:pt x="63644" y="477727"/>
                </a:lnTo>
                <a:lnTo>
                  <a:pt x="109835" y="488862"/>
                </a:lnTo>
                <a:lnTo>
                  <a:pt x="155494" y="501207"/>
                </a:lnTo>
                <a:lnTo>
                  <a:pt x="200604" y="514741"/>
                </a:lnTo>
                <a:lnTo>
                  <a:pt x="245148" y="529445"/>
                </a:lnTo>
                <a:lnTo>
                  <a:pt x="289113" y="545300"/>
                </a:lnTo>
                <a:lnTo>
                  <a:pt x="332480" y="562287"/>
                </a:lnTo>
                <a:lnTo>
                  <a:pt x="375236" y="580387"/>
                </a:lnTo>
                <a:lnTo>
                  <a:pt x="417362" y="599580"/>
                </a:lnTo>
                <a:lnTo>
                  <a:pt x="458844" y="619846"/>
                </a:lnTo>
                <a:lnTo>
                  <a:pt x="499666" y="641167"/>
                </a:lnTo>
                <a:lnTo>
                  <a:pt x="539812" y="663523"/>
                </a:lnTo>
                <a:lnTo>
                  <a:pt x="579265" y="686895"/>
                </a:lnTo>
                <a:lnTo>
                  <a:pt x="618010" y="711264"/>
                </a:lnTo>
                <a:lnTo>
                  <a:pt x="656030" y="736609"/>
                </a:lnTo>
                <a:lnTo>
                  <a:pt x="693311" y="762913"/>
                </a:lnTo>
                <a:lnTo>
                  <a:pt x="729836" y="790156"/>
                </a:lnTo>
                <a:lnTo>
                  <a:pt x="765588" y="818318"/>
                </a:lnTo>
                <a:lnTo>
                  <a:pt x="800553" y="847380"/>
                </a:lnTo>
                <a:lnTo>
                  <a:pt x="834714" y="877323"/>
                </a:lnTo>
                <a:lnTo>
                  <a:pt x="868055" y="908127"/>
                </a:lnTo>
                <a:lnTo>
                  <a:pt x="900560" y="939773"/>
                </a:lnTo>
                <a:lnTo>
                  <a:pt x="932213" y="972243"/>
                </a:lnTo>
                <a:lnTo>
                  <a:pt x="962999" y="1005515"/>
                </a:lnTo>
                <a:lnTo>
                  <a:pt x="992901" y="1039573"/>
                </a:lnTo>
                <a:lnTo>
                  <a:pt x="1021904" y="1074395"/>
                </a:lnTo>
                <a:lnTo>
                  <a:pt x="1049991" y="1109962"/>
                </a:lnTo>
                <a:lnTo>
                  <a:pt x="1077146" y="1146256"/>
                </a:lnTo>
                <a:lnTo>
                  <a:pt x="1103355" y="1183257"/>
                </a:lnTo>
                <a:lnTo>
                  <a:pt x="1128600" y="1220946"/>
                </a:lnTo>
                <a:lnTo>
                  <a:pt x="1152865" y="1259303"/>
                </a:lnTo>
                <a:lnTo>
                  <a:pt x="1176136" y="1298310"/>
                </a:lnTo>
                <a:lnTo>
                  <a:pt x="1198395" y="1337946"/>
                </a:lnTo>
                <a:lnTo>
                  <a:pt x="1219628" y="1378193"/>
                </a:lnTo>
                <a:lnTo>
                  <a:pt x="1239817" y="1419031"/>
                </a:lnTo>
                <a:lnTo>
                  <a:pt x="1258947" y="1460440"/>
                </a:lnTo>
                <a:lnTo>
                  <a:pt x="1277002" y="1502403"/>
                </a:lnTo>
                <a:lnTo>
                  <a:pt x="1293967" y="1544899"/>
                </a:lnTo>
                <a:lnTo>
                  <a:pt x="1309824" y="1587908"/>
                </a:lnTo>
                <a:lnTo>
                  <a:pt x="1324559" y="1631413"/>
                </a:lnTo>
                <a:lnTo>
                  <a:pt x="1338155" y="1675393"/>
                </a:lnTo>
                <a:lnTo>
                  <a:pt x="1350597" y="1719829"/>
                </a:lnTo>
                <a:lnTo>
                  <a:pt x="1361868" y="1764701"/>
                </a:lnTo>
                <a:lnTo>
                  <a:pt x="1371952" y="1809991"/>
                </a:lnTo>
                <a:lnTo>
                  <a:pt x="1380834" y="1855680"/>
                </a:lnTo>
                <a:lnTo>
                  <a:pt x="1381066" y="1857073"/>
                </a:lnTo>
                <a:lnTo>
                  <a:pt x="1845019" y="1857073"/>
                </a:lnTo>
                <a:lnTo>
                  <a:pt x="1837690" y="1808709"/>
                </a:lnTo>
                <a:lnTo>
                  <a:pt x="1829739" y="1763158"/>
                </a:lnTo>
                <a:lnTo>
                  <a:pt x="1820845" y="1717904"/>
                </a:lnTo>
                <a:lnTo>
                  <a:pt x="1811016" y="1672959"/>
                </a:lnTo>
                <a:lnTo>
                  <a:pt x="1800263" y="1628334"/>
                </a:lnTo>
                <a:lnTo>
                  <a:pt x="1788596" y="1584042"/>
                </a:lnTo>
                <a:lnTo>
                  <a:pt x="1776023" y="1540094"/>
                </a:lnTo>
                <a:lnTo>
                  <a:pt x="1762555" y="1496501"/>
                </a:lnTo>
                <a:lnTo>
                  <a:pt x="1748202" y="1453276"/>
                </a:lnTo>
                <a:lnTo>
                  <a:pt x="1732973" y="1410430"/>
                </a:lnTo>
                <a:lnTo>
                  <a:pt x="1716877" y="1367975"/>
                </a:lnTo>
                <a:lnTo>
                  <a:pt x="1699925" y="1325923"/>
                </a:lnTo>
                <a:lnTo>
                  <a:pt x="1682127" y="1284285"/>
                </a:lnTo>
                <a:lnTo>
                  <a:pt x="1663491" y="1243073"/>
                </a:lnTo>
                <a:lnTo>
                  <a:pt x="1644028" y="1202299"/>
                </a:lnTo>
                <a:lnTo>
                  <a:pt x="1623747" y="1161975"/>
                </a:lnTo>
                <a:lnTo>
                  <a:pt x="1602659" y="1122113"/>
                </a:lnTo>
                <a:lnTo>
                  <a:pt x="1580771" y="1082723"/>
                </a:lnTo>
                <a:lnTo>
                  <a:pt x="1558096" y="1043819"/>
                </a:lnTo>
                <a:lnTo>
                  <a:pt x="1534641" y="1005411"/>
                </a:lnTo>
                <a:lnTo>
                  <a:pt x="1510417" y="967512"/>
                </a:lnTo>
                <a:lnTo>
                  <a:pt x="1485434" y="930132"/>
                </a:lnTo>
                <a:lnTo>
                  <a:pt x="1459701" y="893285"/>
                </a:lnTo>
                <a:lnTo>
                  <a:pt x="1433228" y="856981"/>
                </a:lnTo>
                <a:lnTo>
                  <a:pt x="1406024" y="821233"/>
                </a:lnTo>
                <a:lnTo>
                  <a:pt x="1378100" y="786051"/>
                </a:lnTo>
                <a:lnTo>
                  <a:pt x="1349464" y="751449"/>
                </a:lnTo>
                <a:lnTo>
                  <a:pt x="1320127" y="717437"/>
                </a:lnTo>
                <a:lnTo>
                  <a:pt x="1290099" y="684027"/>
                </a:lnTo>
                <a:lnTo>
                  <a:pt x="1259388" y="651232"/>
                </a:lnTo>
                <a:lnTo>
                  <a:pt x="1228005" y="619062"/>
                </a:lnTo>
                <a:lnTo>
                  <a:pt x="1195960" y="587530"/>
                </a:lnTo>
                <a:lnTo>
                  <a:pt x="1163262" y="556647"/>
                </a:lnTo>
                <a:lnTo>
                  <a:pt x="1129920" y="526426"/>
                </a:lnTo>
                <a:lnTo>
                  <a:pt x="1095946" y="496877"/>
                </a:lnTo>
                <a:lnTo>
                  <a:pt x="1061347" y="468012"/>
                </a:lnTo>
                <a:lnTo>
                  <a:pt x="1026134" y="439844"/>
                </a:lnTo>
                <a:lnTo>
                  <a:pt x="990317" y="412384"/>
                </a:lnTo>
                <a:lnTo>
                  <a:pt x="953905" y="385644"/>
                </a:lnTo>
                <a:lnTo>
                  <a:pt x="916908" y="359635"/>
                </a:lnTo>
                <a:lnTo>
                  <a:pt x="879336" y="334369"/>
                </a:lnTo>
                <a:lnTo>
                  <a:pt x="841198" y="309859"/>
                </a:lnTo>
                <a:lnTo>
                  <a:pt x="802504" y="286115"/>
                </a:lnTo>
                <a:lnTo>
                  <a:pt x="763264" y="263149"/>
                </a:lnTo>
                <a:lnTo>
                  <a:pt x="723488" y="240974"/>
                </a:lnTo>
                <a:lnTo>
                  <a:pt x="683184" y="219601"/>
                </a:lnTo>
                <a:lnTo>
                  <a:pt x="642364" y="199041"/>
                </a:lnTo>
                <a:lnTo>
                  <a:pt x="601036" y="179307"/>
                </a:lnTo>
                <a:lnTo>
                  <a:pt x="559210" y="160410"/>
                </a:lnTo>
                <a:lnTo>
                  <a:pt x="516896" y="142362"/>
                </a:lnTo>
                <a:lnTo>
                  <a:pt x="474104" y="125175"/>
                </a:lnTo>
                <a:lnTo>
                  <a:pt x="430843" y="108860"/>
                </a:lnTo>
                <a:lnTo>
                  <a:pt x="387123" y="93429"/>
                </a:lnTo>
                <a:lnTo>
                  <a:pt x="342954" y="78895"/>
                </a:lnTo>
                <a:lnTo>
                  <a:pt x="298345" y="65267"/>
                </a:lnTo>
                <a:lnTo>
                  <a:pt x="253306" y="52560"/>
                </a:lnTo>
                <a:lnTo>
                  <a:pt x="207847" y="40783"/>
                </a:lnTo>
                <a:lnTo>
                  <a:pt x="161978" y="29949"/>
                </a:lnTo>
                <a:lnTo>
                  <a:pt x="115708" y="20070"/>
                </a:lnTo>
                <a:lnTo>
                  <a:pt x="69046" y="11157"/>
                </a:lnTo>
                <a:lnTo>
                  <a:pt x="22003" y="3222"/>
                </a:lnTo>
                <a:lnTo>
                  <a:pt x="0" y="0"/>
                </a:lnTo>
                <a:close/>
              </a:path>
            </a:pathLst>
          </a:custGeom>
          <a:solidFill>
            <a:srgbClr val="CEE9D9">
              <a:alpha val="69999"/>
            </a:srgbClr>
          </a:solidFill>
        </p:spPr>
        <p:txBody>
          <a:bodyPr wrap="square" lIns="0" tIns="0" rIns="0" bIns="0" rtlCol="0"/>
          <a:lstStyle/>
          <a:p>
            <a:endParaRPr/>
          </a:p>
        </p:txBody>
      </p:sp>
      <p:sp>
        <p:nvSpPr>
          <p:cNvPr id="7" name="Content Placeholder 6"/>
          <p:cNvSpPr>
            <a:spLocks noGrp="1"/>
          </p:cNvSpPr>
          <p:nvPr>
            <p:ph sz="quarter" idx="11"/>
          </p:nvPr>
        </p:nvSpPr>
        <p:spPr>
          <a:xfrm>
            <a:off x="457200" y="1200151"/>
            <a:ext cx="8229600" cy="3271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6" name="Text Placeholder 3"/>
          <p:cNvSpPr>
            <a:spLocks noGrp="1"/>
          </p:cNvSpPr>
          <p:nvPr>
            <p:ph type="body" sz="quarter" idx="42" hasCustomPrompt="1"/>
          </p:nvPr>
        </p:nvSpPr>
        <p:spPr>
          <a:xfrm>
            <a:off x="463493" y="231612"/>
            <a:ext cx="3063478" cy="384631"/>
          </a:xfrm>
        </p:spPr>
        <p:txBody>
          <a:bodyPr anchor="b"/>
          <a:lstStyle>
            <a:lvl1pPr marL="0" indent="0" algn="l">
              <a:buNone/>
              <a:defRPr sz="1200" spc="30" baseline="0">
                <a:solidFill>
                  <a:schemeClr val="accent2"/>
                </a:solidFill>
              </a:defRPr>
            </a:lvl1pPr>
          </a:lstStyle>
          <a:p>
            <a:pPr lvl="0"/>
            <a:r>
              <a:rPr lang="en-NZ" dirty="0"/>
              <a:t>SUBTITLE</a:t>
            </a:r>
          </a:p>
        </p:txBody>
      </p:sp>
    </p:spTree>
    <p:extLst>
      <p:ext uri="{BB962C8B-B14F-4D97-AF65-F5344CB8AC3E}">
        <p14:creationId xmlns:p14="http://schemas.microsoft.com/office/powerpoint/2010/main" val="8287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6277"/>
            <a:ext cx="8229600" cy="540060"/>
          </a:xfrm>
          <a:prstGeom prst="rect">
            <a:avLst/>
          </a:prstGeom>
        </p:spPr>
        <p:txBody>
          <a:bodyPr anchor="t"/>
          <a:lstStyle>
            <a:lvl1pPr>
              <a:defRPr sz="2800"/>
            </a:lvl1pPr>
          </a:lstStyle>
          <a:p>
            <a:r>
              <a:rPr lang="en-US" dirty="0"/>
              <a:t>Title</a:t>
            </a:r>
            <a:endParaRPr lang="en-NZ" dirty="0"/>
          </a:p>
        </p:txBody>
      </p:sp>
      <p:sp>
        <p:nvSpPr>
          <p:cNvPr id="5" name="object 9"/>
          <p:cNvSpPr/>
          <p:nvPr/>
        </p:nvSpPr>
        <p:spPr>
          <a:xfrm>
            <a:off x="0" y="3863795"/>
            <a:ext cx="1271392" cy="1279705"/>
          </a:xfrm>
          <a:custGeom>
            <a:avLst/>
            <a:gdLst/>
            <a:ahLst/>
            <a:cxnLst/>
            <a:rect l="l" t="t" r="r" b="b"/>
            <a:pathLst>
              <a:path w="1845310" h="1857375">
                <a:moveTo>
                  <a:pt x="0" y="0"/>
                </a:moveTo>
                <a:lnTo>
                  <a:pt x="0" y="464713"/>
                </a:lnTo>
                <a:lnTo>
                  <a:pt x="16936" y="467820"/>
                </a:lnTo>
                <a:lnTo>
                  <a:pt x="63644" y="477727"/>
                </a:lnTo>
                <a:lnTo>
                  <a:pt x="109835" y="488862"/>
                </a:lnTo>
                <a:lnTo>
                  <a:pt x="155494" y="501207"/>
                </a:lnTo>
                <a:lnTo>
                  <a:pt x="200604" y="514741"/>
                </a:lnTo>
                <a:lnTo>
                  <a:pt x="245148" y="529445"/>
                </a:lnTo>
                <a:lnTo>
                  <a:pt x="289113" y="545300"/>
                </a:lnTo>
                <a:lnTo>
                  <a:pt x="332480" y="562287"/>
                </a:lnTo>
                <a:lnTo>
                  <a:pt x="375236" y="580387"/>
                </a:lnTo>
                <a:lnTo>
                  <a:pt x="417362" y="599580"/>
                </a:lnTo>
                <a:lnTo>
                  <a:pt x="458844" y="619846"/>
                </a:lnTo>
                <a:lnTo>
                  <a:pt x="499666" y="641167"/>
                </a:lnTo>
                <a:lnTo>
                  <a:pt x="539812" y="663523"/>
                </a:lnTo>
                <a:lnTo>
                  <a:pt x="579265" y="686895"/>
                </a:lnTo>
                <a:lnTo>
                  <a:pt x="618010" y="711264"/>
                </a:lnTo>
                <a:lnTo>
                  <a:pt x="656030" y="736609"/>
                </a:lnTo>
                <a:lnTo>
                  <a:pt x="693311" y="762913"/>
                </a:lnTo>
                <a:lnTo>
                  <a:pt x="729836" y="790156"/>
                </a:lnTo>
                <a:lnTo>
                  <a:pt x="765588" y="818318"/>
                </a:lnTo>
                <a:lnTo>
                  <a:pt x="800553" y="847380"/>
                </a:lnTo>
                <a:lnTo>
                  <a:pt x="834714" y="877323"/>
                </a:lnTo>
                <a:lnTo>
                  <a:pt x="868055" y="908127"/>
                </a:lnTo>
                <a:lnTo>
                  <a:pt x="900560" y="939773"/>
                </a:lnTo>
                <a:lnTo>
                  <a:pt x="932213" y="972243"/>
                </a:lnTo>
                <a:lnTo>
                  <a:pt x="962999" y="1005515"/>
                </a:lnTo>
                <a:lnTo>
                  <a:pt x="992901" y="1039573"/>
                </a:lnTo>
                <a:lnTo>
                  <a:pt x="1021904" y="1074395"/>
                </a:lnTo>
                <a:lnTo>
                  <a:pt x="1049991" y="1109962"/>
                </a:lnTo>
                <a:lnTo>
                  <a:pt x="1077146" y="1146256"/>
                </a:lnTo>
                <a:lnTo>
                  <a:pt x="1103355" y="1183257"/>
                </a:lnTo>
                <a:lnTo>
                  <a:pt x="1128600" y="1220946"/>
                </a:lnTo>
                <a:lnTo>
                  <a:pt x="1152865" y="1259303"/>
                </a:lnTo>
                <a:lnTo>
                  <a:pt x="1176136" y="1298310"/>
                </a:lnTo>
                <a:lnTo>
                  <a:pt x="1198395" y="1337946"/>
                </a:lnTo>
                <a:lnTo>
                  <a:pt x="1219628" y="1378193"/>
                </a:lnTo>
                <a:lnTo>
                  <a:pt x="1239817" y="1419031"/>
                </a:lnTo>
                <a:lnTo>
                  <a:pt x="1258947" y="1460440"/>
                </a:lnTo>
                <a:lnTo>
                  <a:pt x="1277002" y="1502403"/>
                </a:lnTo>
                <a:lnTo>
                  <a:pt x="1293967" y="1544899"/>
                </a:lnTo>
                <a:lnTo>
                  <a:pt x="1309824" y="1587908"/>
                </a:lnTo>
                <a:lnTo>
                  <a:pt x="1324559" y="1631413"/>
                </a:lnTo>
                <a:lnTo>
                  <a:pt x="1338155" y="1675393"/>
                </a:lnTo>
                <a:lnTo>
                  <a:pt x="1350597" y="1719829"/>
                </a:lnTo>
                <a:lnTo>
                  <a:pt x="1361868" y="1764701"/>
                </a:lnTo>
                <a:lnTo>
                  <a:pt x="1371952" y="1809991"/>
                </a:lnTo>
                <a:lnTo>
                  <a:pt x="1380834" y="1855680"/>
                </a:lnTo>
                <a:lnTo>
                  <a:pt x="1381066" y="1857073"/>
                </a:lnTo>
                <a:lnTo>
                  <a:pt x="1845019" y="1857073"/>
                </a:lnTo>
                <a:lnTo>
                  <a:pt x="1837690" y="1808709"/>
                </a:lnTo>
                <a:lnTo>
                  <a:pt x="1829739" y="1763158"/>
                </a:lnTo>
                <a:lnTo>
                  <a:pt x="1820845" y="1717904"/>
                </a:lnTo>
                <a:lnTo>
                  <a:pt x="1811016" y="1672959"/>
                </a:lnTo>
                <a:lnTo>
                  <a:pt x="1800263" y="1628334"/>
                </a:lnTo>
                <a:lnTo>
                  <a:pt x="1788596" y="1584042"/>
                </a:lnTo>
                <a:lnTo>
                  <a:pt x="1776023" y="1540094"/>
                </a:lnTo>
                <a:lnTo>
                  <a:pt x="1762555" y="1496501"/>
                </a:lnTo>
                <a:lnTo>
                  <a:pt x="1748202" y="1453276"/>
                </a:lnTo>
                <a:lnTo>
                  <a:pt x="1732973" y="1410430"/>
                </a:lnTo>
                <a:lnTo>
                  <a:pt x="1716877" y="1367975"/>
                </a:lnTo>
                <a:lnTo>
                  <a:pt x="1699925" y="1325923"/>
                </a:lnTo>
                <a:lnTo>
                  <a:pt x="1682127" y="1284285"/>
                </a:lnTo>
                <a:lnTo>
                  <a:pt x="1663491" y="1243073"/>
                </a:lnTo>
                <a:lnTo>
                  <a:pt x="1644028" y="1202299"/>
                </a:lnTo>
                <a:lnTo>
                  <a:pt x="1623747" y="1161975"/>
                </a:lnTo>
                <a:lnTo>
                  <a:pt x="1602659" y="1122113"/>
                </a:lnTo>
                <a:lnTo>
                  <a:pt x="1580771" y="1082723"/>
                </a:lnTo>
                <a:lnTo>
                  <a:pt x="1558096" y="1043819"/>
                </a:lnTo>
                <a:lnTo>
                  <a:pt x="1534641" y="1005411"/>
                </a:lnTo>
                <a:lnTo>
                  <a:pt x="1510417" y="967512"/>
                </a:lnTo>
                <a:lnTo>
                  <a:pt x="1485434" y="930132"/>
                </a:lnTo>
                <a:lnTo>
                  <a:pt x="1459701" y="893285"/>
                </a:lnTo>
                <a:lnTo>
                  <a:pt x="1433228" y="856981"/>
                </a:lnTo>
                <a:lnTo>
                  <a:pt x="1406024" y="821233"/>
                </a:lnTo>
                <a:lnTo>
                  <a:pt x="1378100" y="786051"/>
                </a:lnTo>
                <a:lnTo>
                  <a:pt x="1349464" y="751449"/>
                </a:lnTo>
                <a:lnTo>
                  <a:pt x="1320127" y="717437"/>
                </a:lnTo>
                <a:lnTo>
                  <a:pt x="1290099" y="684027"/>
                </a:lnTo>
                <a:lnTo>
                  <a:pt x="1259388" y="651232"/>
                </a:lnTo>
                <a:lnTo>
                  <a:pt x="1228005" y="619062"/>
                </a:lnTo>
                <a:lnTo>
                  <a:pt x="1195960" y="587530"/>
                </a:lnTo>
                <a:lnTo>
                  <a:pt x="1163262" y="556647"/>
                </a:lnTo>
                <a:lnTo>
                  <a:pt x="1129920" y="526426"/>
                </a:lnTo>
                <a:lnTo>
                  <a:pt x="1095946" y="496877"/>
                </a:lnTo>
                <a:lnTo>
                  <a:pt x="1061347" y="468012"/>
                </a:lnTo>
                <a:lnTo>
                  <a:pt x="1026134" y="439844"/>
                </a:lnTo>
                <a:lnTo>
                  <a:pt x="990317" y="412384"/>
                </a:lnTo>
                <a:lnTo>
                  <a:pt x="953905" y="385644"/>
                </a:lnTo>
                <a:lnTo>
                  <a:pt x="916908" y="359635"/>
                </a:lnTo>
                <a:lnTo>
                  <a:pt x="879336" y="334369"/>
                </a:lnTo>
                <a:lnTo>
                  <a:pt x="841198" y="309859"/>
                </a:lnTo>
                <a:lnTo>
                  <a:pt x="802504" y="286115"/>
                </a:lnTo>
                <a:lnTo>
                  <a:pt x="763264" y="263149"/>
                </a:lnTo>
                <a:lnTo>
                  <a:pt x="723488" y="240974"/>
                </a:lnTo>
                <a:lnTo>
                  <a:pt x="683184" y="219601"/>
                </a:lnTo>
                <a:lnTo>
                  <a:pt x="642364" y="199041"/>
                </a:lnTo>
                <a:lnTo>
                  <a:pt x="601036" y="179307"/>
                </a:lnTo>
                <a:lnTo>
                  <a:pt x="559210" y="160410"/>
                </a:lnTo>
                <a:lnTo>
                  <a:pt x="516896" y="142362"/>
                </a:lnTo>
                <a:lnTo>
                  <a:pt x="474104" y="125175"/>
                </a:lnTo>
                <a:lnTo>
                  <a:pt x="430843" y="108860"/>
                </a:lnTo>
                <a:lnTo>
                  <a:pt x="387123" y="93429"/>
                </a:lnTo>
                <a:lnTo>
                  <a:pt x="342954" y="78895"/>
                </a:lnTo>
                <a:lnTo>
                  <a:pt x="298345" y="65267"/>
                </a:lnTo>
                <a:lnTo>
                  <a:pt x="253306" y="52560"/>
                </a:lnTo>
                <a:lnTo>
                  <a:pt x="207847" y="40783"/>
                </a:lnTo>
                <a:lnTo>
                  <a:pt x="161978" y="29949"/>
                </a:lnTo>
                <a:lnTo>
                  <a:pt x="115708" y="20070"/>
                </a:lnTo>
                <a:lnTo>
                  <a:pt x="69046" y="11157"/>
                </a:lnTo>
                <a:lnTo>
                  <a:pt x="22003" y="3222"/>
                </a:lnTo>
                <a:lnTo>
                  <a:pt x="0" y="0"/>
                </a:lnTo>
                <a:close/>
              </a:path>
            </a:pathLst>
          </a:custGeom>
          <a:solidFill>
            <a:srgbClr val="CEE9D9">
              <a:alpha val="69999"/>
            </a:srgbClr>
          </a:solidFill>
        </p:spPr>
        <p:txBody>
          <a:bodyPr wrap="square" lIns="0" tIns="0" rIns="0" bIns="0" rtlCol="0"/>
          <a:lstStyle/>
          <a:p>
            <a:endParaRPr/>
          </a:p>
        </p:txBody>
      </p:sp>
      <p:sp>
        <p:nvSpPr>
          <p:cNvPr id="7" name="Content Placeholder 6"/>
          <p:cNvSpPr>
            <a:spLocks noGrp="1"/>
          </p:cNvSpPr>
          <p:nvPr>
            <p:ph sz="quarter" idx="11"/>
          </p:nvPr>
        </p:nvSpPr>
        <p:spPr>
          <a:xfrm>
            <a:off x="457200" y="965201"/>
            <a:ext cx="8229600" cy="3506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28769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6277"/>
            <a:ext cx="8229600" cy="540060"/>
          </a:xfrm>
          <a:prstGeom prst="rect">
            <a:avLst/>
          </a:prstGeom>
        </p:spPr>
        <p:txBody>
          <a:bodyPr anchor="t"/>
          <a:lstStyle>
            <a:lvl1pPr>
              <a:defRPr sz="2800"/>
            </a:lvl1pPr>
          </a:lstStyle>
          <a:p>
            <a:r>
              <a:rPr lang="en-US" dirty="0"/>
              <a:t>Title</a:t>
            </a:r>
            <a:endParaRPr lang="en-NZ" dirty="0"/>
          </a:p>
        </p:txBody>
      </p:sp>
    </p:spTree>
    <p:extLst>
      <p:ext uri="{BB962C8B-B14F-4D97-AF65-F5344CB8AC3E}">
        <p14:creationId xmlns:p14="http://schemas.microsoft.com/office/powerpoint/2010/main" val="775356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ubtitle, titlle and text (dark)">
    <p:bg>
      <p:bgPr>
        <a:solidFill>
          <a:schemeClr val="accent1"/>
        </a:solidFill>
        <a:effectLst/>
      </p:bgPr>
    </p:bg>
    <p:spTree>
      <p:nvGrpSpPr>
        <p:cNvPr id="1" name=""/>
        <p:cNvGrpSpPr/>
        <p:nvPr/>
      </p:nvGrpSpPr>
      <p:grpSpPr>
        <a:xfrm>
          <a:off x="0" y="0"/>
          <a:ext cx="0" cy="0"/>
          <a:chOff x="0" y="0"/>
          <a:chExt cx="0" cy="0"/>
        </a:xfrm>
      </p:grpSpPr>
      <p:sp>
        <p:nvSpPr>
          <p:cNvPr id="7" name="object 9"/>
          <p:cNvSpPr/>
          <p:nvPr/>
        </p:nvSpPr>
        <p:spPr>
          <a:xfrm>
            <a:off x="0" y="3863795"/>
            <a:ext cx="1271392" cy="1279705"/>
          </a:xfrm>
          <a:custGeom>
            <a:avLst/>
            <a:gdLst/>
            <a:ahLst/>
            <a:cxnLst/>
            <a:rect l="l" t="t" r="r" b="b"/>
            <a:pathLst>
              <a:path w="1845310" h="1857375">
                <a:moveTo>
                  <a:pt x="0" y="0"/>
                </a:moveTo>
                <a:lnTo>
                  <a:pt x="0" y="464713"/>
                </a:lnTo>
                <a:lnTo>
                  <a:pt x="16936" y="467820"/>
                </a:lnTo>
                <a:lnTo>
                  <a:pt x="63644" y="477727"/>
                </a:lnTo>
                <a:lnTo>
                  <a:pt x="109835" y="488862"/>
                </a:lnTo>
                <a:lnTo>
                  <a:pt x="155494" y="501207"/>
                </a:lnTo>
                <a:lnTo>
                  <a:pt x="200604" y="514741"/>
                </a:lnTo>
                <a:lnTo>
                  <a:pt x="245148" y="529445"/>
                </a:lnTo>
                <a:lnTo>
                  <a:pt x="289113" y="545300"/>
                </a:lnTo>
                <a:lnTo>
                  <a:pt x="332480" y="562287"/>
                </a:lnTo>
                <a:lnTo>
                  <a:pt x="375236" y="580387"/>
                </a:lnTo>
                <a:lnTo>
                  <a:pt x="417362" y="599580"/>
                </a:lnTo>
                <a:lnTo>
                  <a:pt x="458844" y="619846"/>
                </a:lnTo>
                <a:lnTo>
                  <a:pt x="499666" y="641167"/>
                </a:lnTo>
                <a:lnTo>
                  <a:pt x="539812" y="663523"/>
                </a:lnTo>
                <a:lnTo>
                  <a:pt x="579265" y="686895"/>
                </a:lnTo>
                <a:lnTo>
                  <a:pt x="618010" y="711264"/>
                </a:lnTo>
                <a:lnTo>
                  <a:pt x="656030" y="736609"/>
                </a:lnTo>
                <a:lnTo>
                  <a:pt x="693311" y="762913"/>
                </a:lnTo>
                <a:lnTo>
                  <a:pt x="729836" y="790156"/>
                </a:lnTo>
                <a:lnTo>
                  <a:pt x="765588" y="818318"/>
                </a:lnTo>
                <a:lnTo>
                  <a:pt x="800553" y="847380"/>
                </a:lnTo>
                <a:lnTo>
                  <a:pt x="834714" y="877323"/>
                </a:lnTo>
                <a:lnTo>
                  <a:pt x="868055" y="908127"/>
                </a:lnTo>
                <a:lnTo>
                  <a:pt x="900560" y="939773"/>
                </a:lnTo>
                <a:lnTo>
                  <a:pt x="932213" y="972243"/>
                </a:lnTo>
                <a:lnTo>
                  <a:pt x="962999" y="1005515"/>
                </a:lnTo>
                <a:lnTo>
                  <a:pt x="992901" y="1039573"/>
                </a:lnTo>
                <a:lnTo>
                  <a:pt x="1021904" y="1074395"/>
                </a:lnTo>
                <a:lnTo>
                  <a:pt x="1049991" y="1109962"/>
                </a:lnTo>
                <a:lnTo>
                  <a:pt x="1077146" y="1146256"/>
                </a:lnTo>
                <a:lnTo>
                  <a:pt x="1103355" y="1183257"/>
                </a:lnTo>
                <a:lnTo>
                  <a:pt x="1128600" y="1220946"/>
                </a:lnTo>
                <a:lnTo>
                  <a:pt x="1152865" y="1259303"/>
                </a:lnTo>
                <a:lnTo>
                  <a:pt x="1176136" y="1298310"/>
                </a:lnTo>
                <a:lnTo>
                  <a:pt x="1198395" y="1337946"/>
                </a:lnTo>
                <a:lnTo>
                  <a:pt x="1219628" y="1378193"/>
                </a:lnTo>
                <a:lnTo>
                  <a:pt x="1239817" y="1419031"/>
                </a:lnTo>
                <a:lnTo>
                  <a:pt x="1258947" y="1460440"/>
                </a:lnTo>
                <a:lnTo>
                  <a:pt x="1277002" y="1502403"/>
                </a:lnTo>
                <a:lnTo>
                  <a:pt x="1293967" y="1544899"/>
                </a:lnTo>
                <a:lnTo>
                  <a:pt x="1309824" y="1587908"/>
                </a:lnTo>
                <a:lnTo>
                  <a:pt x="1324559" y="1631413"/>
                </a:lnTo>
                <a:lnTo>
                  <a:pt x="1338155" y="1675393"/>
                </a:lnTo>
                <a:lnTo>
                  <a:pt x="1350597" y="1719829"/>
                </a:lnTo>
                <a:lnTo>
                  <a:pt x="1361868" y="1764701"/>
                </a:lnTo>
                <a:lnTo>
                  <a:pt x="1371952" y="1809991"/>
                </a:lnTo>
                <a:lnTo>
                  <a:pt x="1380834" y="1855680"/>
                </a:lnTo>
                <a:lnTo>
                  <a:pt x="1381066" y="1857073"/>
                </a:lnTo>
                <a:lnTo>
                  <a:pt x="1845019" y="1857073"/>
                </a:lnTo>
                <a:lnTo>
                  <a:pt x="1837690" y="1808709"/>
                </a:lnTo>
                <a:lnTo>
                  <a:pt x="1829739" y="1763158"/>
                </a:lnTo>
                <a:lnTo>
                  <a:pt x="1820845" y="1717904"/>
                </a:lnTo>
                <a:lnTo>
                  <a:pt x="1811016" y="1672959"/>
                </a:lnTo>
                <a:lnTo>
                  <a:pt x="1800263" y="1628334"/>
                </a:lnTo>
                <a:lnTo>
                  <a:pt x="1788596" y="1584042"/>
                </a:lnTo>
                <a:lnTo>
                  <a:pt x="1776023" y="1540094"/>
                </a:lnTo>
                <a:lnTo>
                  <a:pt x="1762555" y="1496501"/>
                </a:lnTo>
                <a:lnTo>
                  <a:pt x="1748202" y="1453276"/>
                </a:lnTo>
                <a:lnTo>
                  <a:pt x="1732973" y="1410430"/>
                </a:lnTo>
                <a:lnTo>
                  <a:pt x="1716877" y="1367975"/>
                </a:lnTo>
                <a:lnTo>
                  <a:pt x="1699925" y="1325923"/>
                </a:lnTo>
                <a:lnTo>
                  <a:pt x="1682127" y="1284285"/>
                </a:lnTo>
                <a:lnTo>
                  <a:pt x="1663491" y="1243073"/>
                </a:lnTo>
                <a:lnTo>
                  <a:pt x="1644028" y="1202299"/>
                </a:lnTo>
                <a:lnTo>
                  <a:pt x="1623747" y="1161975"/>
                </a:lnTo>
                <a:lnTo>
                  <a:pt x="1602659" y="1122113"/>
                </a:lnTo>
                <a:lnTo>
                  <a:pt x="1580771" y="1082723"/>
                </a:lnTo>
                <a:lnTo>
                  <a:pt x="1558096" y="1043819"/>
                </a:lnTo>
                <a:lnTo>
                  <a:pt x="1534641" y="1005411"/>
                </a:lnTo>
                <a:lnTo>
                  <a:pt x="1510417" y="967512"/>
                </a:lnTo>
                <a:lnTo>
                  <a:pt x="1485434" y="930132"/>
                </a:lnTo>
                <a:lnTo>
                  <a:pt x="1459701" y="893285"/>
                </a:lnTo>
                <a:lnTo>
                  <a:pt x="1433228" y="856981"/>
                </a:lnTo>
                <a:lnTo>
                  <a:pt x="1406024" y="821233"/>
                </a:lnTo>
                <a:lnTo>
                  <a:pt x="1378100" y="786051"/>
                </a:lnTo>
                <a:lnTo>
                  <a:pt x="1349464" y="751449"/>
                </a:lnTo>
                <a:lnTo>
                  <a:pt x="1320127" y="717437"/>
                </a:lnTo>
                <a:lnTo>
                  <a:pt x="1290099" y="684027"/>
                </a:lnTo>
                <a:lnTo>
                  <a:pt x="1259388" y="651232"/>
                </a:lnTo>
                <a:lnTo>
                  <a:pt x="1228005" y="619062"/>
                </a:lnTo>
                <a:lnTo>
                  <a:pt x="1195960" y="587530"/>
                </a:lnTo>
                <a:lnTo>
                  <a:pt x="1163262" y="556647"/>
                </a:lnTo>
                <a:lnTo>
                  <a:pt x="1129920" y="526426"/>
                </a:lnTo>
                <a:lnTo>
                  <a:pt x="1095946" y="496877"/>
                </a:lnTo>
                <a:lnTo>
                  <a:pt x="1061347" y="468012"/>
                </a:lnTo>
                <a:lnTo>
                  <a:pt x="1026134" y="439844"/>
                </a:lnTo>
                <a:lnTo>
                  <a:pt x="990317" y="412384"/>
                </a:lnTo>
                <a:lnTo>
                  <a:pt x="953905" y="385644"/>
                </a:lnTo>
                <a:lnTo>
                  <a:pt x="916908" y="359635"/>
                </a:lnTo>
                <a:lnTo>
                  <a:pt x="879336" y="334369"/>
                </a:lnTo>
                <a:lnTo>
                  <a:pt x="841198" y="309859"/>
                </a:lnTo>
                <a:lnTo>
                  <a:pt x="802504" y="286115"/>
                </a:lnTo>
                <a:lnTo>
                  <a:pt x="763264" y="263149"/>
                </a:lnTo>
                <a:lnTo>
                  <a:pt x="723488" y="240974"/>
                </a:lnTo>
                <a:lnTo>
                  <a:pt x="683184" y="219601"/>
                </a:lnTo>
                <a:lnTo>
                  <a:pt x="642364" y="199041"/>
                </a:lnTo>
                <a:lnTo>
                  <a:pt x="601036" y="179307"/>
                </a:lnTo>
                <a:lnTo>
                  <a:pt x="559210" y="160410"/>
                </a:lnTo>
                <a:lnTo>
                  <a:pt x="516896" y="142362"/>
                </a:lnTo>
                <a:lnTo>
                  <a:pt x="474104" y="125175"/>
                </a:lnTo>
                <a:lnTo>
                  <a:pt x="430843" y="108860"/>
                </a:lnTo>
                <a:lnTo>
                  <a:pt x="387123" y="93429"/>
                </a:lnTo>
                <a:lnTo>
                  <a:pt x="342954" y="78895"/>
                </a:lnTo>
                <a:lnTo>
                  <a:pt x="298345" y="65267"/>
                </a:lnTo>
                <a:lnTo>
                  <a:pt x="253306" y="52560"/>
                </a:lnTo>
                <a:lnTo>
                  <a:pt x="207847" y="40783"/>
                </a:lnTo>
                <a:lnTo>
                  <a:pt x="161978" y="29949"/>
                </a:lnTo>
                <a:lnTo>
                  <a:pt x="115708" y="20070"/>
                </a:lnTo>
                <a:lnTo>
                  <a:pt x="69046" y="11157"/>
                </a:lnTo>
                <a:lnTo>
                  <a:pt x="22003" y="3222"/>
                </a:lnTo>
                <a:lnTo>
                  <a:pt x="0" y="0"/>
                </a:lnTo>
                <a:close/>
              </a:path>
            </a:pathLst>
          </a:custGeom>
          <a:solidFill>
            <a:srgbClr val="CEE9D9">
              <a:alpha val="69999"/>
            </a:srgbClr>
          </a:solidFill>
        </p:spPr>
        <p:txBody>
          <a:bodyPr wrap="square" lIns="0" tIns="0" rIns="0" bIns="0" rtlCol="0"/>
          <a:lstStyle/>
          <a:p>
            <a:endParaRPr/>
          </a:p>
        </p:txBody>
      </p:sp>
      <p:sp>
        <p:nvSpPr>
          <p:cNvPr id="2" name="Title 1"/>
          <p:cNvSpPr>
            <a:spLocks noGrp="1"/>
          </p:cNvSpPr>
          <p:nvPr>
            <p:ph type="title" hasCustomPrompt="1"/>
          </p:nvPr>
        </p:nvSpPr>
        <p:spPr>
          <a:xfrm>
            <a:off x="457200" y="627534"/>
            <a:ext cx="8229600" cy="540060"/>
          </a:xfrm>
          <a:prstGeom prst="rect">
            <a:avLst/>
          </a:prstGeom>
        </p:spPr>
        <p:txBody>
          <a:bodyPr anchor="t"/>
          <a:lstStyle>
            <a:lvl1pPr>
              <a:defRPr sz="2800"/>
            </a:lvl1pPr>
          </a:lstStyle>
          <a:p>
            <a:r>
              <a:rPr lang="en-US" dirty="0"/>
              <a:t>Title</a:t>
            </a:r>
            <a:endParaRPr lang="en-NZ"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94800" y="4646750"/>
            <a:ext cx="792000" cy="243990"/>
          </a:xfrm>
          <a:prstGeom prst="rect">
            <a:avLst/>
          </a:prstGeom>
        </p:spPr>
      </p:pic>
      <p:sp>
        <p:nvSpPr>
          <p:cNvPr id="8" name="Content Placeholder 6"/>
          <p:cNvSpPr>
            <a:spLocks noGrp="1"/>
          </p:cNvSpPr>
          <p:nvPr>
            <p:ph sz="quarter" idx="11"/>
          </p:nvPr>
        </p:nvSpPr>
        <p:spPr>
          <a:xfrm>
            <a:off x="457200" y="1200151"/>
            <a:ext cx="8229600" cy="327183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6" name="Text Placeholder 3"/>
          <p:cNvSpPr>
            <a:spLocks noGrp="1"/>
          </p:cNvSpPr>
          <p:nvPr>
            <p:ph type="body" sz="quarter" idx="42" hasCustomPrompt="1"/>
          </p:nvPr>
        </p:nvSpPr>
        <p:spPr>
          <a:xfrm>
            <a:off x="463493" y="231612"/>
            <a:ext cx="3063478" cy="384631"/>
          </a:xfrm>
        </p:spPr>
        <p:txBody>
          <a:bodyPr anchor="b"/>
          <a:lstStyle>
            <a:lvl1pPr marL="0" indent="0" algn="l">
              <a:buNone/>
              <a:defRPr sz="1200" spc="30" baseline="0">
                <a:solidFill>
                  <a:schemeClr val="bg2"/>
                </a:solidFill>
              </a:defRPr>
            </a:lvl1pPr>
          </a:lstStyle>
          <a:p>
            <a:pPr lvl="0"/>
            <a:r>
              <a:rPr lang="en-NZ" dirty="0"/>
              <a:t>SUBTITLE</a:t>
            </a:r>
          </a:p>
        </p:txBody>
      </p:sp>
    </p:spTree>
    <p:extLst>
      <p:ext uri="{BB962C8B-B14F-4D97-AF65-F5344CB8AC3E}">
        <p14:creationId xmlns:p14="http://schemas.microsoft.com/office/powerpoint/2010/main" val="150884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text (Dark)">
    <p:bg>
      <p:bgPr>
        <a:solidFill>
          <a:schemeClr val="accent1"/>
        </a:solidFill>
        <a:effectLst/>
      </p:bgPr>
    </p:bg>
    <p:spTree>
      <p:nvGrpSpPr>
        <p:cNvPr id="1" name=""/>
        <p:cNvGrpSpPr/>
        <p:nvPr/>
      </p:nvGrpSpPr>
      <p:grpSpPr>
        <a:xfrm>
          <a:off x="0" y="0"/>
          <a:ext cx="0" cy="0"/>
          <a:chOff x="0" y="0"/>
          <a:chExt cx="0" cy="0"/>
        </a:xfrm>
      </p:grpSpPr>
      <p:sp>
        <p:nvSpPr>
          <p:cNvPr id="9" name="object 9"/>
          <p:cNvSpPr/>
          <p:nvPr/>
        </p:nvSpPr>
        <p:spPr>
          <a:xfrm>
            <a:off x="0" y="3863795"/>
            <a:ext cx="1271392" cy="1279705"/>
          </a:xfrm>
          <a:custGeom>
            <a:avLst/>
            <a:gdLst/>
            <a:ahLst/>
            <a:cxnLst/>
            <a:rect l="l" t="t" r="r" b="b"/>
            <a:pathLst>
              <a:path w="1845310" h="1857375">
                <a:moveTo>
                  <a:pt x="0" y="0"/>
                </a:moveTo>
                <a:lnTo>
                  <a:pt x="0" y="464713"/>
                </a:lnTo>
                <a:lnTo>
                  <a:pt x="16936" y="467820"/>
                </a:lnTo>
                <a:lnTo>
                  <a:pt x="63644" y="477727"/>
                </a:lnTo>
                <a:lnTo>
                  <a:pt x="109835" y="488862"/>
                </a:lnTo>
                <a:lnTo>
                  <a:pt x="155494" y="501207"/>
                </a:lnTo>
                <a:lnTo>
                  <a:pt x="200604" y="514741"/>
                </a:lnTo>
                <a:lnTo>
                  <a:pt x="245148" y="529445"/>
                </a:lnTo>
                <a:lnTo>
                  <a:pt x="289113" y="545300"/>
                </a:lnTo>
                <a:lnTo>
                  <a:pt x="332480" y="562287"/>
                </a:lnTo>
                <a:lnTo>
                  <a:pt x="375236" y="580387"/>
                </a:lnTo>
                <a:lnTo>
                  <a:pt x="417362" y="599580"/>
                </a:lnTo>
                <a:lnTo>
                  <a:pt x="458844" y="619846"/>
                </a:lnTo>
                <a:lnTo>
                  <a:pt x="499666" y="641167"/>
                </a:lnTo>
                <a:lnTo>
                  <a:pt x="539812" y="663523"/>
                </a:lnTo>
                <a:lnTo>
                  <a:pt x="579265" y="686895"/>
                </a:lnTo>
                <a:lnTo>
                  <a:pt x="618010" y="711264"/>
                </a:lnTo>
                <a:lnTo>
                  <a:pt x="656030" y="736609"/>
                </a:lnTo>
                <a:lnTo>
                  <a:pt x="693311" y="762913"/>
                </a:lnTo>
                <a:lnTo>
                  <a:pt x="729836" y="790156"/>
                </a:lnTo>
                <a:lnTo>
                  <a:pt x="765588" y="818318"/>
                </a:lnTo>
                <a:lnTo>
                  <a:pt x="800553" y="847380"/>
                </a:lnTo>
                <a:lnTo>
                  <a:pt x="834714" y="877323"/>
                </a:lnTo>
                <a:lnTo>
                  <a:pt x="868055" y="908127"/>
                </a:lnTo>
                <a:lnTo>
                  <a:pt x="900560" y="939773"/>
                </a:lnTo>
                <a:lnTo>
                  <a:pt x="932213" y="972243"/>
                </a:lnTo>
                <a:lnTo>
                  <a:pt x="962999" y="1005515"/>
                </a:lnTo>
                <a:lnTo>
                  <a:pt x="992901" y="1039573"/>
                </a:lnTo>
                <a:lnTo>
                  <a:pt x="1021904" y="1074395"/>
                </a:lnTo>
                <a:lnTo>
                  <a:pt x="1049991" y="1109962"/>
                </a:lnTo>
                <a:lnTo>
                  <a:pt x="1077146" y="1146256"/>
                </a:lnTo>
                <a:lnTo>
                  <a:pt x="1103355" y="1183257"/>
                </a:lnTo>
                <a:lnTo>
                  <a:pt x="1128600" y="1220946"/>
                </a:lnTo>
                <a:lnTo>
                  <a:pt x="1152865" y="1259303"/>
                </a:lnTo>
                <a:lnTo>
                  <a:pt x="1176136" y="1298310"/>
                </a:lnTo>
                <a:lnTo>
                  <a:pt x="1198395" y="1337946"/>
                </a:lnTo>
                <a:lnTo>
                  <a:pt x="1219628" y="1378193"/>
                </a:lnTo>
                <a:lnTo>
                  <a:pt x="1239817" y="1419031"/>
                </a:lnTo>
                <a:lnTo>
                  <a:pt x="1258947" y="1460440"/>
                </a:lnTo>
                <a:lnTo>
                  <a:pt x="1277002" y="1502403"/>
                </a:lnTo>
                <a:lnTo>
                  <a:pt x="1293967" y="1544899"/>
                </a:lnTo>
                <a:lnTo>
                  <a:pt x="1309824" y="1587908"/>
                </a:lnTo>
                <a:lnTo>
                  <a:pt x="1324559" y="1631413"/>
                </a:lnTo>
                <a:lnTo>
                  <a:pt x="1338155" y="1675393"/>
                </a:lnTo>
                <a:lnTo>
                  <a:pt x="1350597" y="1719829"/>
                </a:lnTo>
                <a:lnTo>
                  <a:pt x="1361868" y="1764701"/>
                </a:lnTo>
                <a:lnTo>
                  <a:pt x="1371952" y="1809991"/>
                </a:lnTo>
                <a:lnTo>
                  <a:pt x="1380834" y="1855680"/>
                </a:lnTo>
                <a:lnTo>
                  <a:pt x="1381066" y="1857073"/>
                </a:lnTo>
                <a:lnTo>
                  <a:pt x="1845019" y="1857073"/>
                </a:lnTo>
                <a:lnTo>
                  <a:pt x="1837690" y="1808709"/>
                </a:lnTo>
                <a:lnTo>
                  <a:pt x="1829739" y="1763158"/>
                </a:lnTo>
                <a:lnTo>
                  <a:pt x="1820845" y="1717904"/>
                </a:lnTo>
                <a:lnTo>
                  <a:pt x="1811016" y="1672959"/>
                </a:lnTo>
                <a:lnTo>
                  <a:pt x="1800263" y="1628334"/>
                </a:lnTo>
                <a:lnTo>
                  <a:pt x="1788596" y="1584042"/>
                </a:lnTo>
                <a:lnTo>
                  <a:pt x="1776023" y="1540094"/>
                </a:lnTo>
                <a:lnTo>
                  <a:pt x="1762555" y="1496501"/>
                </a:lnTo>
                <a:lnTo>
                  <a:pt x="1748202" y="1453276"/>
                </a:lnTo>
                <a:lnTo>
                  <a:pt x="1732973" y="1410430"/>
                </a:lnTo>
                <a:lnTo>
                  <a:pt x="1716877" y="1367975"/>
                </a:lnTo>
                <a:lnTo>
                  <a:pt x="1699925" y="1325923"/>
                </a:lnTo>
                <a:lnTo>
                  <a:pt x="1682127" y="1284285"/>
                </a:lnTo>
                <a:lnTo>
                  <a:pt x="1663491" y="1243073"/>
                </a:lnTo>
                <a:lnTo>
                  <a:pt x="1644028" y="1202299"/>
                </a:lnTo>
                <a:lnTo>
                  <a:pt x="1623747" y="1161975"/>
                </a:lnTo>
                <a:lnTo>
                  <a:pt x="1602659" y="1122113"/>
                </a:lnTo>
                <a:lnTo>
                  <a:pt x="1580771" y="1082723"/>
                </a:lnTo>
                <a:lnTo>
                  <a:pt x="1558096" y="1043819"/>
                </a:lnTo>
                <a:lnTo>
                  <a:pt x="1534641" y="1005411"/>
                </a:lnTo>
                <a:lnTo>
                  <a:pt x="1510417" y="967512"/>
                </a:lnTo>
                <a:lnTo>
                  <a:pt x="1485434" y="930132"/>
                </a:lnTo>
                <a:lnTo>
                  <a:pt x="1459701" y="893285"/>
                </a:lnTo>
                <a:lnTo>
                  <a:pt x="1433228" y="856981"/>
                </a:lnTo>
                <a:lnTo>
                  <a:pt x="1406024" y="821233"/>
                </a:lnTo>
                <a:lnTo>
                  <a:pt x="1378100" y="786051"/>
                </a:lnTo>
                <a:lnTo>
                  <a:pt x="1349464" y="751449"/>
                </a:lnTo>
                <a:lnTo>
                  <a:pt x="1320127" y="717437"/>
                </a:lnTo>
                <a:lnTo>
                  <a:pt x="1290099" y="684027"/>
                </a:lnTo>
                <a:lnTo>
                  <a:pt x="1259388" y="651232"/>
                </a:lnTo>
                <a:lnTo>
                  <a:pt x="1228005" y="619062"/>
                </a:lnTo>
                <a:lnTo>
                  <a:pt x="1195960" y="587530"/>
                </a:lnTo>
                <a:lnTo>
                  <a:pt x="1163262" y="556647"/>
                </a:lnTo>
                <a:lnTo>
                  <a:pt x="1129920" y="526426"/>
                </a:lnTo>
                <a:lnTo>
                  <a:pt x="1095946" y="496877"/>
                </a:lnTo>
                <a:lnTo>
                  <a:pt x="1061347" y="468012"/>
                </a:lnTo>
                <a:lnTo>
                  <a:pt x="1026134" y="439844"/>
                </a:lnTo>
                <a:lnTo>
                  <a:pt x="990317" y="412384"/>
                </a:lnTo>
                <a:lnTo>
                  <a:pt x="953905" y="385644"/>
                </a:lnTo>
                <a:lnTo>
                  <a:pt x="916908" y="359635"/>
                </a:lnTo>
                <a:lnTo>
                  <a:pt x="879336" y="334369"/>
                </a:lnTo>
                <a:lnTo>
                  <a:pt x="841198" y="309859"/>
                </a:lnTo>
                <a:lnTo>
                  <a:pt x="802504" y="286115"/>
                </a:lnTo>
                <a:lnTo>
                  <a:pt x="763264" y="263149"/>
                </a:lnTo>
                <a:lnTo>
                  <a:pt x="723488" y="240974"/>
                </a:lnTo>
                <a:lnTo>
                  <a:pt x="683184" y="219601"/>
                </a:lnTo>
                <a:lnTo>
                  <a:pt x="642364" y="199041"/>
                </a:lnTo>
                <a:lnTo>
                  <a:pt x="601036" y="179307"/>
                </a:lnTo>
                <a:lnTo>
                  <a:pt x="559210" y="160410"/>
                </a:lnTo>
                <a:lnTo>
                  <a:pt x="516896" y="142362"/>
                </a:lnTo>
                <a:lnTo>
                  <a:pt x="474104" y="125175"/>
                </a:lnTo>
                <a:lnTo>
                  <a:pt x="430843" y="108860"/>
                </a:lnTo>
                <a:lnTo>
                  <a:pt x="387123" y="93429"/>
                </a:lnTo>
                <a:lnTo>
                  <a:pt x="342954" y="78895"/>
                </a:lnTo>
                <a:lnTo>
                  <a:pt x="298345" y="65267"/>
                </a:lnTo>
                <a:lnTo>
                  <a:pt x="253306" y="52560"/>
                </a:lnTo>
                <a:lnTo>
                  <a:pt x="207847" y="40783"/>
                </a:lnTo>
                <a:lnTo>
                  <a:pt x="161978" y="29949"/>
                </a:lnTo>
                <a:lnTo>
                  <a:pt x="115708" y="20070"/>
                </a:lnTo>
                <a:lnTo>
                  <a:pt x="69046" y="11157"/>
                </a:lnTo>
                <a:lnTo>
                  <a:pt x="22003" y="3222"/>
                </a:lnTo>
                <a:lnTo>
                  <a:pt x="0" y="0"/>
                </a:lnTo>
                <a:close/>
              </a:path>
            </a:pathLst>
          </a:custGeom>
          <a:solidFill>
            <a:srgbClr val="CEE9D9">
              <a:alpha val="69999"/>
            </a:srgbClr>
          </a:solidFill>
        </p:spPr>
        <p:txBody>
          <a:bodyPr wrap="square" lIns="0" tIns="0" rIns="0" bIns="0" rtlCol="0"/>
          <a:lstStyle/>
          <a:p>
            <a:endParaRPr/>
          </a:p>
        </p:txBody>
      </p:sp>
      <p:sp>
        <p:nvSpPr>
          <p:cNvPr id="2" name="Title 1"/>
          <p:cNvSpPr>
            <a:spLocks noGrp="1"/>
          </p:cNvSpPr>
          <p:nvPr>
            <p:ph type="title" hasCustomPrompt="1"/>
          </p:nvPr>
        </p:nvSpPr>
        <p:spPr>
          <a:xfrm>
            <a:off x="457200" y="366277"/>
            <a:ext cx="8229600" cy="540060"/>
          </a:xfrm>
          <a:prstGeom prst="rect">
            <a:avLst/>
          </a:prstGeom>
        </p:spPr>
        <p:txBody>
          <a:bodyPr anchor="t"/>
          <a:lstStyle>
            <a:lvl1pPr>
              <a:defRPr sz="2800"/>
            </a:lvl1pPr>
          </a:lstStyle>
          <a:p>
            <a:r>
              <a:rPr lang="en-US" dirty="0"/>
              <a:t>Title</a:t>
            </a:r>
            <a:endParaRPr lang="en-NZ"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94800" y="4646750"/>
            <a:ext cx="792000" cy="243990"/>
          </a:xfrm>
          <a:prstGeom prst="rect">
            <a:avLst/>
          </a:prstGeom>
        </p:spPr>
      </p:pic>
      <p:sp>
        <p:nvSpPr>
          <p:cNvPr id="8" name="Content Placeholder 6"/>
          <p:cNvSpPr>
            <a:spLocks noGrp="1"/>
          </p:cNvSpPr>
          <p:nvPr>
            <p:ph sz="quarter" idx="11"/>
          </p:nvPr>
        </p:nvSpPr>
        <p:spPr>
          <a:xfrm>
            <a:off x="457200" y="979715"/>
            <a:ext cx="8229600" cy="34922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4268147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27534"/>
            <a:ext cx="8229600" cy="540060"/>
          </a:xfrm>
          <a:prstGeom prst="rect">
            <a:avLst/>
          </a:prstGeom>
        </p:spPr>
        <p:txBody>
          <a:bodyPr anchor="t"/>
          <a:lstStyle>
            <a:lvl1pPr>
              <a:defRPr sz="2800"/>
            </a:lvl1pPr>
          </a:lstStyle>
          <a:p>
            <a:r>
              <a:rPr lang="en-US" dirty="0"/>
              <a:t>Title</a:t>
            </a:r>
            <a:endParaRPr lang="en-NZ" dirty="0"/>
          </a:p>
        </p:txBody>
      </p:sp>
      <p:sp>
        <p:nvSpPr>
          <p:cNvPr id="6" name="object 9"/>
          <p:cNvSpPr/>
          <p:nvPr/>
        </p:nvSpPr>
        <p:spPr>
          <a:xfrm>
            <a:off x="0" y="3863795"/>
            <a:ext cx="1271392" cy="1279705"/>
          </a:xfrm>
          <a:custGeom>
            <a:avLst/>
            <a:gdLst/>
            <a:ahLst/>
            <a:cxnLst/>
            <a:rect l="l" t="t" r="r" b="b"/>
            <a:pathLst>
              <a:path w="1845310" h="1857375">
                <a:moveTo>
                  <a:pt x="0" y="0"/>
                </a:moveTo>
                <a:lnTo>
                  <a:pt x="0" y="464713"/>
                </a:lnTo>
                <a:lnTo>
                  <a:pt x="16936" y="467820"/>
                </a:lnTo>
                <a:lnTo>
                  <a:pt x="63644" y="477727"/>
                </a:lnTo>
                <a:lnTo>
                  <a:pt x="109835" y="488862"/>
                </a:lnTo>
                <a:lnTo>
                  <a:pt x="155494" y="501207"/>
                </a:lnTo>
                <a:lnTo>
                  <a:pt x="200604" y="514741"/>
                </a:lnTo>
                <a:lnTo>
                  <a:pt x="245148" y="529445"/>
                </a:lnTo>
                <a:lnTo>
                  <a:pt x="289113" y="545300"/>
                </a:lnTo>
                <a:lnTo>
                  <a:pt x="332480" y="562287"/>
                </a:lnTo>
                <a:lnTo>
                  <a:pt x="375236" y="580387"/>
                </a:lnTo>
                <a:lnTo>
                  <a:pt x="417362" y="599580"/>
                </a:lnTo>
                <a:lnTo>
                  <a:pt x="458844" y="619846"/>
                </a:lnTo>
                <a:lnTo>
                  <a:pt x="499666" y="641167"/>
                </a:lnTo>
                <a:lnTo>
                  <a:pt x="539812" y="663523"/>
                </a:lnTo>
                <a:lnTo>
                  <a:pt x="579265" y="686895"/>
                </a:lnTo>
                <a:lnTo>
                  <a:pt x="618010" y="711264"/>
                </a:lnTo>
                <a:lnTo>
                  <a:pt x="656030" y="736609"/>
                </a:lnTo>
                <a:lnTo>
                  <a:pt x="693311" y="762913"/>
                </a:lnTo>
                <a:lnTo>
                  <a:pt x="729836" y="790156"/>
                </a:lnTo>
                <a:lnTo>
                  <a:pt x="765588" y="818318"/>
                </a:lnTo>
                <a:lnTo>
                  <a:pt x="800553" y="847380"/>
                </a:lnTo>
                <a:lnTo>
                  <a:pt x="834714" y="877323"/>
                </a:lnTo>
                <a:lnTo>
                  <a:pt x="868055" y="908127"/>
                </a:lnTo>
                <a:lnTo>
                  <a:pt x="900560" y="939773"/>
                </a:lnTo>
                <a:lnTo>
                  <a:pt x="932213" y="972243"/>
                </a:lnTo>
                <a:lnTo>
                  <a:pt x="962999" y="1005515"/>
                </a:lnTo>
                <a:lnTo>
                  <a:pt x="992901" y="1039573"/>
                </a:lnTo>
                <a:lnTo>
                  <a:pt x="1021904" y="1074395"/>
                </a:lnTo>
                <a:lnTo>
                  <a:pt x="1049991" y="1109962"/>
                </a:lnTo>
                <a:lnTo>
                  <a:pt x="1077146" y="1146256"/>
                </a:lnTo>
                <a:lnTo>
                  <a:pt x="1103355" y="1183257"/>
                </a:lnTo>
                <a:lnTo>
                  <a:pt x="1128600" y="1220946"/>
                </a:lnTo>
                <a:lnTo>
                  <a:pt x="1152865" y="1259303"/>
                </a:lnTo>
                <a:lnTo>
                  <a:pt x="1176136" y="1298310"/>
                </a:lnTo>
                <a:lnTo>
                  <a:pt x="1198395" y="1337946"/>
                </a:lnTo>
                <a:lnTo>
                  <a:pt x="1219628" y="1378193"/>
                </a:lnTo>
                <a:lnTo>
                  <a:pt x="1239817" y="1419031"/>
                </a:lnTo>
                <a:lnTo>
                  <a:pt x="1258947" y="1460440"/>
                </a:lnTo>
                <a:lnTo>
                  <a:pt x="1277002" y="1502403"/>
                </a:lnTo>
                <a:lnTo>
                  <a:pt x="1293967" y="1544899"/>
                </a:lnTo>
                <a:lnTo>
                  <a:pt x="1309824" y="1587908"/>
                </a:lnTo>
                <a:lnTo>
                  <a:pt x="1324559" y="1631413"/>
                </a:lnTo>
                <a:lnTo>
                  <a:pt x="1338155" y="1675393"/>
                </a:lnTo>
                <a:lnTo>
                  <a:pt x="1350597" y="1719829"/>
                </a:lnTo>
                <a:lnTo>
                  <a:pt x="1361868" y="1764701"/>
                </a:lnTo>
                <a:lnTo>
                  <a:pt x="1371952" y="1809991"/>
                </a:lnTo>
                <a:lnTo>
                  <a:pt x="1380834" y="1855680"/>
                </a:lnTo>
                <a:lnTo>
                  <a:pt x="1381066" y="1857073"/>
                </a:lnTo>
                <a:lnTo>
                  <a:pt x="1845019" y="1857073"/>
                </a:lnTo>
                <a:lnTo>
                  <a:pt x="1837690" y="1808709"/>
                </a:lnTo>
                <a:lnTo>
                  <a:pt x="1829739" y="1763158"/>
                </a:lnTo>
                <a:lnTo>
                  <a:pt x="1820845" y="1717904"/>
                </a:lnTo>
                <a:lnTo>
                  <a:pt x="1811016" y="1672959"/>
                </a:lnTo>
                <a:lnTo>
                  <a:pt x="1800263" y="1628334"/>
                </a:lnTo>
                <a:lnTo>
                  <a:pt x="1788596" y="1584042"/>
                </a:lnTo>
                <a:lnTo>
                  <a:pt x="1776023" y="1540094"/>
                </a:lnTo>
                <a:lnTo>
                  <a:pt x="1762555" y="1496501"/>
                </a:lnTo>
                <a:lnTo>
                  <a:pt x="1748202" y="1453276"/>
                </a:lnTo>
                <a:lnTo>
                  <a:pt x="1732973" y="1410430"/>
                </a:lnTo>
                <a:lnTo>
                  <a:pt x="1716877" y="1367975"/>
                </a:lnTo>
                <a:lnTo>
                  <a:pt x="1699925" y="1325923"/>
                </a:lnTo>
                <a:lnTo>
                  <a:pt x="1682127" y="1284285"/>
                </a:lnTo>
                <a:lnTo>
                  <a:pt x="1663491" y="1243073"/>
                </a:lnTo>
                <a:lnTo>
                  <a:pt x="1644028" y="1202299"/>
                </a:lnTo>
                <a:lnTo>
                  <a:pt x="1623747" y="1161975"/>
                </a:lnTo>
                <a:lnTo>
                  <a:pt x="1602659" y="1122113"/>
                </a:lnTo>
                <a:lnTo>
                  <a:pt x="1580771" y="1082723"/>
                </a:lnTo>
                <a:lnTo>
                  <a:pt x="1558096" y="1043819"/>
                </a:lnTo>
                <a:lnTo>
                  <a:pt x="1534641" y="1005411"/>
                </a:lnTo>
                <a:lnTo>
                  <a:pt x="1510417" y="967512"/>
                </a:lnTo>
                <a:lnTo>
                  <a:pt x="1485434" y="930132"/>
                </a:lnTo>
                <a:lnTo>
                  <a:pt x="1459701" y="893285"/>
                </a:lnTo>
                <a:lnTo>
                  <a:pt x="1433228" y="856981"/>
                </a:lnTo>
                <a:lnTo>
                  <a:pt x="1406024" y="821233"/>
                </a:lnTo>
                <a:lnTo>
                  <a:pt x="1378100" y="786051"/>
                </a:lnTo>
                <a:lnTo>
                  <a:pt x="1349464" y="751449"/>
                </a:lnTo>
                <a:lnTo>
                  <a:pt x="1320127" y="717437"/>
                </a:lnTo>
                <a:lnTo>
                  <a:pt x="1290099" y="684027"/>
                </a:lnTo>
                <a:lnTo>
                  <a:pt x="1259388" y="651232"/>
                </a:lnTo>
                <a:lnTo>
                  <a:pt x="1228005" y="619062"/>
                </a:lnTo>
                <a:lnTo>
                  <a:pt x="1195960" y="587530"/>
                </a:lnTo>
                <a:lnTo>
                  <a:pt x="1163262" y="556647"/>
                </a:lnTo>
                <a:lnTo>
                  <a:pt x="1129920" y="526426"/>
                </a:lnTo>
                <a:lnTo>
                  <a:pt x="1095946" y="496877"/>
                </a:lnTo>
                <a:lnTo>
                  <a:pt x="1061347" y="468012"/>
                </a:lnTo>
                <a:lnTo>
                  <a:pt x="1026134" y="439844"/>
                </a:lnTo>
                <a:lnTo>
                  <a:pt x="990317" y="412384"/>
                </a:lnTo>
                <a:lnTo>
                  <a:pt x="953905" y="385644"/>
                </a:lnTo>
                <a:lnTo>
                  <a:pt x="916908" y="359635"/>
                </a:lnTo>
                <a:lnTo>
                  <a:pt x="879336" y="334369"/>
                </a:lnTo>
                <a:lnTo>
                  <a:pt x="841198" y="309859"/>
                </a:lnTo>
                <a:lnTo>
                  <a:pt x="802504" y="286115"/>
                </a:lnTo>
                <a:lnTo>
                  <a:pt x="763264" y="263149"/>
                </a:lnTo>
                <a:lnTo>
                  <a:pt x="723488" y="240974"/>
                </a:lnTo>
                <a:lnTo>
                  <a:pt x="683184" y="219601"/>
                </a:lnTo>
                <a:lnTo>
                  <a:pt x="642364" y="199041"/>
                </a:lnTo>
                <a:lnTo>
                  <a:pt x="601036" y="179307"/>
                </a:lnTo>
                <a:lnTo>
                  <a:pt x="559210" y="160410"/>
                </a:lnTo>
                <a:lnTo>
                  <a:pt x="516896" y="142362"/>
                </a:lnTo>
                <a:lnTo>
                  <a:pt x="474104" y="125175"/>
                </a:lnTo>
                <a:lnTo>
                  <a:pt x="430843" y="108860"/>
                </a:lnTo>
                <a:lnTo>
                  <a:pt x="387123" y="93429"/>
                </a:lnTo>
                <a:lnTo>
                  <a:pt x="342954" y="78895"/>
                </a:lnTo>
                <a:lnTo>
                  <a:pt x="298345" y="65267"/>
                </a:lnTo>
                <a:lnTo>
                  <a:pt x="253306" y="52560"/>
                </a:lnTo>
                <a:lnTo>
                  <a:pt x="207847" y="40783"/>
                </a:lnTo>
                <a:lnTo>
                  <a:pt x="161978" y="29949"/>
                </a:lnTo>
                <a:lnTo>
                  <a:pt x="115708" y="20070"/>
                </a:lnTo>
                <a:lnTo>
                  <a:pt x="69046" y="11157"/>
                </a:lnTo>
                <a:lnTo>
                  <a:pt x="22003" y="3222"/>
                </a:lnTo>
                <a:lnTo>
                  <a:pt x="0" y="0"/>
                </a:lnTo>
                <a:close/>
              </a:path>
            </a:pathLst>
          </a:custGeom>
          <a:solidFill>
            <a:srgbClr val="CEE9D9">
              <a:alpha val="69999"/>
            </a:srgbClr>
          </a:solidFill>
        </p:spPr>
        <p:txBody>
          <a:bodyPr wrap="square" lIns="0" tIns="0" rIns="0" bIns="0" rtlCol="0"/>
          <a:lstStyle/>
          <a:p>
            <a:endParaRPr/>
          </a:p>
        </p:txBody>
      </p:sp>
      <p:sp>
        <p:nvSpPr>
          <p:cNvPr id="7" name="Content Placeholder 6"/>
          <p:cNvSpPr>
            <a:spLocks noGrp="1"/>
          </p:cNvSpPr>
          <p:nvPr>
            <p:ph sz="quarter" idx="12"/>
          </p:nvPr>
        </p:nvSpPr>
        <p:spPr>
          <a:xfrm>
            <a:off x="457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Content Placeholder 6"/>
          <p:cNvSpPr>
            <a:spLocks noGrp="1"/>
          </p:cNvSpPr>
          <p:nvPr>
            <p:ph sz="quarter" idx="13"/>
          </p:nvPr>
        </p:nvSpPr>
        <p:spPr>
          <a:xfrm>
            <a:off x="4648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8" name="Text Placeholder 3"/>
          <p:cNvSpPr>
            <a:spLocks noGrp="1"/>
          </p:cNvSpPr>
          <p:nvPr>
            <p:ph type="body" sz="quarter" idx="42" hasCustomPrompt="1"/>
          </p:nvPr>
        </p:nvSpPr>
        <p:spPr>
          <a:xfrm>
            <a:off x="463493" y="231612"/>
            <a:ext cx="3063478" cy="384631"/>
          </a:xfrm>
        </p:spPr>
        <p:txBody>
          <a:bodyPr anchor="b"/>
          <a:lstStyle>
            <a:lvl1pPr marL="0" indent="0" algn="l">
              <a:buNone/>
              <a:defRPr sz="1200" spc="30" baseline="0">
                <a:solidFill>
                  <a:schemeClr val="accent2"/>
                </a:solidFill>
              </a:defRPr>
            </a:lvl1pPr>
          </a:lstStyle>
          <a:p>
            <a:pPr lvl="0"/>
            <a:r>
              <a:rPr lang="en-NZ" dirty="0"/>
              <a:t>SUBTITLE</a:t>
            </a:r>
          </a:p>
        </p:txBody>
      </p:sp>
    </p:spTree>
    <p:extLst>
      <p:ext uri="{BB962C8B-B14F-4D97-AF65-F5344CB8AC3E}">
        <p14:creationId xmlns:p14="http://schemas.microsoft.com/office/powerpoint/2010/main" val="3303743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wo Columns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8229600" cy="540060"/>
          </a:xfrm>
          <a:prstGeom prst="rect">
            <a:avLst/>
          </a:prstGeom>
        </p:spPr>
        <p:txBody>
          <a:bodyPr anchor="t"/>
          <a:lstStyle>
            <a:lvl1pPr>
              <a:defRPr sz="2800"/>
            </a:lvl1pPr>
          </a:lstStyle>
          <a:p>
            <a:r>
              <a:rPr lang="en-US"/>
              <a:t>Click to edit Master title style</a:t>
            </a:r>
            <a:endParaRPr lang="en-NZ"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94800" y="4646750"/>
            <a:ext cx="792000" cy="243990"/>
          </a:xfrm>
          <a:prstGeom prst="rect">
            <a:avLst/>
          </a:prstGeom>
        </p:spPr>
      </p:pic>
      <p:sp>
        <p:nvSpPr>
          <p:cNvPr id="7" name="Content Placeholder 6"/>
          <p:cNvSpPr>
            <a:spLocks noGrp="1"/>
          </p:cNvSpPr>
          <p:nvPr>
            <p:ph sz="quarter" idx="12"/>
          </p:nvPr>
        </p:nvSpPr>
        <p:spPr>
          <a:xfrm>
            <a:off x="457200" y="1200151"/>
            <a:ext cx="4038600" cy="339447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8" name="Content Placeholder 6"/>
          <p:cNvSpPr>
            <a:spLocks noGrp="1"/>
          </p:cNvSpPr>
          <p:nvPr>
            <p:ph sz="quarter" idx="13"/>
          </p:nvPr>
        </p:nvSpPr>
        <p:spPr>
          <a:xfrm>
            <a:off x="4648200" y="1200151"/>
            <a:ext cx="4038600" cy="339447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Text Placeholder 3"/>
          <p:cNvSpPr>
            <a:spLocks noGrp="1"/>
          </p:cNvSpPr>
          <p:nvPr>
            <p:ph type="body" sz="quarter" idx="42" hasCustomPrompt="1"/>
          </p:nvPr>
        </p:nvSpPr>
        <p:spPr>
          <a:xfrm>
            <a:off x="463493" y="231612"/>
            <a:ext cx="3063478" cy="384631"/>
          </a:xfrm>
        </p:spPr>
        <p:txBody>
          <a:bodyPr anchor="b"/>
          <a:lstStyle>
            <a:lvl1pPr marL="0" indent="0" algn="l">
              <a:buNone/>
              <a:defRPr sz="1200" spc="30" baseline="0">
                <a:solidFill>
                  <a:schemeClr val="bg2"/>
                </a:solidFill>
              </a:defRPr>
            </a:lvl1pPr>
          </a:lstStyle>
          <a:p>
            <a:pPr lvl="0"/>
            <a:r>
              <a:rPr lang="en-NZ" dirty="0"/>
              <a:t>SUBTITLE</a:t>
            </a:r>
          </a:p>
        </p:txBody>
      </p:sp>
    </p:spTree>
    <p:extLst>
      <p:ext uri="{BB962C8B-B14F-4D97-AF65-F5344CB8AC3E}">
        <p14:creationId xmlns:p14="http://schemas.microsoft.com/office/powerpoint/2010/main" val="163657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on 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27534"/>
            <a:ext cx="3323771" cy="1528926"/>
          </a:xfrm>
          <a:prstGeom prst="rect">
            <a:avLst/>
          </a:prstGeom>
        </p:spPr>
        <p:txBody>
          <a:bodyPr anchor="t"/>
          <a:lstStyle>
            <a:lvl1pPr>
              <a:defRPr sz="2800"/>
            </a:lvl1pPr>
          </a:lstStyle>
          <a:p>
            <a:r>
              <a:rPr lang="en-US" dirty="0"/>
              <a:t>Title</a:t>
            </a:r>
            <a:endParaRPr lang="en-NZ" dirty="0"/>
          </a:p>
        </p:txBody>
      </p:sp>
      <p:sp>
        <p:nvSpPr>
          <p:cNvPr id="5" name="object 9"/>
          <p:cNvSpPr/>
          <p:nvPr/>
        </p:nvSpPr>
        <p:spPr>
          <a:xfrm>
            <a:off x="0" y="3863795"/>
            <a:ext cx="1271392" cy="1279705"/>
          </a:xfrm>
          <a:custGeom>
            <a:avLst/>
            <a:gdLst/>
            <a:ahLst/>
            <a:cxnLst/>
            <a:rect l="l" t="t" r="r" b="b"/>
            <a:pathLst>
              <a:path w="1845310" h="1857375">
                <a:moveTo>
                  <a:pt x="0" y="0"/>
                </a:moveTo>
                <a:lnTo>
                  <a:pt x="0" y="464713"/>
                </a:lnTo>
                <a:lnTo>
                  <a:pt x="16936" y="467820"/>
                </a:lnTo>
                <a:lnTo>
                  <a:pt x="63644" y="477727"/>
                </a:lnTo>
                <a:lnTo>
                  <a:pt x="109835" y="488862"/>
                </a:lnTo>
                <a:lnTo>
                  <a:pt x="155494" y="501207"/>
                </a:lnTo>
                <a:lnTo>
                  <a:pt x="200604" y="514741"/>
                </a:lnTo>
                <a:lnTo>
                  <a:pt x="245148" y="529445"/>
                </a:lnTo>
                <a:lnTo>
                  <a:pt x="289113" y="545300"/>
                </a:lnTo>
                <a:lnTo>
                  <a:pt x="332480" y="562287"/>
                </a:lnTo>
                <a:lnTo>
                  <a:pt x="375236" y="580387"/>
                </a:lnTo>
                <a:lnTo>
                  <a:pt x="417362" y="599580"/>
                </a:lnTo>
                <a:lnTo>
                  <a:pt x="458844" y="619846"/>
                </a:lnTo>
                <a:lnTo>
                  <a:pt x="499666" y="641167"/>
                </a:lnTo>
                <a:lnTo>
                  <a:pt x="539812" y="663523"/>
                </a:lnTo>
                <a:lnTo>
                  <a:pt x="579265" y="686895"/>
                </a:lnTo>
                <a:lnTo>
                  <a:pt x="618010" y="711264"/>
                </a:lnTo>
                <a:lnTo>
                  <a:pt x="656030" y="736609"/>
                </a:lnTo>
                <a:lnTo>
                  <a:pt x="693311" y="762913"/>
                </a:lnTo>
                <a:lnTo>
                  <a:pt x="729836" y="790156"/>
                </a:lnTo>
                <a:lnTo>
                  <a:pt x="765588" y="818318"/>
                </a:lnTo>
                <a:lnTo>
                  <a:pt x="800553" y="847380"/>
                </a:lnTo>
                <a:lnTo>
                  <a:pt x="834714" y="877323"/>
                </a:lnTo>
                <a:lnTo>
                  <a:pt x="868055" y="908127"/>
                </a:lnTo>
                <a:lnTo>
                  <a:pt x="900560" y="939773"/>
                </a:lnTo>
                <a:lnTo>
                  <a:pt x="932213" y="972243"/>
                </a:lnTo>
                <a:lnTo>
                  <a:pt x="962999" y="1005515"/>
                </a:lnTo>
                <a:lnTo>
                  <a:pt x="992901" y="1039573"/>
                </a:lnTo>
                <a:lnTo>
                  <a:pt x="1021904" y="1074395"/>
                </a:lnTo>
                <a:lnTo>
                  <a:pt x="1049991" y="1109962"/>
                </a:lnTo>
                <a:lnTo>
                  <a:pt x="1077146" y="1146256"/>
                </a:lnTo>
                <a:lnTo>
                  <a:pt x="1103355" y="1183257"/>
                </a:lnTo>
                <a:lnTo>
                  <a:pt x="1128600" y="1220946"/>
                </a:lnTo>
                <a:lnTo>
                  <a:pt x="1152865" y="1259303"/>
                </a:lnTo>
                <a:lnTo>
                  <a:pt x="1176136" y="1298310"/>
                </a:lnTo>
                <a:lnTo>
                  <a:pt x="1198395" y="1337946"/>
                </a:lnTo>
                <a:lnTo>
                  <a:pt x="1219628" y="1378193"/>
                </a:lnTo>
                <a:lnTo>
                  <a:pt x="1239817" y="1419031"/>
                </a:lnTo>
                <a:lnTo>
                  <a:pt x="1258947" y="1460440"/>
                </a:lnTo>
                <a:lnTo>
                  <a:pt x="1277002" y="1502403"/>
                </a:lnTo>
                <a:lnTo>
                  <a:pt x="1293967" y="1544899"/>
                </a:lnTo>
                <a:lnTo>
                  <a:pt x="1309824" y="1587908"/>
                </a:lnTo>
                <a:lnTo>
                  <a:pt x="1324559" y="1631413"/>
                </a:lnTo>
                <a:lnTo>
                  <a:pt x="1338155" y="1675393"/>
                </a:lnTo>
                <a:lnTo>
                  <a:pt x="1350597" y="1719829"/>
                </a:lnTo>
                <a:lnTo>
                  <a:pt x="1361868" y="1764701"/>
                </a:lnTo>
                <a:lnTo>
                  <a:pt x="1371952" y="1809991"/>
                </a:lnTo>
                <a:lnTo>
                  <a:pt x="1380834" y="1855680"/>
                </a:lnTo>
                <a:lnTo>
                  <a:pt x="1381066" y="1857073"/>
                </a:lnTo>
                <a:lnTo>
                  <a:pt x="1845019" y="1857073"/>
                </a:lnTo>
                <a:lnTo>
                  <a:pt x="1837690" y="1808709"/>
                </a:lnTo>
                <a:lnTo>
                  <a:pt x="1829739" y="1763158"/>
                </a:lnTo>
                <a:lnTo>
                  <a:pt x="1820845" y="1717904"/>
                </a:lnTo>
                <a:lnTo>
                  <a:pt x="1811016" y="1672959"/>
                </a:lnTo>
                <a:lnTo>
                  <a:pt x="1800263" y="1628334"/>
                </a:lnTo>
                <a:lnTo>
                  <a:pt x="1788596" y="1584042"/>
                </a:lnTo>
                <a:lnTo>
                  <a:pt x="1776023" y="1540094"/>
                </a:lnTo>
                <a:lnTo>
                  <a:pt x="1762555" y="1496501"/>
                </a:lnTo>
                <a:lnTo>
                  <a:pt x="1748202" y="1453276"/>
                </a:lnTo>
                <a:lnTo>
                  <a:pt x="1732973" y="1410430"/>
                </a:lnTo>
                <a:lnTo>
                  <a:pt x="1716877" y="1367975"/>
                </a:lnTo>
                <a:lnTo>
                  <a:pt x="1699925" y="1325923"/>
                </a:lnTo>
                <a:lnTo>
                  <a:pt x="1682127" y="1284285"/>
                </a:lnTo>
                <a:lnTo>
                  <a:pt x="1663491" y="1243073"/>
                </a:lnTo>
                <a:lnTo>
                  <a:pt x="1644028" y="1202299"/>
                </a:lnTo>
                <a:lnTo>
                  <a:pt x="1623747" y="1161975"/>
                </a:lnTo>
                <a:lnTo>
                  <a:pt x="1602659" y="1122113"/>
                </a:lnTo>
                <a:lnTo>
                  <a:pt x="1580771" y="1082723"/>
                </a:lnTo>
                <a:lnTo>
                  <a:pt x="1558096" y="1043819"/>
                </a:lnTo>
                <a:lnTo>
                  <a:pt x="1534641" y="1005411"/>
                </a:lnTo>
                <a:lnTo>
                  <a:pt x="1510417" y="967512"/>
                </a:lnTo>
                <a:lnTo>
                  <a:pt x="1485434" y="930132"/>
                </a:lnTo>
                <a:lnTo>
                  <a:pt x="1459701" y="893285"/>
                </a:lnTo>
                <a:lnTo>
                  <a:pt x="1433228" y="856981"/>
                </a:lnTo>
                <a:lnTo>
                  <a:pt x="1406024" y="821233"/>
                </a:lnTo>
                <a:lnTo>
                  <a:pt x="1378100" y="786051"/>
                </a:lnTo>
                <a:lnTo>
                  <a:pt x="1349464" y="751449"/>
                </a:lnTo>
                <a:lnTo>
                  <a:pt x="1320127" y="717437"/>
                </a:lnTo>
                <a:lnTo>
                  <a:pt x="1290099" y="684027"/>
                </a:lnTo>
                <a:lnTo>
                  <a:pt x="1259388" y="651232"/>
                </a:lnTo>
                <a:lnTo>
                  <a:pt x="1228005" y="619062"/>
                </a:lnTo>
                <a:lnTo>
                  <a:pt x="1195960" y="587530"/>
                </a:lnTo>
                <a:lnTo>
                  <a:pt x="1163262" y="556647"/>
                </a:lnTo>
                <a:lnTo>
                  <a:pt x="1129920" y="526426"/>
                </a:lnTo>
                <a:lnTo>
                  <a:pt x="1095946" y="496877"/>
                </a:lnTo>
                <a:lnTo>
                  <a:pt x="1061347" y="468012"/>
                </a:lnTo>
                <a:lnTo>
                  <a:pt x="1026134" y="439844"/>
                </a:lnTo>
                <a:lnTo>
                  <a:pt x="990317" y="412384"/>
                </a:lnTo>
                <a:lnTo>
                  <a:pt x="953905" y="385644"/>
                </a:lnTo>
                <a:lnTo>
                  <a:pt x="916908" y="359635"/>
                </a:lnTo>
                <a:lnTo>
                  <a:pt x="879336" y="334369"/>
                </a:lnTo>
                <a:lnTo>
                  <a:pt x="841198" y="309859"/>
                </a:lnTo>
                <a:lnTo>
                  <a:pt x="802504" y="286115"/>
                </a:lnTo>
                <a:lnTo>
                  <a:pt x="763264" y="263149"/>
                </a:lnTo>
                <a:lnTo>
                  <a:pt x="723488" y="240974"/>
                </a:lnTo>
                <a:lnTo>
                  <a:pt x="683184" y="219601"/>
                </a:lnTo>
                <a:lnTo>
                  <a:pt x="642364" y="199041"/>
                </a:lnTo>
                <a:lnTo>
                  <a:pt x="601036" y="179307"/>
                </a:lnTo>
                <a:lnTo>
                  <a:pt x="559210" y="160410"/>
                </a:lnTo>
                <a:lnTo>
                  <a:pt x="516896" y="142362"/>
                </a:lnTo>
                <a:lnTo>
                  <a:pt x="474104" y="125175"/>
                </a:lnTo>
                <a:lnTo>
                  <a:pt x="430843" y="108860"/>
                </a:lnTo>
                <a:lnTo>
                  <a:pt x="387123" y="93429"/>
                </a:lnTo>
                <a:lnTo>
                  <a:pt x="342954" y="78895"/>
                </a:lnTo>
                <a:lnTo>
                  <a:pt x="298345" y="65267"/>
                </a:lnTo>
                <a:lnTo>
                  <a:pt x="253306" y="52560"/>
                </a:lnTo>
                <a:lnTo>
                  <a:pt x="207847" y="40783"/>
                </a:lnTo>
                <a:lnTo>
                  <a:pt x="161978" y="29949"/>
                </a:lnTo>
                <a:lnTo>
                  <a:pt x="115708" y="20070"/>
                </a:lnTo>
                <a:lnTo>
                  <a:pt x="69046" y="11157"/>
                </a:lnTo>
                <a:lnTo>
                  <a:pt x="22003" y="3222"/>
                </a:lnTo>
                <a:lnTo>
                  <a:pt x="0" y="0"/>
                </a:lnTo>
                <a:close/>
              </a:path>
            </a:pathLst>
          </a:custGeom>
          <a:solidFill>
            <a:srgbClr val="CEE9D9">
              <a:alpha val="69999"/>
            </a:srgbClr>
          </a:solidFill>
        </p:spPr>
        <p:txBody>
          <a:bodyPr wrap="square" lIns="0" tIns="0" rIns="0" bIns="0" rtlCol="0"/>
          <a:lstStyle/>
          <a:p>
            <a:endParaRPr/>
          </a:p>
        </p:txBody>
      </p:sp>
      <p:sp>
        <p:nvSpPr>
          <p:cNvPr id="7" name="Content Placeholder 2"/>
          <p:cNvSpPr>
            <a:spLocks noGrp="1"/>
          </p:cNvSpPr>
          <p:nvPr>
            <p:ph idx="1"/>
          </p:nvPr>
        </p:nvSpPr>
        <p:spPr>
          <a:xfrm>
            <a:off x="3867005" y="231612"/>
            <a:ext cx="4835035" cy="4282789"/>
          </a:xfrm>
        </p:spPr>
        <p:txBody>
          <a:bodyPr>
            <a:noAutofit/>
          </a:bodyPr>
          <a:lstStyle>
            <a:lvl1pPr>
              <a:defRPr>
                <a:solidFill>
                  <a:schemeClr val="accent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6" name="Text Placeholder 3"/>
          <p:cNvSpPr>
            <a:spLocks noGrp="1"/>
          </p:cNvSpPr>
          <p:nvPr>
            <p:ph type="body" sz="quarter" idx="42" hasCustomPrompt="1"/>
          </p:nvPr>
        </p:nvSpPr>
        <p:spPr>
          <a:xfrm>
            <a:off x="463492" y="231612"/>
            <a:ext cx="3317477" cy="384631"/>
          </a:xfrm>
        </p:spPr>
        <p:txBody>
          <a:bodyPr anchor="b"/>
          <a:lstStyle>
            <a:lvl1pPr marL="0" indent="0" algn="l">
              <a:buNone/>
              <a:defRPr sz="1200" spc="30" baseline="0">
                <a:solidFill>
                  <a:schemeClr val="accent2"/>
                </a:solidFill>
              </a:defRPr>
            </a:lvl1pPr>
          </a:lstStyle>
          <a:p>
            <a:pPr lvl="0"/>
            <a:r>
              <a:rPr lang="en-NZ" dirty="0"/>
              <a:t>SUBTITLE</a:t>
            </a:r>
          </a:p>
        </p:txBody>
      </p:sp>
    </p:spTree>
    <p:extLst>
      <p:ext uri="{BB962C8B-B14F-4D97-AF65-F5344CB8AC3E}">
        <p14:creationId xmlns:p14="http://schemas.microsoft.com/office/powerpoint/2010/main" val="932891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14400" y="1102140"/>
            <a:ext cx="4180860" cy="467580"/>
          </a:xfrm>
        </p:spPr>
        <p:txBody>
          <a:bodyPr anchor="t"/>
          <a:lstStyle>
            <a:lvl1pPr>
              <a:defRPr sz="2800"/>
            </a:lvl1pPr>
          </a:lstStyle>
          <a:p>
            <a:r>
              <a:rPr lang="en-US" dirty="0"/>
              <a:t>Title</a:t>
            </a:r>
            <a:endParaRPr lang="en-NZ" dirty="0"/>
          </a:p>
        </p:txBody>
      </p:sp>
      <p:sp>
        <p:nvSpPr>
          <p:cNvPr id="8" name="Content Placeholder 2"/>
          <p:cNvSpPr>
            <a:spLocks noGrp="1"/>
          </p:cNvSpPr>
          <p:nvPr>
            <p:ph idx="1"/>
          </p:nvPr>
        </p:nvSpPr>
        <p:spPr>
          <a:xfrm>
            <a:off x="3614400" y="1767710"/>
            <a:ext cx="5223600" cy="2826914"/>
          </a:xfrm>
        </p:spPr>
        <p:txBody>
          <a:bodyPr>
            <a:noAutofit/>
          </a:bodyPr>
          <a:lstStyle>
            <a:lvl1pPr marL="270272" indent="-270272">
              <a:defRPr sz="2400"/>
            </a:lvl1pPr>
            <a:lvl2pPr marL="672704" indent="-270272">
              <a:defRPr sz="2100"/>
            </a:lvl2pPr>
            <a:lvl3pPr marL="1076325" indent="-271463">
              <a:defRPr sz="1800"/>
            </a:lvl3pPr>
            <a:lvl4pPr marL="1478756" indent="-270272">
              <a:defRPr sz="1500"/>
            </a:lvl4pPr>
            <a:lvl5pPr marL="1881188" indent="-264319">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object 5"/>
          <p:cNvSpPr/>
          <p:nvPr/>
        </p:nvSpPr>
        <p:spPr>
          <a:xfrm>
            <a:off x="6056334" y="0"/>
            <a:ext cx="2731836" cy="904151"/>
          </a:xfrm>
          <a:custGeom>
            <a:avLst/>
            <a:gdLst/>
            <a:ahLst/>
            <a:cxnLst/>
            <a:rect l="l" t="t" r="r" b="b"/>
            <a:pathLst>
              <a:path w="4027170" h="1332865">
                <a:moveTo>
                  <a:pt x="510667" y="0"/>
                </a:moveTo>
                <a:lnTo>
                  <a:pt x="0" y="0"/>
                </a:lnTo>
                <a:lnTo>
                  <a:pt x="6144" y="14575"/>
                </a:lnTo>
                <a:lnTo>
                  <a:pt x="24833" y="56425"/>
                </a:lnTo>
                <a:lnTo>
                  <a:pt x="44373" y="97825"/>
                </a:lnTo>
                <a:lnTo>
                  <a:pt x="64753" y="138764"/>
                </a:lnTo>
                <a:lnTo>
                  <a:pt x="85964" y="179230"/>
                </a:lnTo>
                <a:lnTo>
                  <a:pt x="107994" y="219210"/>
                </a:lnTo>
                <a:lnTo>
                  <a:pt x="130835" y="258693"/>
                </a:lnTo>
                <a:lnTo>
                  <a:pt x="154475" y="297666"/>
                </a:lnTo>
                <a:lnTo>
                  <a:pt x="178905" y="336117"/>
                </a:lnTo>
                <a:lnTo>
                  <a:pt x="204114" y="374035"/>
                </a:lnTo>
                <a:lnTo>
                  <a:pt x="230092" y="411407"/>
                </a:lnTo>
                <a:lnTo>
                  <a:pt x="256829" y="448220"/>
                </a:lnTo>
                <a:lnTo>
                  <a:pt x="284315" y="484464"/>
                </a:lnTo>
                <a:lnTo>
                  <a:pt x="312539" y="520126"/>
                </a:lnTo>
                <a:lnTo>
                  <a:pt x="341492" y="555193"/>
                </a:lnTo>
                <a:lnTo>
                  <a:pt x="371163" y="589654"/>
                </a:lnTo>
                <a:lnTo>
                  <a:pt x="401542" y="623497"/>
                </a:lnTo>
                <a:lnTo>
                  <a:pt x="432618" y="656710"/>
                </a:lnTo>
                <a:lnTo>
                  <a:pt x="464382" y="689280"/>
                </a:lnTo>
                <a:lnTo>
                  <a:pt x="496824" y="721195"/>
                </a:lnTo>
                <a:lnTo>
                  <a:pt x="529932" y="752444"/>
                </a:lnTo>
                <a:lnTo>
                  <a:pt x="563698" y="783014"/>
                </a:lnTo>
                <a:lnTo>
                  <a:pt x="598111" y="812894"/>
                </a:lnTo>
                <a:lnTo>
                  <a:pt x="633160" y="842070"/>
                </a:lnTo>
                <a:lnTo>
                  <a:pt x="668835" y="870532"/>
                </a:lnTo>
                <a:lnTo>
                  <a:pt x="705127" y="898266"/>
                </a:lnTo>
                <a:lnTo>
                  <a:pt x="742024" y="925262"/>
                </a:lnTo>
                <a:lnTo>
                  <a:pt x="779518" y="951506"/>
                </a:lnTo>
                <a:lnTo>
                  <a:pt x="817597" y="976987"/>
                </a:lnTo>
                <a:lnTo>
                  <a:pt x="856251" y="1001693"/>
                </a:lnTo>
                <a:lnTo>
                  <a:pt x="895471" y="1025611"/>
                </a:lnTo>
                <a:lnTo>
                  <a:pt x="935246" y="1048730"/>
                </a:lnTo>
                <a:lnTo>
                  <a:pt x="975565" y="1071038"/>
                </a:lnTo>
                <a:lnTo>
                  <a:pt x="1016420" y="1092521"/>
                </a:lnTo>
                <a:lnTo>
                  <a:pt x="1057798" y="1113170"/>
                </a:lnTo>
                <a:lnTo>
                  <a:pt x="1099691" y="1132970"/>
                </a:lnTo>
                <a:lnTo>
                  <a:pt x="1142088" y="1151910"/>
                </a:lnTo>
                <a:lnTo>
                  <a:pt x="1184979" y="1169979"/>
                </a:lnTo>
                <a:lnTo>
                  <a:pt x="1228353" y="1187163"/>
                </a:lnTo>
                <a:lnTo>
                  <a:pt x="1272201" y="1203452"/>
                </a:lnTo>
                <a:lnTo>
                  <a:pt x="1316513" y="1218832"/>
                </a:lnTo>
                <a:lnTo>
                  <a:pt x="1361277" y="1233292"/>
                </a:lnTo>
                <a:lnTo>
                  <a:pt x="1406484" y="1246820"/>
                </a:lnTo>
                <a:lnTo>
                  <a:pt x="1452124" y="1259404"/>
                </a:lnTo>
                <a:lnTo>
                  <a:pt x="1498186" y="1271031"/>
                </a:lnTo>
                <a:lnTo>
                  <a:pt x="1544661" y="1281689"/>
                </a:lnTo>
                <a:lnTo>
                  <a:pt x="1591537" y="1291367"/>
                </a:lnTo>
                <a:lnTo>
                  <a:pt x="1638806" y="1300052"/>
                </a:lnTo>
                <a:lnTo>
                  <a:pt x="1686456" y="1307733"/>
                </a:lnTo>
                <a:lnTo>
                  <a:pt x="1734478" y="1314396"/>
                </a:lnTo>
                <a:lnTo>
                  <a:pt x="1782861" y="1320031"/>
                </a:lnTo>
                <a:lnTo>
                  <a:pt x="1831596" y="1324625"/>
                </a:lnTo>
                <a:lnTo>
                  <a:pt x="1879570" y="1328097"/>
                </a:lnTo>
                <a:lnTo>
                  <a:pt x="1927376" y="1330522"/>
                </a:lnTo>
                <a:lnTo>
                  <a:pt x="1975004" y="1331910"/>
                </a:lnTo>
                <a:lnTo>
                  <a:pt x="2022442" y="1332270"/>
                </a:lnTo>
                <a:lnTo>
                  <a:pt x="2069678" y="1331612"/>
                </a:lnTo>
                <a:lnTo>
                  <a:pt x="2116701" y="1329945"/>
                </a:lnTo>
                <a:lnTo>
                  <a:pt x="2163500" y="1327280"/>
                </a:lnTo>
                <a:lnTo>
                  <a:pt x="2210062" y="1323626"/>
                </a:lnTo>
                <a:lnTo>
                  <a:pt x="2256377" y="1318993"/>
                </a:lnTo>
                <a:lnTo>
                  <a:pt x="2302433" y="1313390"/>
                </a:lnTo>
                <a:lnTo>
                  <a:pt x="2348219" y="1306827"/>
                </a:lnTo>
                <a:lnTo>
                  <a:pt x="2393722" y="1299314"/>
                </a:lnTo>
                <a:lnTo>
                  <a:pt x="2438933" y="1290861"/>
                </a:lnTo>
                <a:lnTo>
                  <a:pt x="2483839" y="1281477"/>
                </a:lnTo>
                <a:lnTo>
                  <a:pt x="2528428" y="1271171"/>
                </a:lnTo>
                <a:lnTo>
                  <a:pt x="2572690" y="1259954"/>
                </a:lnTo>
                <a:lnTo>
                  <a:pt x="2616613" y="1247836"/>
                </a:lnTo>
                <a:lnTo>
                  <a:pt x="2660186" y="1234825"/>
                </a:lnTo>
                <a:lnTo>
                  <a:pt x="2703396" y="1220932"/>
                </a:lnTo>
                <a:lnTo>
                  <a:pt x="2746233" y="1206167"/>
                </a:lnTo>
                <a:lnTo>
                  <a:pt x="2788685" y="1190538"/>
                </a:lnTo>
                <a:lnTo>
                  <a:pt x="2830741" y="1174056"/>
                </a:lnTo>
                <a:lnTo>
                  <a:pt x="2872389" y="1156731"/>
                </a:lnTo>
                <a:lnTo>
                  <a:pt x="2913618" y="1138571"/>
                </a:lnTo>
                <a:lnTo>
                  <a:pt x="2954416" y="1119588"/>
                </a:lnTo>
                <a:lnTo>
                  <a:pt x="2994772" y="1099790"/>
                </a:lnTo>
                <a:lnTo>
                  <a:pt x="3034674" y="1079187"/>
                </a:lnTo>
                <a:lnTo>
                  <a:pt x="3074111" y="1057789"/>
                </a:lnTo>
                <a:lnTo>
                  <a:pt x="3113072" y="1035606"/>
                </a:lnTo>
                <a:lnTo>
                  <a:pt x="3151545" y="1012646"/>
                </a:lnTo>
                <a:lnTo>
                  <a:pt x="3189518" y="988921"/>
                </a:lnTo>
                <a:lnTo>
                  <a:pt x="3226981" y="964440"/>
                </a:lnTo>
                <a:lnTo>
                  <a:pt x="3263921" y="939211"/>
                </a:lnTo>
                <a:lnTo>
                  <a:pt x="3300328" y="913246"/>
                </a:lnTo>
                <a:lnTo>
                  <a:pt x="3336189" y="886554"/>
                </a:lnTo>
                <a:lnTo>
                  <a:pt x="3352544" y="873856"/>
                </a:lnTo>
                <a:lnTo>
                  <a:pt x="2011974" y="873856"/>
                </a:lnTo>
                <a:lnTo>
                  <a:pt x="1964747" y="873135"/>
                </a:lnTo>
                <a:lnTo>
                  <a:pt x="1917290" y="871123"/>
                </a:lnTo>
                <a:lnTo>
                  <a:pt x="1869620" y="867806"/>
                </a:lnTo>
                <a:lnTo>
                  <a:pt x="1820731" y="863051"/>
                </a:lnTo>
                <a:lnTo>
                  <a:pt x="1772294" y="856973"/>
                </a:lnTo>
                <a:lnTo>
                  <a:pt x="1724325" y="849591"/>
                </a:lnTo>
                <a:lnTo>
                  <a:pt x="1676841" y="840924"/>
                </a:lnTo>
                <a:lnTo>
                  <a:pt x="1629857" y="830992"/>
                </a:lnTo>
                <a:lnTo>
                  <a:pt x="1583392" y="819814"/>
                </a:lnTo>
                <a:lnTo>
                  <a:pt x="1537460" y="807411"/>
                </a:lnTo>
                <a:lnTo>
                  <a:pt x="1492079" y="793801"/>
                </a:lnTo>
                <a:lnTo>
                  <a:pt x="1447265" y="779005"/>
                </a:lnTo>
                <a:lnTo>
                  <a:pt x="1403035" y="763041"/>
                </a:lnTo>
                <a:lnTo>
                  <a:pt x="1359405" y="745930"/>
                </a:lnTo>
                <a:lnTo>
                  <a:pt x="1316392" y="727691"/>
                </a:lnTo>
                <a:lnTo>
                  <a:pt x="1274011" y="708343"/>
                </a:lnTo>
                <a:lnTo>
                  <a:pt x="1232281" y="687907"/>
                </a:lnTo>
                <a:lnTo>
                  <a:pt x="1191217" y="666401"/>
                </a:lnTo>
                <a:lnTo>
                  <a:pt x="1150835" y="643845"/>
                </a:lnTo>
                <a:lnTo>
                  <a:pt x="1111153" y="620259"/>
                </a:lnTo>
                <a:lnTo>
                  <a:pt x="1072186" y="595663"/>
                </a:lnTo>
                <a:lnTo>
                  <a:pt x="1033952" y="570076"/>
                </a:lnTo>
                <a:lnTo>
                  <a:pt x="996466" y="543517"/>
                </a:lnTo>
                <a:lnTo>
                  <a:pt x="959746" y="516006"/>
                </a:lnTo>
                <a:lnTo>
                  <a:pt x="923808" y="487562"/>
                </a:lnTo>
                <a:lnTo>
                  <a:pt x="888668" y="458206"/>
                </a:lnTo>
                <a:lnTo>
                  <a:pt x="854343" y="427957"/>
                </a:lnTo>
                <a:lnTo>
                  <a:pt x="820849" y="396834"/>
                </a:lnTo>
                <a:lnTo>
                  <a:pt x="788203" y="364858"/>
                </a:lnTo>
                <a:lnTo>
                  <a:pt x="756421" y="332046"/>
                </a:lnTo>
                <a:lnTo>
                  <a:pt x="725521" y="298420"/>
                </a:lnTo>
                <a:lnTo>
                  <a:pt x="695517" y="263998"/>
                </a:lnTo>
                <a:lnTo>
                  <a:pt x="666428" y="228801"/>
                </a:lnTo>
                <a:lnTo>
                  <a:pt x="638269" y="192847"/>
                </a:lnTo>
                <a:lnTo>
                  <a:pt x="611058" y="156157"/>
                </a:lnTo>
                <a:lnTo>
                  <a:pt x="584809" y="118750"/>
                </a:lnTo>
                <a:lnTo>
                  <a:pt x="559541" y="80645"/>
                </a:lnTo>
                <a:lnTo>
                  <a:pt x="535269" y="41862"/>
                </a:lnTo>
                <a:lnTo>
                  <a:pt x="512010" y="2421"/>
                </a:lnTo>
                <a:lnTo>
                  <a:pt x="510667" y="0"/>
                </a:lnTo>
                <a:close/>
              </a:path>
              <a:path w="4027170" h="1332865">
                <a:moveTo>
                  <a:pt x="4026734" y="0"/>
                </a:moveTo>
                <a:lnTo>
                  <a:pt x="3515903" y="0"/>
                </a:lnTo>
                <a:lnTo>
                  <a:pt x="3504999" y="19146"/>
                </a:lnTo>
                <a:lnTo>
                  <a:pt x="3481774" y="57562"/>
                </a:lnTo>
                <a:lnTo>
                  <a:pt x="3457597" y="95297"/>
                </a:lnTo>
                <a:lnTo>
                  <a:pt x="3432487" y="132335"/>
                </a:lnTo>
                <a:lnTo>
                  <a:pt x="3406462" y="168662"/>
                </a:lnTo>
                <a:lnTo>
                  <a:pt x="3379539" y="204262"/>
                </a:lnTo>
                <a:lnTo>
                  <a:pt x="3351738" y="239119"/>
                </a:lnTo>
                <a:lnTo>
                  <a:pt x="3323075" y="273220"/>
                </a:lnTo>
                <a:lnTo>
                  <a:pt x="3293569" y="306547"/>
                </a:lnTo>
                <a:lnTo>
                  <a:pt x="3263239" y="339087"/>
                </a:lnTo>
                <a:lnTo>
                  <a:pt x="3232101" y="370823"/>
                </a:lnTo>
                <a:lnTo>
                  <a:pt x="3200174" y="401741"/>
                </a:lnTo>
                <a:lnTo>
                  <a:pt x="3167475" y="431826"/>
                </a:lnTo>
                <a:lnTo>
                  <a:pt x="3134024" y="461061"/>
                </a:lnTo>
                <a:lnTo>
                  <a:pt x="3099838" y="489433"/>
                </a:lnTo>
                <a:lnTo>
                  <a:pt x="3064934" y="516925"/>
                </a:lnTo>
                <a:lnTo>
                  <a:pt x="3029332" y="543522"/>
                </a:lnTo>
                <a:lnTo>
                  <a:pt x="2993048" y="569210"/>
                </a:lnTo>
                <a:lnTo>
                  <a:pt x="2956102" y="593972"/>
                </a:lnTo>
                <a:lnTo>
                  <a:pt x="2918510" y="617795"/>
                </a:lnTo>
                <a:lnTo>
                  <a:pt x="2880291" y="640661"/>
                </a:lnTo>
                <a:lnTo>
                  <a:pt x="2841464" y="662557"/>
                </a:lnTo>
                <a:lnTo>
                  <a:pt x="2802045" y="683467"/>
                </a:lnTo>
                <a:lnTo>
                  <a:pt x="2762053" y="703376"/>
                </a:lnTo>
                <a:lnTo>
                  <a:pt x="2721507" y="722268"/>
                </a:lnTo>
                <a:lnTo>
                  <a:pt x="2680423" y="740128"/>
                </a:lnTo>
                <a:lnTo>
                  <a:pt x="2638820" y="756941"/>
                </a:lnTo>
                <a:lnTo>
                  <a:pt x="2596680" y="772705"/>
                </a:lnTo>
                <a:lnTo>
                  <a:pt x="2554130" y="787366"/>
                </a:lnTo>
                <a:lnTo>
                  <a:pt x="2511078" y="800947"/>
                </a:lnTo>
                <a:lnTo>
                  <a:pt x="2467580" y="813419"/>
                </a:lnTo>
                <a:lnTo>
                  <a:pt x="2423652" y="824769"/>
                </a:lnTo>
                <a:lnTo>
                  <a:pt x="2379314" y="834980"/>
                </a:lnTo>
                <a:lnTo>
                  <a:pt x="2334583" y="844038"/>
                </a:lnTo>
                <a:lnTo>
                  <a:pt x="2289476" y="851926"/>
                </a:lnTo>
                <a:lnTo>
                  <a:pt x="2244013" y="858630"/>
                </a:lnTo>
                <a:lnTo>
                  <a:pt x="2198211" y="864135"/>
                </a:lnTo>
                <a:lnTo>
                  <a:pt x="2152088" y="868425"/>
                </a:lnTo>
                <a:lnTo>
                  <a:pt x="2105662" y="871486"/>
                </a:lnTo>
                <a:lnTo>
                  <a:pt x="2058951" y="873301"/>
                </a:lnTo>
                <a:lnTo>
                  <a:pt x="2011974" y="873856"/>
                </a:lnTo>
                <a:lnTo>
                  <a:pt x="3352544" y="873856"/>
                </a:lnTo>
                <a:lnTo>
                  <a:pt x="3406271" y="830992"/>
                </a:lnTo>
                <a:lnTo>
                  <a:pt x="3440387" y="802209"/>
                </a:lnTo>
                <a:lnTo>
                  <a:pt x="3473967" y="772692"/>
                </a:lnTo>
                <a:lnTo>
                  <a:pt x="3506917" y="742521"/>
                </a:lnTo>
                <a:lnTo>
                  <a:pt x="3539267" y="711669"/>
                </a:lnTo>
                <a:lnTo>
                  <a:pt x="3570991" y="680156"/>
                </a:lnTo>
                <a:lnTo>
                  <a:pt x="3602078" y="647995"/>
                </a:lnTo>
                <a:lnTo>
                  <a:pt x="3632517" y="615193"/>
                </a:lnTo>
                <a:lnTo>
                  <a:pt x="3662297" y="581760"/>
                </a:lnTo>
                <a:lnTo>
                  <a:pt x="3691405" y="547708"/>
                </a:lnTo>
                <a:lnTo>
                  <a:pt x="3719831" y="513044"/>
                </a:lnTo>
                <a:lnTo>
                  <a:pt x="3747562" y="477778"/>
                </a:lnTo>
                <a:lnTo>
                  <a:pt x="3774588" y="441922"/>
                </a:lnTo>
                <a:lnTo>
                  <a:pt x="3800898" y="405483"/>
                </a:lnTo>
                <a:lnTo>
                  <a:pt x="3826478" y="368472"/>
                </a:lnTo>
                <a:lnTo>
                  <a:pt x="3851319" y="330898"/>
                </a:lnTo>
                <a:lnTo>
                  <a:pt x="3875409" y="292772"/>
                </a:lnTo>
                <a:lnTo>
                  <a:pt x="3898735" y="254103"/>
                </a:lnTo>
                <a:lnTo>
                  <a:pt x="3921288" y="214900"/>
                </a:lnTo>
                <a:lnTo>
                  <a:pt x="3943054" y="175173"/>
                </a:lnTo>
                <a:lnTo>
                  <a:pt x="3964024" y="134933"/>
                </a:lnTo>
                <a:lnTo>
                  <a:pt x="3984185" y="94188"/>
                </a:lnTo>
                <a:lnTo>
                  <a:pt x="4003526" y="52948"/>
                </a:lnTo>
                <a:lnTo>
                  <a:pt x="4022036" y="11223"/>
                </a:lnTo>
                <a:lnTo>
                  <a:pt x="4026734" y="0"/>
                </a:lnTo>
                <a:close/>
              </a:path>
            </a:pathLst>
          </a:custGeom>
          <a:solidFill>
            <a:srgbClr val="CEE9D9">
              <a:alpha val="69999"/>
            </a:srgbClr>
          </a:solidFill>
        </p:spPr>
        <p:txBody>
          <a:bodyPr wrap="square" lIns="0" tIns="0" rIns="0" bIns="0" rtlCol="0"/>
          <a:lstStyle/>
          <a:p>
            <a:endParaRPr/>
          </a:p>
        </p:txBody>
      </p:sp>
      <p:sp>
        <p:nvSpPr>
          <p:cNvPr id="3" name="Picture Placeholder 2"/>
          <p:cNvSpPr>
            <a:spLocks noGrp="1"/>
          </p:cNvSpPr>
          <p:nvPr>
            <p:ph type="pic" sz="quarter" idx="10"/>
          </p:nvPr>
        </p:nvSpPr>
        <p:spPr>
          <a:xfrm>
            <a:off x="0" y="-7750"/>
            <a:ext cx="3108960" cy="5151250"/>
          </a:xfrm>
        </p:spPr>
        <p:txBody>
          <a:bodyPr anchor="ctr"/>
          <a:lstStyle>
            <a:lvl1pPr marL="0" indent="0" algn="ctr">
              <a:buNone/>
              <a:defRPr baseline="0"/>
            </a:lvl1pPr>
          </a:lstStyle>
          <a:p>
            <a:r>
              <a:rPr lang="en-US"/>
              <a:t>Click icon to add picture</a:t>
            </a:r>
            <a:endParaRPr lang="en-NZ" dirty="0"/>
          </a:p>
        </p:txBody>
      </p:sp>
      <p:sp>
        <p:nvSpPr>
          <p:cNvPr id="9" name="Text Placeholder 3"/>
          <p:cNvSpPr>
            <a:spLocks noGrp="1"/>
          </p:cNvSpPr>
          <p:nvPr>
            <p:ph type="body" sz="quarter" idx="42" hasCustomPrompt="1"/>
          </p:nvPr>
        </p:nvSpPr>
        <p:spPr>
          <a:xfrm>
            <a:off x="3614400" y="711834"/>
            <a:ext cx="3063478" cy="384631"/>
          </a:xfrm>
        </p:spPr>
        <p:txBody>
          <a:bodyPr anchor="b"/>
          <a:lstStyle>
            <a:lvl1pPr marL="0" indent="0" algn="l">
              <a:buNone/>
              <a:defRPr sz="1200" spc="30" baseline="0">
                <a:solidFill>
                  <a:schemeClr val="accent2"/>
                </a:solidFill>
              </a:defRPr>
            </a:lvl1pPr>
          </a:lstStyle>
          <a:p>
            <a:pPr lvl="0"/>
            <a:r>
              <a:rPr lang="en-NZ" dirty="0"/>
              <a:t>SUBTITLE</a:t>
            </a:r>
          </a:p>
        </p:txBody>
      </p:sp>
    </p:spTree>
    <p:extLst>
      <p:ext uri="{BB962C8B-B14F-4D97-AF65-F5344CB8AC3E}">
        <p14:creationId xmlns:p14="http://schemas.microsoft.com/office/powerpoint/2010/main" val="40785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mage + Content Al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3492" y="627534"/>
            <a:ext cx="3752908" cy="540060"/>
          </a:xfrm>
        </p:spPr>
        <p:txBody>
          <a:bodyPr anchor="t"/>
          <a:lstStyle>
            <a:lvl1pPr>
              <a:defRPr baseline="0"/>
            </a:lvl1pPr>
          </a:lstStyle>
          <a:p>
            <a:r>
              <a:rPr lang="en-US" dirty="0"/>
              <a:t>Title</a:t>
            </a:r>
            <a:endParaRPr lang="en-NZ" dirty="0"/>
          </a:p>
        </p:txBody>
      </p:sp>
      <p:sp>
        <p:nvSpPr>
          <p:cNvPr id="2" name="Rectangle 1"/>
          <p:cNvSpPr/>
          <p:nvPr/>
        </p:nvSpPr>
        <p:spPr>
          <a:xfrm>
            <a:off x="4284000" y="0"/>
            <a:ext cx="4860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Content Placeholder 2"/>
          <p:cNvSpPr>
            <a:spLocks noGrp="1"/>
          </p:cNvSpPr>
          <p:nvPr>
            <p:ph idx="1"/>
          </p:nvPr>
        </p:nvSpPr>
        <p:spPr>
          <a:xfrm>
            <a:off x="4488292" y="231612"/>
            <a:ext cx="4446908" cy="4282789"/>
          </a:xfrm>
        </p:spPr>
        <p:txBody>
          <a:bodyPr>
            <a:noAutofit/>
          </a:bodyPr>
          <a:lstStyle>
            <a:lvl1pPr>
              <a:defRPr>
                <a:solidFill>
                  <a:schemeClr val="accent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Picture Placeholder 3"/>
          <p:cNvSpPr>
            <a:spLocks noGrp="1"/>
          </p:cNvSpPr>
          <p:nvPr>
            <p:ph type="pic" sz="quarter" idx="10"/>
          </p:nvPr>
        </p:nvSpPr>
        <p:spPr>
          <a:xfrm>
            <a:off x="0" y="1843201"/>
            <a:ext cx="3470400" cy="3300300"/>
          </a:xfrm>
        </p:spPr>
        <p:txBody>
          <a:bodyPr anchor="ctr"/>
          <a:lstStyle>
            <a:lvl1pPr marL="0" indent="0" algn="ctr">
              <a:buNone/>
              <a:defRPr/>
            </a:lvl1pPr>
          </a:lstStyle>
          <a:p>
            <a:r>
              <a:rPr lang="en-US"/>
              <a:t>Click icon to add picture</a:t>
            </a:r>
            <a:endParaRPr lang="en-NZ" dirty="0"/>
          </a:p>
        </p:txBody>
      </p:sp>
      <p:pic>
        <p:nvPicPr>
          <p:cNvPr id="9" name="Picture 8"/>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94800" y="4640400"/>
            <a:ext cx="792000" cy="243990"/>
          </a:xfrm>
          <a:prstGeom prst="rect">
            <a:avLst/>
          </a:prstGeom>
        </p:spPr>
      </p:pic>
      <p:sp>
        <p:nvSpPr>
          <p:cNvPr id="10" name="Text Placeholder 3"/>
          <p:cNvSpPr>
            <a:spLocks noGrp="1"/>
          </p:cNvSpPr>
          <p:nvPr>
            <p:ph type="body" sz="quarter" idx="42" hasCustomPrompt="1"/>
          </p:nvPr>
        </p:nvSpPr>
        <p:spPr>
          <a:xfrm>
            <a:off x="463492" y="231612"/>
            <a:ext cx="3752907" cy="384631"/>
          </a:xfrm>
        </p:spPr>
        <p:txBody>
          <a:bodyPr anchor="b"/>
          <a:lstStyle>
            <a:lvl1pPr marL="0" indent="0" algn="l">
              <a:buNone/>
              <a:defRPr sz="1200" spc="30" baseline="0">
                <a:solidFill>
                  <a:schemeClr val="accent2"/>
                </a:solidFill>
              </a:defRPr>
            </a:lvl1pPr>
          </a:lstStyle>
          <a:p>
            <a:pPr lvl="0"/>
            <a:r>
              <a:rPr lang="en-NZ" dirty="0"/>
              <a:t>SUBTITLE</a:t>
            </a:r>
          </a:p>
        </p:txBody>
      </p:sp>
    </p:spTree>
    <p:extLst>
      <p:ext uri="{BB962C8B-B14F-4D97-AF65-F5344CB8AC3E}">
        <p14:creationId xmlns:p14="http://schemas.microsoft.com/office/powerpoint/2010/main" val="377208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Light Image)">
    <p:spTree>
      <p:nvGrpSpPr>
        <p:cNvPr id="1" name=""/>
        <p:cNvGrpSpPr/>
        <p:nvPr/>
      </p:nvGrpSpPr>
      <p:grpSpPr>
        <a:xfrm>
          <a:off x="0" y="0"/>
          <a:ext cx="0" cy="0"/>
          <a:chOff x="0" y="0"/>
          <a:chExt cx="0" cy="0"/>
        </a:xfrm>
      </p:grpSpPr>
      <p:sp>
        <p:nvSpPr>
          <p:cNvPr id="20" name="Picture Placeholder 4"/>
          <p:cNvSpPr>
            <a:spLocks noGrp="1"/>
          </p:cNvSpPr>
          <p:nvPr>
            <p:ph type="pic" sz="quarter" idx="10" hasCustomPrompt="1"/>
          </p:nvPr>
        </p:nvSpPr>
        <p:spPr>
          <a:xfrm>
            <a:off x="0" y="0"/>
            <a:ext cx="9144000" cy="5143500"/>
          </a:xfrm>
          <a:solidFill>
            <a:schemeClr val="bg2"/>
          </a:solidFill>
        </p:spPr>
        <p:txBody>
          <a:bodyPr tIns="900000" anchor="ctr"/>
          <a:lstStyle>
            <a:lvl1pPr marL="0" marR="0" indent="0" algn="ctr" defTabSz="914378" rtl="0" eaLnBrk="1" fontAlgn="auto" latinLnBrk="0" hangingPunct="1">
              <a:lnSpc>
                <a:spcPct val="100000"/>
              </a:lnSpc>
              <a:spcBef>
                <a:spcPct val="20000"/>
              </a:spcBef>
              <a:spcAft>
                <a:spcPts val="0"/>
              </a:spcAft>
              <a:buClrTx/>
              <a:buSzTx/>
              <a:buFont typeface="Arial" panose="020B0604020202020204" pitchFamily="34" charset="0"/>
              <a:buNone/>
              <a:tabLst/>
              <a:defRPr sz="2400" b="0" baseline="0">
                <a:solidFill>
                  <a:schemeClr val="accent1"/>
                </a:solidFill>
              </a:defRPr>
            </a:lvl1pPr>
          </a:lstStyle>
          <a:p>
            <a:r>
              <a:rPr lang="en-US" sz="2000" dirty="0"/>
              <a:t>Click icon to add background picture</a:t>
            </a:r>
          </a:p>
        </p:txBody>
      </p:sp>
      <p:sp>
        <p:nvSpPr>
          <p:cNvPr id="8" name="Subtitle 2"/>
          <p:cNvSpPr>
            <a:spLocks noGrp="1"/>
          </p:cNvSpPr>
          <p:nvPr>
            <p:ph type="subTitle" idx="1" hasCustomPrompt="1"/>
          </p:nvPr>
        </p:nvSpPr>
        <p:spPr>
          <a:xfrm>
            <a:off x="2452693" y="4615040"/>
            <a:ext cx="4238614" cy="270000"/>
          </a:xfrm>
        </p:spPr>
        <p:txBody>
          <a:bodyPr anchor="ctr">
            <a:noAutofit/>
          </a:bodyPr>
          <a:lstStyle>
            <a:lvl1pPr marL="0" indent="0" algn="ctr">
              <a:buNone/>
              <a:defRPr sz="1100" b="1" kern="1200" spc="20" baseline="0">
                <a:solidFill>
                  <a:schemeClr val="accent2"/>
                </a:solidFill>
                <a:latin typeface="Calibri Light" panose="020F0302020204030204" pitchFamily="34" charset="0"/>
                <a:cs typeface="Calibri Light" panose="020F03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FIRST LAST AND FIRST LAST | MONTH YEAR</a:t>
            </a:r>
            <a:endParaRPr lang="en-NZ" dirty="0"/>
          </a:p>
        </p:txBody>
      </p:sp>
      <p:sp>
        <p:nvSpPr>
          <p:cNvPr id="15" name="Title 1"/>
          <p:cNvSpPr>
            <a:spLocks noGrp="1"/>
          </p:cNvSpPr>
          <p:nvPr>
            <p:ph type="ctrTitle" hasCustomPrompt="1"/>
          </p:nvPr>
        </p:nvSpPr>
        <p:spPr>
          <a:xfrm>
            <a:off x="1709275" y="1874769"/>
            <a:ext cx="5725450" cy="583645"/>
          </a:xfrm>
        </p:spPr>
        <p:txBody>
          <a:bodyPr anchor="t"/>
          <a:lstStyle>
            <a:lvl1pPr algn="ctr">
              <a:defRPr sz="3200" b="1" baseline="0">
                <a:solidFill>
                  <a:schemeClr val="accent2"/>
                </a:solidFill>
              </a:defRPr>
            </a:lvl1pPr>
          </a:lstStyle>
          <a:p>
            <a:r>
              <a:rPr lang="en-NZ" dirty="0"/>
              <a:t>Title</a:t>
            </a:r>
          </a:p>
        </p:txBody>
      </p:sp>
      <p:sp>
        <p:nvSpPr>
          <p:cNvPr id="6" name="Picture Placeholder 5"/>
          <p:cNvSpPr>
            <a:spLocks noGrp="1"/>
          </p:cNvSpPr>
          <p:nvPr>
            <p:ph type="pic" sz="quarter" idx="11" hasCustomPrompt="1"/>
          </p:nvPr>
        </p:nvSpPr>
        <p:spPr>
          <a:xfrm>
            <a:off x="3852000" y="1173509"/>
            <a:ext cx="1440000" cy="442800"/>
          </a:xfrm>
          <a:blipFill>
            <a:blip r:embed="rId2"/>
            <a:stretch>
              <a:fillRect/>
            </a:stretch>
          </a:blipFill>
        </p:spPr>
        <p:txBody>
          <a:bodyPr/>
          <a:lstStyle>
            <a:lvl1pPr marL="0" indent="0">
              <a:buNone/>
              <a:defRPr/>
            </a:lvl1pPr>
          </a:lstStyle>
          <a:p>
            <a:r>
              <a:rPr lang="en-NZ" dirty="0"/>
              <a:t> </a:t>
            </a:r>
          </a:p>
        </p:txBody>
      </p:sp>
    </p:spTree>
    <p:extLst>
      <p:ext uri="{BB962C8B-B14F-4D97-AF65-F5344CB8AC3E}">
        <p14:creationId xmlns:p14="http://schemas.microsoft.com/office/powerpoint/2010/main" val="2196295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bg2"/>
        </a:solidFill>
        <a:effectLst/>
      </p:bgPr>
    </p:bg>
    <p:spTree>
      <p:nvGrpSpPr>
        <p:cNvPr id="1" name=""/>
        <p:cNvGrpSpPr/>
        <p:nvPr/>
      </p:nvGrpSpPr>
      <p:grpSpPr>
        <a:xfrm>
          <a:off x="0" y="0"/>
          <a:ext cx="0" cy="0"/>
          <a:chOff x="0" y="0"/>
          <a:chExt cx="0" cy="0"/>
        </a:xfrm>
      </p:grpSpPr>
      <p:sp>
        <p:nvSpPr>
          <p:cNvPr id="8" name="object 3"/>
          <p:cNvSpPr/>
          <p:nvPr/>
        </p:nvSpPr>
        <p:spPr>
          <a:xfrm>
            <a:off x="457197" y="0"/>
            <a:ext cx="1355090" cy="1006475"/>
          </a:xfrm>
          <a:custGeom>
            <a:avLst/>
            <a:gdLst/>
            <a:ahLst/>
            <a:cxnLst/>
            <a:rect l="l" t="t" r="r" b="b"/>
            <a:pathLst>
              <a:path w="1355089" h="1006475">
                <a:moveTo>
                  <a:pt x="1315133" y="0"/>
                </a:moveTo>
                <a:lnTo>
                  <a:pt x="1123754" y="0"/>
                </a:lnTo>
                <a:lnTo>
                  <a:pt x="1099405" y="14638"/>
                </a:lnTo>
                <a:lnTo>
                  <a:pt x="1058856" y="42063"/>
                </a:lnTo>
                <a:lnTo>
                  <a:pt x="1019987" y="71525"/>
                </a:lnTo>
                <a:lnTo>
                  <a:pt x="977398" y="108021"/>
                </a:lnTo>
                <a:lnTo>
                  <a:pt x="938402" y="146365"/>
                </a:lnTo>
                <a:lnTo>
                  <a:pt x="902998" y="186555"/>
                </a:lnTo>
                <a:lnTo>
                  <a:pt x="871187" y="228591"/>
                </a:lnTo>
                <a:lnTo>
                  <a:pt x="842966" y="272472"/>
                </a:lnTo>
                <a:lnTo>
                  <a:pt x="818337" y="318197"/>
                </a:lnTo>
                <a:lnTo>
                  <a:pt x="797395" y="365377"/>
                </a:lnTo>
                <a:lnTo>
                  <a:pt x="780264" y="413588"/>
                </a:lnTo>
                <a:lnTo>
                  <a:pt x="766943" y="462831"/>
                </a:lnTo>
                <a:lnTo>
                  <a:pt x="757429" y="513106"/>
                </a:lnTo>
                <a:lnTo>
                  <a:pt x="751722" y="564416"/>
                </a:lnTo>
                <a:lnTo>
                  <a:pt x="749820" y="616761"/>
                </a:lnTo>
                <a:lnTo>
                  <a:pt x="752240" y="672422"/>
                </a:lnTo>
                <a:lnTo>
                  <a:pt x="759499" y="724547"/>
                </a:lnTo>
                <a:lnTo>
                  <a:pt x="771598" y="773136"/>
                </a:lnTo>
                <a:lnTo>
                  <a:pt x="788537" y="818191"/>
                </a:lnTo>
                <a:lnTo>
                  <a:pt x="810319" y="859711"/>
                </a:lnTo>
                <a:lnTo>
                  <a:pt x="836942" y="897698"/>
                </a:lnTo>
                <a:lnTo>
                  <a:pt x="873852" y="936810"/>
                </a:lnTo>
                <a:lnTo>
                  <a:pt x="914918" y="967231"/>
                </a:lnTo>
                <a:lnTo>
                  <a:pt x="960141" y="988961"/>
                </a:lnTo>
                <a:lnTo>
                  <a:pt x="1009520" y="1002000"/>
                </a:lnTo>
                <a:lnTo>
                  <a:pt x="1063053" y="1006346"/>
                </a:lnTo>
                <a:lnTo>
                  <a:pt x="1111480" y="1002903"/>
                </a:lnTo>
                <a:lnTo>
                  <a:pt x="1156543" y="992570"/>
                </a:lnTo>
                <a:lnTo>
                  <a:pt x="1198243" y="975345"/>
                </a:lnTo>
                <a:lnTo>
                  <a:pt x="1236583" y="951224"/>
                </a:lnTo>
                <a:lnTo>
                  <a:pt x="1271562" y="920202"/>
                </a:lnTo>
                <a:lnTo>
                  <a:pt x="1301511" y="884027"/>
                </a:lnTo>
                <a:lnTo>
                  <a:pt x="1324806" y="844404"/>
                </a:lnTo>
                <a:lnTo>
                  <a:pt x="1341446" y="801334"/>
                </a:lnTo>
                <a:lnTo>
                  <a:pt x="1351431" y="754819"/>
                </a:lnTo>
                <a:lnTo>
                  <a:pt x="1354759" y="704861"/>
                </a:lnTo>
                <a:lnTo>
                  <a:pt x="1351823" y="658856"/>
                </a:lnTo>
                <a:lnTo>
                  <a:pt x="1343015" y="616761"/>
                </a:lnTo>
                <a:lnTo>
                  <a:pt x="1328335" y="578581"/>
                </a:lnTo>
                <a:lnTo>
                  <a:pt x="1307782" y="544320"/>
                </a:lnTo>
                <a:lnTo>
                  <a:pt x="1280369" y="512633"/>
                </a:lnTo>
                <a:lnTo>
                  <a:pt x="1245127" y="482168"/>
                </a:lnTo>
                <a:lnTo>
                  <a:pt x="1202055" y="452925"/>
                </a:lnTo>
                <a:lnTo>
                  <a:pt x="1151153" y="424902"/>
                </a:lnTo>
                <a:lnTo>
                  <a:pt x="1102332" y="397257"/>
                </a:lnTo>
                <a:lnTo>
                  <a:pt x="1067463" y="369113"/>
                </a:lnTo>
                <a:lnTo>
                  <a:pt x="1046543" y="340475"/>
                </a:lnTo>
                <a:lnTo>
                  <a:pt x="1039571" y="311351"/>
                </a:lnTo>
                <a:lnTo>
                  <a:pt x="1045196" y="269562"/>
                </a:lnTo>
                <a:lnTo>
                  <a:pt x="1062077" y="226431"/>
                </a:lnTo>
                <a:lnTo>
                  <a:pt x="1090218" y="181955"/>
                </a:lnTo>
                <a:lnTo>
                  <a:pt x="1129626" y="136129"/>
                </a:lnTo>
                <a:lnTo>
                  <a:pt x="1161375" y="105710"/>
                </a:lnTo>
                <a:lnTo>
                  <a:pt x="1196611" y="76428"/>
                </a:lnTo>
                <a:lnTo>
                  <a:pt x="1235333" y="48285"/>
                </a:lnTo>
                <a:lnTo>
                  <a:pt x="1277538" y="21282"/>
                </a:lnTo>
                <a:lnTo>
                  <a:pt x="1315133" y="0"/>
                </a:lnTo>
                <a:close/>
              </a:path>
              <a:path w="1355089" h="1006475">
                <a:moveTo>
                  <a:pt x="565314" y="0"/>
                </a:moveTo>
                <a:lnTo>
                  <a:pt x="373939" y="0"/>
                </a:lnTo>
                <a:lnTo>
                  <a:pt x="349590" y="14638"/>
                </a:lnTo>
                <a:lnTo>
                  <a:pt x="309040" y="42063"/>
                </a:lnTo>
                <a:lnTo>
                  <a:pt x="270167" y="71525"/>
                </a:lnTo>
                <a:lnTo>
                  <a:pt x="227578" y="108021"/>
                </a:lnTo>
                <a:lnTo>
                  <a:pt x="188584" y="146365"/>
                </a:lnTo>
                <a:lnTo>
                  <a:pt x="153184" y="186555"/>
                </a:lnTo>
                <a:lnTo>
                  <a:pt x="121375" y="228591"/>
                </a:lnTo>
                <a:lnTo>
                  <a:pt x="93157" y="272472"/>
                </a:lnTo>
                <a:lnTo>
                  <a:pt x="68529" y="318197"/>
                </a:lnTo>
                <a:lnTo>
                  <a:pt x="47582" y="365377"/>
                </a:lnTo>
                <a:lnTo>
                  <a:pt x="30448" y="413588"/>
                </a:lnTo>
                <a:lnTo>
                  <a:pt x="17124" y="462831"/>
                </a:lnTo>
                <a:lnTo>
                  <a:pt x="7609" y="513106"/>
                </a:lnTo>
                <a:lnTo>
                  <a:pt x="1902" y="564416"/>
                </a:lnTo>
                <a:lnTo>
                  <a:pt x="0" y="616761"/>
                </a:lnTo>
                <a:lnTo>
                  <a:pt x="2419" y="672422"/>
                </a:lnTo>
                <a:lnTo>
                  <a:pt x="9678" y="724547"/>
                </a:lnTo>
                <a:lnTo>
                  <a:pt x="21777" y="773136"/>
                </a:lnTo>
                <a:lnTo>
                  <a:pt x="38717" y="818191"/>
                </a:lnTo>
                <a:lnTo>
                  <a:pt x="60498" y="859711"/>
                </a:lnTo>
                <a:lnTo>
                  <a:pt x="87122" y="897698"/>
                </a:lnTo>
                <a:lnTo>
                  <a:pt x="124037" y="936810"/>
                </a:lnTo>
                <a:lnTo>
                  <a:pt x="165108" y="967231"/>
                </a:lnTo>
                <a:lnTo>
                  <a:pt x="210332" y="988961"/>
                </a:lnTo>
                <a:lnTo>
                  <a:pt x="259711" y="1002000"/>
                </a:lnTo>
                <a:lnTo>
                  <a:pt x="313245" y="1006346"/>
                </a:lnTo>
                <a:lnTo>
                  <a:pt x="361667" y="1002903"/>
                </a:lnTo>
                <a:lnTo>
                  <a:pt x="406729" y="992570"/>
                </a:lnTo>
                <a:lnTo>
                  <a:pt x="448429" y="975345"/>
                </a:lnTo>
                <a:lnTo>
                  <a:pt x="486767" y="951224"/>
                </a:lnTo>
                <a:lnTo>
                  <a:pt x="521741" y="920202"/>
                </a:lnTo>
                <a:lnTo>
                  <a:pt x="551692" y="884027"/>
                </a:lnTo>
                <a:lnTo>
                  <a:pt x="574990" y="844404"/>
                </a:lnTo>
                <a:lnTo>
                  <a:pt x="591634" y="801334"/>
                </a:lnTo>
                <a:lnTo>
                  <a:pt x="601622" y="754819"/>
                </a:lnTo>
                <a:lnTo>
                  <a:pt x="604951" y="704861"/>
                </a:lnTo>
                <a:lnTo>
                  <a:pt x="602013" y="658856"/>
                </a:lnTo>
                <a:lnTo>
                  <a:pt x="593201" y="616761"/>
                </a:lnTo>
                <a:lnTo>
                  <a:pt x="578516" y="578581"/>
                </a:lnTo>
                <a:lnTo>
                  <a:pt x="557961" y="544320"/>
                </a:lnTo>
                <a:lnTo>
                  <a:pt x="530549" y="512633"/>
                </a:lnTo>
                <a:lnTo>
                  <a:pt x="495307" y="482168"/>
                </a:lnTo>
                <a:lnTo>
                  <a:pt x="452239" y="452925"/>
                </a:lnTo>
                <a:lnTo>
                  <a:pt x="401345" y="424902"/>
                </a:lnTo>
                <a:lnTo>
                  <a:pt x="352522" y="397257"/>
                </a:lnTo>
                <a:lnTo>
                  <a:pt x="317649" y="369113"/>
                </a:lnTo>
                <a:lnTo>
                  <a:pt x="296725" y="340475"/>
                </a:lnTo>
                <a:lnTo>
                  <a:pt x="289750" y="311351"/>
                </a:lnTo>
                <a:lnTo>
                  <a:pt x="295377" y="269562"/>
                </a:lnTo>
                <a:lnTo>
                  <a:pt x="312261" y="226431"/>
                </a:lnTo>
                <a:lnTo>
                  <a:pt x="340403" y="181955"/>
                </a:lnTo>
                <a:lnTo>
                  <a:pt x="379806" y="136129"/>
                </a:lnTo>
                <a:lnTo>
                  <a:pt x="411559" y="105710"/>
                </a:lnTo>
                <a:lnTo>
                  <a:pt x="446796" y="76428"/>
                </a:lnTo>
                <a:lnTo>
                  <a:pt x="485517" y="48285"/>
                </a:lnTo>
                <a:lnTo>
                  <a:pt x="527720" y="21282"/>
                </a:lnTo>
                <a:lnTo>
                  <a:pt x="565314" y="0"/>
                </a:lnTo>
                <a:close/>
              </a:path>
            </a:pathLst>
          </a:custGeom>
          <a:solidFill>
            <a:schemeClr val="accent3">
              <a:alpha val="50000"/>
            </a:schemeClr>
          </a:solidFill>
        </p:spPr>
        <p:txBody>
          <a:bodyPr wrap="square" lIns="0" tIns="0" rIns="0" bIns="0" rtlCol="0"/>
          <a:lstStyle/>
          <a:p>
            <a:endParaRPr/>
          </a:p>
        </p:txBody>
      </p:sp>
      <p:sp>
        <p:nvSpPr>
          <p:cNvPr id="2" name="Title 1"/>
          <p:cNvSpPr>
            <a:spLocks noGrp="1"/>
          </p:cNvSpPr>
          <p:nvPr>
            <p:ph type="title" hasCustomPrompt="1"/>
          </p:nvPr>
        </p:nvSpPr>
        <p:spPr>
          <a:xfrm>
            <a:off x="457200" y="1386027"/>
            <a:ext cx="8229600" cy="2371446"/>
          </a:xfrm>
        </p:spPr>
        <p:txBody>
          <a:bodyPr/>
          <a:lstStyle>
            <a:lvl1pPr algn="ctr">
              <a:defRPr b="1">
                <a:latin typeface="+mj-lt"/>
                <a:cs typeface="Calibri Light" panose="020F03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br>
              <a:rPr lang="en-US" dirty="0"/>
            </a:b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endParaRPr lang="en-NZ" dirty="0"/>
          </a:p>
        </p:txBody>
      </p:sp>
      <p:sp>
        <p:nvSpPr>
          <p:cNvPr id="9" name="object 9"/>
          <p:cNvSpPr/>
          <p:nvPr/>
        </p:nvSpPr>
        <p:spPr>
          <a:xfrm>
            <a:off x="0" y="3863795"/>
            <a:ext cx="1271392" cy="1279705"/>
          </a:xfrm>
          <a:custGeom>
            <a:avLst/>
            <a:gdLst/>
            <a:ahLst/>
            <a:cxnLst/>
            <a:rect l="l" t="t" r="r" b="b"/>
            <a:pathLst>
              <a:path w="1845310" h="1857375">
                <a:moveTo>
                  <a:pt x="0" y="0"/>
                </a:moveTo>
                <a:lnTo>
                  <a:pt x="0" y="464713"/>
                </a:lnTo>
                <a:lnTo>
                  <a:pt x="16936" y="467820"/>
                </a:lnTo>
                <a:lnTo>
                  <a:pt x="63644" y="477727"/>
                </a:lnTo>
                <a:lnTo>
                  <a:pt x="109835" y="488862"/>
                </a:lnTo>
                <a:lnTo>
                  <a:pt x="155494" y="501207"/>
                </a:lnTo>
                <a:lnTo>
                  <a:pt x="200604" y="514741"/>
                </a:lnTo>
                <a:lnTo>
                  <a:pt x="245148" y="529445"/>
                </a:lnTo>
                <a:lnTo>
                  <a:pt x="289113" y="545300"/>
                </a:lnTo>
                <a:lnTo>
                  <a:pt x="332480" y="562287"/>
                </a:lnTo>
                <a:lnTo>
                  <a:pt x="375236" y="580387"/>
                </a:lnTo>
                <a:lnTo>
                  <a:pt x="417362" y="599580"/>
                </a:lnTo>
                <a:lnTo>
                  <a:pt x="458844" y="619846"/>
                </a:lnTo>
                <a:lnTo>
                  <a:pt x="499666" y="641167"/>
                </a:lnTo>
                <a:lnTo>
                  <a:pt x="539812" y="663523"/>
                </a:lnTo>
                <a:lnTo>
                  <a:pt x="579265" y="686895"/>
                </a:lnTo>
                <a:lnTo>
                  <a:pt x="618010" y="711264"/>
                </a:lnTo>
                <a:lnTo>
                  <a:pt x="656030" y="736609"/>
                </a:lnTo>
                <a:lnTo>
                  <a:pt x="693311" y="762913"/>
                </a:lnTo>
                <a:lnTo>
                  <a:pt x="729836" y="790156"/>
                </a:lnTo>
                <a:lnTo>
                  <a:pt x="765588" y="818318"/>
                </a:lnTo>
                <a:lnTo>
                  <a:pt x="800553" y="847380"/>
                </a:lnTo>
                <a:lnTo>
                  <a:pt x="834714" y="877323"/>
                </a:lnTo>
                <a:lnTo>
                  <a:pt x="868055" y="908127"/>
                </a:lnTo>
                <a:lnTo>
                  <a:pt x="900560" y="939773"/>
                </a:lnTo>
                <a:lnTo>
                  <a:pt x="932213" y="972243"/>
                </a:lnTo>
                <a:lnTo>
                  <a:pt x="962999" y="1005515"/>
                </a:lnTo>
                <a:lnTo>
                  <a:pt x="992901" y="1039573"/>
                </a:lnTo>
                <a:lnTo>
                  <a:pt x="1021904" y="1074395"/>
                </a:lnTo>
                <a:lnTo>
                  <a:pt x="1049991" y="1109962"/>
                </a:lnTo>
                <a:lnTo>
                  <a:pt x="1077146" y="1146256"/>
                </a:lnTo>
                <a:lnTo>
                  <a:pt x="1103355" y="1183257"/>
                </a:lnTo>
                <a:lnTo>
                  <a:pt x="1128600" y="1220946"/>
                </a:lnTo>
                <a:lnTo>
                  <a:pt x="1152865" y="1259303"/>
                </a:lnTo>
                <a:lnTo>
                  <a:pt x="1176136" y="1298310"/>
                </a:lnTo>
                <a:lnTo>
                  <a:pt x="1198395" y="1337946"/>
                </a:lnTo>
                <a:lnTo>
                  <a:pt x="1219628" y="1378193"/>
                </a:lnTo>
                <a:lnTo>
                  <a:pt x="1239817" y="1419031"/>
                </a:lnTo>
                <a:lnTo>
                  <a:pt x="1258947" y="1460440"/>
                </a:lnTo>
                <a:lnTo>
                  <a:pt x="1277002" y="1502403"/>
                </a:lnTo>
                <a:lnTo>
                  <a:pt x="1293967" y="1544899"/>
                </a:lnTo>
                <a:lnTo>
                  <a:pt x="1309824" y="1587908"/>
                </a:lnTo>
                <a:lnTo>
                  <a:pt x="1324559" y="1631413"/>
                </a:lnTo>
                <a:lnTo>
                  <a:pt x="1338155" y="1675393"/>
                </a:lnTo>
                <a:lnTo>
                  <a:pt x="1350597" y="1719829"/>
                </a:lnTo>
                <a:lnTo>
                  <a:pt x="1361868" y="1764701"/>
                </a:lnTo>
                <a:lnTo>
                  <a:pt x="1371952" y="1809991"/>
                </a:lnTo>
                <a:lnTo>
                  <a:pt x="1380834" y="1855680"/>
                </a:lnTo>
                <a:lnTo>
                  <a:pt x="1381066" y="1857073"/>
                </a:lnTo>
                <a:lnTo>
                  <a:pt x="1845019" y="1857073"/>
                </a:lnTo>
                <a:lnTo>
                  <a:pt x="1837690" y="1808709"/>
                </a:lnTo>
                <a:lnTo>
                  <a:pt x="1829739" y="1763158"/>
                </a:lnTo>
                <a:lnTo>
                  <a:pt x="1820845" y="1717904"/>
                </a:lnTo>
                <a:lnTo>
                  <a:pt x="1811016" y="1672959"/>
                </a:lnTo>
                <a:lnTo>
                  <a:pt x="1800263" y="1628334"/>
                </a:lnTo>
                <a:lnTo>
                  <a:pt x="1788596" y="1584042"/>
                </a:lnTo>
                <a:lnTo>
                  <a:pt x="1776023" y="1540094"/>
                </a:lnTo>
                <a:lnTo>
                  <a:pt x="1762555" y="1496501"/>
                </a:lnTo>
                <a:lnTo>
                  <a:pt x="1748202" y="1453276"/>
                </a:lnTo>
                <a:lnTo>
                  <a:pt x="1732973" y="1410430"/>
                </a:lnTo>
                <a:lnTo>
                  <a:pt x="1716877" y="1367975"/>
                </a:lnTo>
                <a:lnTo>
                  <a:pt x="1699925" y="1325923"/>
                </a:lnTo>
                <a:lnTo>
                  <a:pt x="1682127" y="1284285"/>
                </a:lnTo>
                <a:lnTo>
                  <a:pt x="1663491" y="1243073"/>
                </a:lnTo>
                <a:lnTo>
                  <a:pt x="1644028" y="1202299"/>
                </a:lnTo>
                <a:lnTo>
                  <a:pt x="1623747" y="1161975"/>
                </a:lnTo>
                <a:lnTo>
                  <a:pt x="1602659" y="1122113"/>
                </a:lnTo>
                <a:lnTo>
                  <a:pt x="1580771" y="1082723"/>
                </a:lnTo>
                <a:lnTo>
                  <a:pt x="1558096" y="1043819"/>
                </a:lnTo>
                <a:lnTo>
                  <a:pt x="1534641" y="1005411"/>
                </a:lnTo>
                <a:lnTo>
                  <a:pt x="1510417" y="967512"/>
                </a:lnTo>
                <a:lnTo>
                  <a:pt x="1485434" y="930132"/>
                </a:lnTo>
                <a:lnTo>
                  <a:pt x="1459701" y="893285"/>
                </a:lnTo>
                <a:lnTo>
                  <a:pt x="1433228" y="856981"/>
                </a:lnTo>
                <a:lnTo>
                  <a:pt x="1406024" y="821233"/>
                </a:lnTo>
                <a:lnTo>
                  <a:pt x="1378100" y="786051"/>
                </a:lnTo>
                <a:lnTo>
                  <a:pt x="1349464" y="751449"/>
                </a:lnTo>
                <a:lnTo>
                  <a:pt x="1320127" y="717437"/>
                </a:lnTo>
                <a:lnTo>
                  <a:pt x="1290099" y="684027"/>
                </a:lnTo>
                <a:lnTo>
                  <a:pt x="1259388" y="651232"/>
                </a:lnTo>
                <a:lnTo>
                  <a:pt x="1228005" y="619062"/>
                </a:lnTo>
                <a:lnTo>
                  <a:pt x="1195960" y="587530"/>
                </a:lnTo>
                <a:lnTo>
                  <a:pt x="1163262" y="556647"/>
                </a:lnTo>
                <a:lnTo>
                  <a:pt x="1129920" y="526426"/>
                </a:lnTo>
                <a:lnTo>
                  <a:pt x="1095946" y="496877"/>
                </a:lnTo>
                <a:lnTo>
                  <a:pt x="1061347" y="468012"/>
                </a:lnTo>
                <a:lnTo>
                  <a:pt x="1026134" y="439844"/>
                </a:lnTo>
                <a:lnTo>
                  <a:pt x="990317" y="412384"/>
                </a:lnTo>
                <a:lnTo>
                  <a:pt x="953905" y="385644"/>
                </a:lnTo>
                <a:lnTo>
                  <a:pt x="916908" y="359635"/>
                </a:lnTo>
                <a:lnTo>
                  <a:pt x="879336" y="334369"/>
                </a:lnTo>
                <a:lnTo>
                  <a:pt x="841198" y="309859"/>
                </a:lnTo>
                <a:lnTo>
                  <a:pt x="802504" y="286115"/>
                </a:lnTo>
                <a:lnTo>
                  <a:pt x="763264" y="263149"/>
                </a:lnTo>
                <a:lnTo>
                  <a:pt x="723488" y="240974"/>
                </a:lnTo>
                <a:lnTo>
                  <a:pt x="683184" y="219601"/>
                </a:lnTo>
                <a:lnTo>
                  <a:pt x="642364" y="199041"/>
                </a:lnTo>
                <a:lnTo>
                  <a:pt x="601036" y="179307"/>
                </a:lnTo>
                <a:lnTo>
                  <a:pt x="559210" y="160410"/>
                </a:lnTo>
                <a:lnTo>
                  <a:pt x="516896" y="142362"/>
                </a:lnTo>
                <a:lnTo>
                  <a:pt x="474104" y="125175"/>
                </a:lnTo>
                <a:lnTo>
                  <a:pt x="430843" y="108860"/>
                </a:lnTo>
                <a:lnTo>
                  <a:pt x="387123" y="93429"/>
                </a:lnTo>
                <a:lnTo>
                  <a:pt x="342954" y="78895"/>
                </a:lnTo>
                <a:lnTo>
                  <a:pt x="298345" y="65267"/>
                </a:lnTo>
                <a:lnTo>
                  <a:pt x="253306" y="52560"/>
                </a:lnTo>
                <a:lnTo>
                  <a:pt x="207847" y="40783"/>
                </a:lnTo>
                <a:lnTo>
                  <a:pt x="161978" y="29949"/>
                </a:lnTo>
                <a:lnTo>
                  <a:pt x="115708" y="20070"/>
                </a:lnTo>
                <a:lnTo>
                  <a:pt x="69046" y="11157"/>
                </a:lnTo>
                <a:lnTo>
                  <a:pt x="22003" y="3222"/>
                </a:lnTo>
                <a:lnTo>
                  <a:pt x="0" y="0"/>
                </a:lnTo>
                <a:close/>
              </a:path>
            </a:pathLst>
          </a:custGeom>
          <a:solidFill>
            <a:srgbClr val="CEE9D9">
              <a:alpha val="69999"/>
            </a:srgbClr>
          </a:solidFill>
        </p:spPr>
        <p:txBody>
          <a:bodyPr wrap="square" lIns="0" tIns="0" rIns="0" bIns="0" rtlCol="0"/>
          <a:lstStyle/>
          <a:p>
            <a:endParaRPr/>
          </a:p>
        </p:txBody>
      </p:sp>
    </p:spTree>
    <p:extLst>
      <p:ext uri="{BB962C8B-B14F-4D97-AF65-F5344CB8AC3E}">
        <p14:creationId xmlns:p14="http://schemas.microsoft.com/office/powerpoint/2010/main" val="2375911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 + Image">
    <p:bg>
      <p:bgPr>
        <a:solidFill>
          <a:schemeClr val="accent1"/>
        </a:solidFill>
        <a:effectLst/>
      </p:bgPr>
    </p:bg>
    <p:spTree>
      <p:nvGrpSpPr>
        <p:cNvPr id="1" name=""/>
        <p:cNvGrpSpPr/>
        <p:nvPr/>
      </p:nvGrpSpPr>
      <p:grpSpPr>
        <a:xfrm>
          <a:off x="0" y="0"/>
          <a:ext cx="0" cy="0"/>
          <a:chOff x="0" y="0"/>
          <a:chExt cx="0" cy="0"/>
        </a:xfrm>
      </p:grpSpPr>
      <p:sp>
        <p:nvSpPr>
          <p:cNvPr id="3" name="object 5"/>
          <p:cNvSpPr/>
          <p:nvPr/>
        </p:nvSpPr>
        <p:spPr>
          <a:xfrm>
            <a:off x="457197" y="0"/>
            <a:ext cx="1355090" cy="1006475"/>
          </a:xfrm>
          <a:custGeom>
            <a:avLst/>
            <a:gdLst/>
            <a:ahLst/>
            <a:cxnLst/>
            <a:rect l="l" t="t" r="r" b="b"/>
            <a:pathLst>
              <a:path w="1355089" h="1006475">
                <a:moveTo>
                  <a:pt x="1315133" y="0"/>
                </a:moveTo>
                <a:lnTo>
                  <a:pt x="1123754" y="0"/>
                </a:lnTo>
                <a:lnTo>
                  <a:pt x="1099405" y="14638"/>
                </a:lnTo>
                <a:lnTo>
                  <a:pt x="1058856" y="42063"/>
                </a:lnTo>
                <a:lnTo>
                  <a:pt x="1019987" y="71525"/>
                </a:lnTo>
                <a:lnTo>
                  <a:pt x="977398" y="108021"/>
                </a:lnTo>
                <a:lnTo>
                  <a:pt x="938402" y="146365"/>
                </a:lnTo>
                <a:lnTo>
                  <a:pt x="902998" y="186555"/>
                </a:lnTo>
                <a:lnTo>
                  <a:pt x="871187" y="228591"/>
                </a:lnTo>
                <a:lnTo>
                  <a:pt x="842966" y="272472"/>
                </a:lnTo>
                <a:lnTo>
                  <a:pt x="818337" y="318197"/>
                </a:lnTo>
                <a:lnTo>
                  <a:pt x="797395" y="365377"/>
                </a:lnTo>
                <a:lnTo>
                  <a:pt x="780264" y="413588"/>
                </a:lnTo>
                <a:lnTo>
                  <a:pt x="766943" y="462831"/>
                </a:lnTo>
                <a:lnTo>
                  <a:pt x="757429" y="513106"/>
                </a:lnTo>
                <a:lnTo>
                  <a:pt x="751722" y="564416"/>
                </a:lnTo>
                <a:lnTo>
                  <a:pt x="749820" y="616761"/>
                </a:lnTo>
                <a:lnTo>
                  <a:pt x="752240" y="672422"/>
                </a:lnTo>
                <a:lnTo>
                  <a:pt x="759499" y="724547"/>
                </a:lnTo>
                <a:lnTo>
                  <a:pt x="771598" y="773136"/>
                </a:lnTo>
                <a:lnTo>
                  <a:pt x="788537" y="818191"/>
                </a:lnTo>
                <a:lnTo>
                  <a:pt x="810319" y="859711"/>
                </a:lnTo>
                <a:lnTo>
                  <a:pt x="836942" y="897698"/>
                </a:lnTo>
                <a:lnTo>
                  <a:pt x="873852" y="936810"/>
                </a:lnTo>
                <a:lnTo>
                  <a:pt x="914918" y="967231"/>
                </a:lnTo>
                <a:lnTo>
                  <a:pt x="960141" y="988961"/>
                </a:lnTo>
                <a:lnTo>
                  <a:pt x="1009520" y="1002000"/>
                </a:lnTo>
                <a:lnTo>
                  <a:pt x="1063053" y="1006346"/>
                </a:lnTo>
                <a:lnTo>
                  <a:pt x="1111480" y="1002903"/>
                </a:lnTo>
                <a:lnTo>
                  <a:pt x="1156543" y="992570"/>
                </a:lnTo>
                <a:lnTo>
                  <a:pt x="1198243" y="975345"/>
                </a:lnTo>
                <a:lnTo>
                  <a:pt x="1236583" y="951224"/>
                </a:lnTo>
                <a:lnTo>
                  <a:pt x="1271562" y="920202"/>
                </a:lnTo>
                <a:lnTo>
                  <a:pt x="1301511" y="884027"/>
                </a:lnTo>
                <a:lnTo>
                  <a:pt x="1324806" y="844404"/>
                </a:lnTo>
                <a:lnTo>
                  <a:pt x="1341446" y="801334"/>
                </a:lnTo>
                <a:lnTo>
                  <a:pt x="1351431" y="754819"/>
                </a:lnTo>
                <a:lnTo>
                  <a:pt x="1354759" y="704861"/>
                </a:lnTo>
                <a:lnTo>
                  <a:pt x="1351823" y="658856"/>
                </a:lnTo>
                <a:lnTo>
                  <a:pt x="1343015" y="616761"/>
                </a:lnTo>
                <a:lnTo>
                  <a:pt x="1328335" y="578581"/>
                </a:lnTo>
                <a:lnTo>
                  <a:pt x="1307782" y="544320"/>
                </a:lnTo>
                <a:lnTo>
                  <a:pt x="1280369" y="512633"/>
                </a:lnTo>
                <a:lnTo>
                  <a:pt x="1245127" y="482168"/>
                </a:lnTo>
                <a:lnTo>
                  <a:pt x="1202055" y="452925"/>
                </a:lnTo>
                <a:lnTo>
                  <a:pt x="1151153" y="424902"/>
                </a:lnTo>
                <a:lnTo>
                  <a:pt x="1102332" y="397257"/>
                </a:lnTo>
                <a:lnTo>
                  <a:pt x="1067463" y="369113"/>
                </a:lnTo>
                <a:lnTo>
                  <a:pt x="1046543" y="340475"/>
                </a:lnTo>
                <a:lnTo>
                  <a:pt x="1039571" y="311351"/>
                </a:lnTo>
                <a:lnTo>
                  <a:pt x="1045196" y="269562"/>
                </a:lnTo>
                <a:lnTo>
                  <a:pt x="1062077" y="226431"/>
                </a:lnTo>
                <a:lnTo>
                  <a:pt x="1090218" y="181955"/>
                </a:lnTo>
                <a:lnTo>
                  <a:pt x="1129626" y="136129"/>
                </a:lnTo>
                <a:lnTo>
                  <a:pt x="1161375" y="105710"/>
                </a:lnTo>
                <a:lnTo>
                  <a:pt x="1196611" y="76428"/>
                </a:lnTo>
                <a:lnTo>
                  <a:pt x="1235333" y="48285"/>
                </a:lnTo>
                <a:lnTo>
                  <a:pt x="1277538" y="21282"/>
                </a:lnTo>
                <a:lnTo>
                  <a:pt x="1315133" y="0"/>
                </a:lnTo>
                <a:close/>
              </a:path>
              <a:path w="1355089" h="1006475">
                <a:moveTo>
                  <a:pt x="565314" y="0"/>
                </a:moveTo>
                <a:lnTo>
                  <a:pt x="373939" y="0"/>
                </a:lnTo>
                <a:lnTo>
                  <a:pt x="349590" y="14638"/>
                </a:lnTo>
                <a:lnTo>
                  <a:pt x="309040" y="42063"/>
                </a:lnTo>
                <a:lnTo>
                  <a:pt x="270167" y="71525"/>
                </a:lnTo>
                <a:lnTo>
                  <a:pt x="227578" y="108021"/>
                </a:lnTo>
                <a:lnTo>
                  <a:pt x="188584" y="146365"/>
                </a:lnTo>
                <a:lnTo>
                  <a:pt x="153184" y="186555"/>
                </a:lnTo>
                <a:lnTo>
                  <a:pt x="121375" y="228591"/>
                </a:lnTo>
                <a:lnTo>
                  <a:pt x="93157" y="272472"/>
                </a:lnTo>
                <a:lnTo>
                  <a:pt x="68529" y="318197"/>
                </a:lnTo>
                <a:lnTo>
                  <a:pt x="47582" y="365377"/>
                </a:lnTo>
                <a:lnTo>
                  <a:pt x="30448" y="413588"/>
                </a:lnTo>
                <a:lnTo>
                  <a:pt x="17124" y="462831"/>
                </a:lnTo>
                <a:lnTo>
                  <a:pt x="7609" y="513106"/>
                </a:lnTo>
                <a:lnTo>
                  <a:pt x="1902" y="564416"/>
                </a:lnTo>
                <a:lnTo>
                  <a:pt x="0" y="616761"/>
                </a:lnTo>
                <a:lnTo>
                  <a:pt x="2419" y="672422"/>
                </a:lnTo>
                <a:lnTo>
                  <a:pt x="9678" y="724547"/>
                </a:lnTo>
                <a:lnTo>
                  <a:pt x="21777" y="773136"/>
                </a:lnTo>
                <a:lnTo>
                  <a:pt x="38717" y="818191"/>
                </a:lnTo>
                <a:lnTo>
                  <a:pt x="60498" y="859711"/>
                </a:lnTo>
                <a:lnTo>
                  <a:pt x="87122" y="897698"/>
                </a:lnTo>
                <a:lnTo>
                  <a:pt x="124037" y="936810"/>
                </a:lnTo>
                <a:lnTo>
                  <a:pt x="165108" y="967231"/>
                </a:lnTo>
                <a:lnTo>
                  <a:pt x="210332" y="988961"/>
                </a:lnTo>
                <a:lnTo>
                  <a:pt x="259711" y="1002000"/>
                </a:lnTo>
                <a:lnTo>
                  <a:pt x="313245" y="1006346"/>
                </a:lnTo>
                <a:lnTo>
                  <a:pt x="361667" y="1002903"/>
                </a:lnTo>
                <a:lnTo>
                  <a:pt x="406729" y="992570"/>
                </a:lnTo>
                <a:lnTo>
                  <a:pt x="448429" y="975345"/>
                </a:lnTo>
                <a:lnTo>
                  <a:pt x="486767" y="951224"/>
                </a:lnTo>
                <a:lnTo>
                  <a:pt x="521741" y="920202"/>
                </a:lnTo>
                <a:lnTo>
                  <a:pt x="551692" y="884027"/>
                </a:lnTo>
                <a:lnTo>
                  <a:pt x="574990" y="844404"/>
                </a:lnTo>
                <a:lnTo>
                  <a:pt x="591634" y="801334"/>
                </a:lnTo>
                <a:lnTo>
                  <a:pt x="601622" y="754819"/>
                </a:lnTo>
                <a:lnTo>
                  <a:pt x="604951" y="704861"/>
                </a:lnTo>
                <a:lnTo>
                  <a:pt x="602013" y="658856"/>
                </a:lnTo>
                <a:lnTo>
                  <a:pt x="593201" y="616761"/>
                </a:lnTo>
                <a:lnTo>
                  <a:pt x="578516" y="578581"/>
                </a:lnTo>
                <a:lnTo>
                  <a:pt x="557961" y="544320"/>
                </a:lnTo>
                <a:lnTo>
                  <a:pt x="530549" y="512633"/>
                </a:lnTo>
                <a:lnTo>
                  <a:pt x="495307" y="482168"/>
                </a:lnTo>
                <a:lnTo>
                  <a:pt x="452239" y="452925"/>
                </a:lnTo>
                <a:lnTo>
                  <a:pt x="401345" y="424902"/>
                </a:lnTo>
                <a:lnTo>
                  <a:pt x="352522" y="397257"/>
                </a:lnTo>
                <a:lnTo>
                  <a:pt x="317649" y="369113"/>
                </a:lnTo>
                <a:lnTo>
                  <a:pt x="296725" y="340475"/>
                </a:lnTo>
                <a:lnTo>
                  <a:pt x="289750" y="311351"/>
                </a:lnTo>
                <a:lnTo>
                  <a:pt x="295377" y="269562"/>
                </a:lnTo>
                <a:lnTo>
                  <a:pt x="312261" y="226431"/>
                </a:lnTo>
                <a:lnTo>
                  <a:pt x="340403" y="181955"/>
                </a:lnTo>
                <a:lnTo>
                  <a:pt x="379806" y="136129"/>
                </a:lnTo>
                <a:lnTo>
                  <a:pt x="411559" y="105710"/>
                </a:lnTo>
                <a:lnTo>
                  <a:pt x="446796" y="76428"/>
                </a:lnTo>
                <a:lnTo>
                  <a:pt x="485517" y="48285"/>
                </a:lnTo>
                <a:lnTo>
                  <a:pt x="527720" y="21282"/>
                </a:lnTo>
                <a:lnTo>
                  <a:pt x="565314" y="0"/>
                </a:lnTo>
                <a:close/>
              </a:path>
            </a:pathLst>
          </a:custGeom>
          <a:solidFill>
            <a:srgbClr val="00A74F">
              <a:alpha val="50000"/>
            </a:srgbClr>
          </a:solidFill>
        </p:spPr>
        <p:txBody>
          <a:bodyPr wrap="square" lIns="0" tIns="0" rIns="0" bIns="0" rtlCol="0"/>
          <a:lstStyle/>
          <a:p>
            <a:endParaRPr/>
          </a:p>
        </p:txBody>
      </p:sp>
      <p:sp>
        <p:nvSpPr>
          <p:cNvPr id="5" name="Picture Placeholder 4"/>
          <p:cNvSpPr>
            <a:spLocks noGrp="1"/>
          </p:cNvSpPr>
          <p:nvPr>
            <p:ph type="pic" sz="quarter" idx="10"/>
          </p:nvPr>
        </p:nvSpPr>
        <p:spPr>
          <a:xfrm>
            <a:off x="3924301" y="0"/>
            <a:ext cx="5219700" cy="5143500"/>
          </a:xfrm>
        </p:spPr>
        <p:txBody>
          <a:bodyPr anchor="ctr"/>
          <a:lstStyle>
            <a:lvl1pPr marL="0" indent="0" algn="ctr">
              <a:buNone/>
              <a:defRPr baseline="0">
                <a:solidFill>
                  <a:schemeClr val="bg1"/>
                </a:solidFill>
              </a:defRPr>
            </a:lvl1pPr>
          </a:lstStyle>
          <a:p>
            <a:r>
              <a:rPr lang="en-US"/>
              <a:t>Click icon to add picture</a:t>
            </a:r>
            <a:endParaRPr lang="en-NZ" dirty="0"/>
          </a:p>
        </p:txBody>
      </p:sp>
      <p:sp>
        <p:nvSpPr>
          <p:cNvPr id="7" name="Title 6"/>
          <p:cNvSpPr>
            <a:spLocks noGrp="1"/>
          </p:cNvSpPr>
          <p:nvPr>
            <p:ph type="title" hasCustomPrompt="1"/>
          </p:nvPr>
        </p:nvSpPr>
        <p:spPr>
          <a:xfrm>
            <a:off x="335280" y="1636674"/>
            <a:ext cx="3337559" cy="2379066"/>
          </a:xfrm>
        </p:spPr>
        <p:txBody>
          <a:bodyPr anchor="ctr"/>
          <a:lstStyle>
            <a:lvl1pPr>
              <a:defRPr sz="2400" baseline="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br>
              <a:rPr lang="en-US" dirty="0"/>
            </a:b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endParaRPr lang="en-NZ" dirty="0"/>
          </a:p>
        </p:txBody>
      </p:sp>
      <p:sp>
        <p:nvSpPr>
          <p:cNvPr id="8" name="Picture Placeholder 5"/>
          <p:cNvSpPr>
            <a:spLocks noGrp="1" noChangeAspect="1"/>
          </p:cNvSpPr>
          <p:nvPr>
            <p:ph type="pic" sz="quarter" idx="11" hasCustomPrompt="1"/>
          </p:nvPr>
        </p:nvSpPr>
        <p:spPr>
          <a:xfrm>
            <a:off x="7894800" y="4640850"/>
            <a:ext cx="792000" cy="24354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NZ" dirty="0"/>
              <a:t> </a:t>
            </a:r>
          </a:p>
        </p:txBody>
      </p:sp>
    </p:spTree>
    <p:extLst>
      <p:ext uri="{BB962C8B-B14F-4D97-AF65-F5344CB8AC3E}">
        <p14:creationId xmlns:p14="http://schemas.microsoft.com/office/powerpoint/2010/main" val="551461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act Details">
    <p:bg>
      <p:bgPr>
        <a:solidFill>
          <a:schemeClr val="accent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244156" y="1357377"/>
            <a:ext cx="1800000" cy="1800000"/>
          </a:xfrm>
          <a:prstGeom prst="ellipse">
            <a:avLst/>
          </a:prstGeom>
        </p:spPr>
        <p:txBody>
          <a:bodyPr anchor="ctr">
            <a:normAutofit/>
          </a:bodyPr>
          <a:lstStyle>
            <a:lvl1pPr marL="0" indent="0" algn="ctr">
              <a:buNone/>
              <a:defRPr sz="1800">
                <a:solidFill>
                  <a:schemeClr val="bg2"/>
                </a:solidFill>
              </a:defRPr>
            </a:lvl1pPr>
          </a:lstStyle>
          <a:p>
            <a:r>
              <a:rPr lang="en-US"/>
              <a:t>Click icon to add picture</a:t>
            </a:r>
            <a:endParaRPr lang="en-NZ" dirty="0"/>
          </a:p>
        </p:txBody>
      </p:sp>
      <p:sp>
        <p:nvSpPr>
          <p:cNvPr id="6" name="TextBox 6"/>
          <p:cNvSpPr txBox="1">
            <a:spLocks noChangeArrowheads="1"/>
          </p:cNvSpPr>
          <p:nvPr/>
        </p:nvSpPr>
        <p:spPr bwMode="auto">
          <a:xfrm>
            <a:off x="697049" y="4802740"/>
            <a:ext cx="77499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algn="ctr" defTabSz="914378">
              <a:buNone/>
              <a:defRPr/>
            </a:pPr>
            <a:r>
              <a:rPr lang="en-NZ" sz="800" b="0" i="0" dirty="0">
                <a:solidFill>
                  <a:schemeClr val="bg2"/>
                </a:solidFill>
                <a:latin typeface="Calibri Light" panose="020F0302020204030204" pitchFamily="34" charset="0"/>
                <a:cs typeface="Calibri Light" panose="020F0302020204030204" pitchFamily="34" charset="0"/>
              </a:rPr>
              <a:t>THESE SLIDES DO NOT CONSTITUTE LEGAL ADVICE. COPIES ARE PROVIDED TO ATTENDEES FOR PERSONAL USE ONLY</a:t>
            </a:r>
          </a:p>
        </p:txBody>
      </p:sp>
      <p:sp>
        <p:nvSpPr>
          <p:cNvPr id="13" name="Text Placeholder 12"/>
          <p:cNvSpPr>
            <a:spLocks noGrp="1"/>
          </p:cNvSpPr>
          <p:nvPr>
            <p:ph type="body" sz="quarter" idx="11" hasCustomPrompt="1"/>
          </p:nvPr>
        </p:nvSpPr>
        <p:spPr>
          <a:xfrm>
            <a:off x="4284664" y="1860807"/>
            <a:ext cx="4162288" cy="287338"/>
          </a:xfrm>
        </p:spPr>
        <p:txBody>
          <a:bodyPr>
            <a:noAutofit/>
          </a:bodyPr>
          <a:lstStyle>
            <a:lvl1pPr marL="0" indent="0">
              <a:buNone/>
              <a:defRPr sz="1500" b="1" baseline="0">
                <a:solidFill>
                  <a:schemeClr val="accent2"/>
                </a:solidFill>
              </a:defRPr>
            </a:lvl1pPr>
          </a:lstStyle>
          <a:p>
            <a:pPr lvl="0"/>
            <a:r>
              <a:rPr lang="en-US" dirty="0"/>
              <a:t>First Last | Title</a:t>
            </a:r>
            <a:endParaRPr lang="en-NZ" dirty="0"/>
          </a:p>
        </p:txBody>
      </p:sp>
      <p:sp>
        <p:nvSpPr>
          <p:cNvPr id="14" name="Text Placeholder 12"/>
          <p:cNvSpPr>
            <a:spLocks noGrp="1"/>
          </p:cNvSpPr>
          <p:nvPr>
            <p:ph type="body" sz="quarter" idx="12" hasCustomPrompt="1"/>
          </p:nvPr>
        </p:nvSpPr>
        <p:spPr>
          <a:xfrm>
            <a:off x="4381101" y="2162792"/>
            <a:ext cx="4065851" cy="179116"/>
          </a:xfrm>
        </p:spPr>
        <p:txBody>
          <a:bodyPr lIns="0" tIns="0" rIns="0" bIns="0">
            <a:noAutofit/>
          </a:bodyPr>
          <a:lstStyle>
            <a:lvl1pPr marL="0" indent="0">
              <a:buNone/>
              <a:defRPr sz="1200" b="0" baseline="0">
                <a:solidFill>
                  <a:schemeClr val="bg2"/>
                </a:solidFill>
              </a:defRPr>
            </a:lvl1pPr>
          </a:lstStyle>
          <a:p>
            <a:pPr lvl="0"/>
            <a:r>
              <a:rPr lang="en-US" dirty="0"/>
              <a:t>+64 9 999 9999</a:t>
            </a:r>
            <a:endParaRPr lang="en-NZ" dirty="0"/>
          </a:p>
        </p:txBody>
      </p:sp>
      <p:sp>
        <p:nvSpPr>
          <p:cNvPr id="15" name="Text Placeholder 12"/>
          <p:cNvSpPr>
            <a:spLocks noGrp="1"/>
          </p:cNvSpPr>
          <p:nvPr>
            <p:ph type="body" sz="quarter" idx="13" hasCustomPrompt="1"/>
          </p:nvPr>
        </p:nvSpPr>
        <p:spPr>
          <a:xfrm>
            <a:off x="4381101" y="2356555"/>
            <a:ext cx="4065851" cy="179116"/>
          </a:xfrm>
        </p:spPr>
        <p:txBody>
          <a:bodyPr lIns="0" tIns="0" rIns="0" bIns="0">
            <a:noAutofit/>
          </a:bodyPr>
          <a:lstStyle>
            <a:lvl1pPr marL="0" indent="0">
              <a:buNone/>
              <a:defRPr sz="1200" b="0" baseline="0">
                <a:solidFill>
                  <a:schemeClr val="bg2"/>
                </a:solidFill>
              </a:defRPr>
            </a:lvl1pPr>
          </a:lstStyle>
          <a:p>
            <a:pPr lvl="0"/>
            <a:r>
              <a:rPr lang="en-US" dirty="0"/>
              <a:t>+64 21 999 9999</a:t>
            </a:r>
            <a:endParaRPr lang="en-NZ" dirty="0"/>
          </a:p>
        </p:txBody>
      </p:sp>
      <p:sp>
        <p:nvSpPr>
          <p:cNvPr id="16" name="Text Placeholder 12"/>
          <p:cNvSpPr>
            <a:spLocks noGrp="1"/>
          </p:cNvSpPr>
          <p:nvPr>
            <p:ph type="body" sz="quarter" idx="14" hasCustomPrompt="1"/>
          </p:nvPr>
        </p:nvSpPr>
        <p:spPr>
          <a:xfrm>
            <a:off x="4381101" y="2550317"/>
            <a:ext cx="4065851" cy="224841"/>
          </a:xfrm>
        </p:spPr>
        <p:txBody>
          <a:bodyPr lIns="0" tIns="0" rIns="0" bIns="0">
            <a:noAutofit/>
          </a:bodyPr>
          <a:lstStyle>
            <a:lvl1pPr marL="0" indent="0">
              <a:buNone/>
              <a:defRPr sz="1200" b="0" baseline="0">
                <a:solidFill>
                  <a:schemeClr val="bg2"/>
                </a:solidFill>
              </a:defRPr>
            </a:lvl1pPr>
          </a:lstStyle>
          <a:p>
            <a:pPr lvl="0"/>
            <a:r>
              <a:rPr lang="en-US" dirty="0"/>
              <a:t>email@email.com</a:t>
            </a:r>
            <a:endParaRPr lang="en-NZ" dirty="0"/>
          </a:p>
        </p:txBody>
      </p:sp>
      <p:pic>
        <p:nvPicPr>
          <p:cNvPr id="2" name="Picture 1"/>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996000" y="4322530"/>
            <a:ext cx="1152000" cy="354894"/>
          </a:xfrm>
          <a:prstGeom prst="rect">
            <a:avLst/>
          </a:prstGeom>
        </p:spPr>
      </p:pic>
    </p:spTree>
    <p:extLst>
      <p:ext uri="{BB962C8B-B14F-4D97-AF65-F5344CB8AC3E}">
        <p14:creationId xmlns:p14="http://schemas.microsoft.com/office/powerpoint/2010/main" val="325300156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act Details 2">
    <p:bg>
      <p:bgPr>
        <a:solidFill>
          <a:schemeClr val="accent1"/>
        </a:solidFill>
        <a:effectLst/>
      </p:bgPr>
    </p:bg>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697049" y="4802740"/>
            <a:ext cx="77499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algn="ctr" defTabSz="914378">
              <a:buNone/>
              <a:defRPr/>
            </a:pPr>
            <a:r>
              <a:rPr lang="en-NZ" sz="800" b="0" i="0" dirty="0">
                <a:solidFill>
                  <a:schemeClr val="bg2"/>
                </a:solidFill>
                <a:latin typeface="Calibri Light" panose="020F0302020204030204" pitchFamily="34" charset="0"/>
                <a:cs typeface="Calibri Light" panose="020F0302020204030204" pitchFamily="34" charset="0"/>
              </a:rPr>
              <a:t>THESE SLIDES DO NOT CONSTITUTE LEGAL ADVICE. COPIES ARE PROVIDED TO ATTENDEES FOR PERSONAL USE ONLY</a:t>
            </a:r>
          </a:p>
        </p:txBody>
      </p:sp>
      <p:pic>
        <p:nvPicPr>
          <p:cNvPr id="2" name="Picture 1"/>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996000" y="4322530"/>
            <a:ext cx="1152000" cy="354894"/>
          </a:xfrm>
          <a:prstGeom prst="rect">
            <a:avLst/>
          </a:prstGeom>
        </p:spPr>
      </p:pic>
      <p:sp>
        <p:nvSpPr>
          <p:cNvPr id="9" name="Picture Placeholder 2"/>
          <p:cNvSpPr>
            <a:spLocks noGrp="1"/>
          </p:cNvSpPr>
          <p:nvPr>
            <p:ph type="pic" sz="quarter" idx="11"/>
          </p:nvPr>
        </p:nvSpPr>
        <p:spPr>
          <a:xfrm>
            <a:off x="1912163" y="1335077"/>
            <a:ext cx="1260000" cy="1260000"/>
          </a:xfrm>
          <a:prstGeom prst="ellipse">
            <a:avLst/>
          </a:prstGeom>
        </p:spPr>
        <p:txBody>
          <a:bodyPr anchor="ctr">
            <a:noAutofit/>
          </a:bodyPr>
          <a:lstStyle>
            <a:lvl1pPr marL="0" indent="0" algn="ctr">
              <a:buNone/>
              <a:defRPr sz="1200">
                <a:solidFill>
                  <a:schemeClr val="bg2"/>
                </a:solidFill>
              </a:defRPr>
            </a:lvl1pPr>
          </a:lstStyle>
          <a:p>
            <a:r>
              <a:rPr lang="en-US"/>
              <a:t>Click icon to add picture</a:t>
            </a:r>
            <a:endParaRPr lang="en-NZ" dirty="0"/>
          </a:p>
        </p:txBody>
      </p:sp>
      <p:sp>
        <p:nvSpPr>
          <p:cNvPr id="10" name="Text Placeholder 2"/>
          <p:cNvSpPr>
            <a:spLocks noGrp="1"/>
          </p:cNvSpPr>
          <p:nvPr>
            <p:ph type="body" sz="quarter" idx="14" hasCustomPrompt="1"/>
          </p:nvPr>
        </p:nvSpPr>
        <p:spPr>
          <a:xfrm>
            <a:off x="1094328" y="2718605"/>
            <a:ext cx="2901672" cy="243929"/>
          </a:xfrm>
        </p:spPr>
        <p:txBody>
          <a:bodyPr anchor="ctr">
            <a:noAutofit/>
          </a:bodyPr>
          <a:lstStyle>
            <a:lvl1pPr marL="0" indent="0" algn="ctr">
              <a:buNone/>
              <a:defRPr sz="1500" b="1" baseline="0">
                <a:solidFill>
                  <a:schemeClr val="accent2"/>
                </a:solidFill>
              </a:defRPr>
            </a:lvl1pPr>
          </a:lstStyle>
          <a:p>
            <a:pPr lvl="0"/>
            <a:r>
              <a:rPr lang="en-US" dirty="0"/>
              <a:t>First Last | Title</a:t>
            </a:r>
            <a:endParaRPr lang="en-NZ" dirty="0"/>
          </a:p>
        </p:txBody>
      </p:sp>
      <p:sp>
        <p:nvSpPr>
          <p:cNvPr id="11" name="Text Placeholder 2"/>
          <p:cNvSpPr>
            <a:spLocks noGrp="1"/>
          </p:cNvSpPr>
          <p:nvPr>
            <p:ph type="body" sz="quarter" idx="15" hasCustomPrompt="1"/>
          </p:nvPr>
        </p:nvSpPr>
        <p:spPr>
          <a:xfrm>
            <a:off x="1094328" y="2960171"/>
            <a:ext cx="2901672" cy="199295"/>
          </a:xfrm>
        </p:spPr>
        <p:txBody>
          <a:bodyPr tIns="0" bIns="0" anchor="ctr">
            <a:noAutofit/>
          </a:bodyPr>
          <a:lstStyle>
            <a:lvl1pPr marL="0" indent="0" algn="ctr">
              <a:buNone/>
              <a:defRPr sz="900" b="0" baseline="0">
                <a:solidFill>
                  <a:schemeClr val="bg2"/>
                </a:solidFill>
              </a:defRPr>
            </a:lvl1pPr>
          </a:lstStyle>
          <a:p>
            <a:pPr lvl="0"/>
            <a:r>
              <a:rPr lang="en-US" dirty="0"/>
              <a:t>+64 XX XXX XXXX</a:t>
            </a:r>
            <a:endParaRPr lang="en-NZ" dirty="0"/>
          </a:p>
        </p:txBody>
      </p:sp>
      <p:sp>
        <p:nvSpPr>
          <p:cNvPr id="12" name="Text Placeholder 2"/>
          <p:cNvSpPr>
            <a:spLocks noGrp="1"/>
          </p:cNvSpPr>
          <p:nvPr>
            <p:ph type="body" sz="quarter" idx="16" hasCustomPrompt="1"/>
          </p:nvPr>
        </p:nvSpPr>
        <p:spPr>
          <a:xfrm>
            <a:off x="1094328" y="3168231"/>
            <a:ext cx="2901672" cy="229959"/>
          </a:xfrm>
        </p:spPr>
        <p:txBody>
          <a:bodyPr tIns="36000" bIns="0" anchor="t">
            <a:noAutofit/>
          </a:bodyPr>
          <a:lstStyle>
            <a:lvl1pPr marL="0" indent="0" algn="ctr">
              <a:buNone/>
              <a:defRPr sz="900" u="sng" baseline="0">
                <a:solidFill>
                  <a:schemeClr val="bg2"/>
                </a:solidFill>
              </a:defRPr>
            </a:lvl1pPr>
          </a:lstStyle>
          <a:p>
            <a:pPr lvl="0"/>
            <a:r>
              <a:rPr lang="en-US" dirty="0"/>
              <a:t>email@email.com</a:t>
            </a:r>
            <a:endParaRPr lang="en-NZ" dirty="0"/>
          </a:p>
        </p:txBody>
      </p:sp>
      <p:sp>
        <p:nvSpPr>
          <p:cNvPr id="17" name="Picture Placeholder 2"/>
          <p:cNvSpPr>
            <a:spLocks noGrp="1"/>
          </p:cNvSpPr>
          <p:nvPr>
            <p:ph type="pic" sz="quarter" idx="42"/>
          </p:nvPr>
        </p:nvSpPr>
        <p:spPr>
          <a:xfrm>
            <a:off x="5968836" y="1335077"/>
            <a:ext cx="1260000" cy="1260000"/>
          </a:xfrm>
          <a:prstGeom prst="ellipse">
            <a:avLst/>
          </a:prstGeom>
        </p:spPr>
        <p:txBody>
          <a:bodyPr anchor="ctr">
            <a:noAutofit/>
          </a:bodyPr>
          <a:lstStyle>
            <a:lvl1pPr marL="0" indent="0" algn="ctr">
              <a:buNone/>
              <a:defRPr sz="1200">
                <a:solidFill>
                  <a:schemeClr val="bg2"/>
                </a:solidFill>
              </a:defRPr>
            </a:lvl1pPr>
          </a:lstStyle>
          <a:p>
            <a:r>
              <a:rPr lang="en-US"/>
              <a:t>Click icon to add picture</a:t>
            </a:r>
            <a:endParaRPr lang="en-NZ" dirty="0"/>
          </a:p>
        </p:txBody>
      </p:sp>
      <p:sp>
        <p:nvSpPr>
          <p:cNvPr id="22" name="Text Placeholder 2"/>
          <p:cNvSpPr>
            <a:spLocks noGrp="1"/>
          </p:cNvSpPr>
          <p:nvPr>
            <p:ph type="body" sz="quarter" idx="43" hasCustomPrompt="1"/>
          </p:nvPr>
        </p:nvSpPr>
        <p:spPr>
          <a:xfrm>
            <a:off x="5148000" y="2718605"/>
            <a:ext cx="2901672" cy="243929"/>
          </a:xfrm>
        </p:spPr>
        <p:txBody>
          <a:bodyPr anchor="ctr">
            <a:noAutofit/>
          </a:bodyPr>
          <a:lstStyle>
            <a:lvl1pPr marL="0" indent="0" algn="ctr">
              <a:buNone/>
              <a:defRPr sz="1500" b="1" baseline="0">
                <a:solidFill>
                  <a:schemeClr val="accent2"/>
                </a:solidFill>
              </a:defRPr>
            </a:lvl1pPr>
          </a:lstStyle>
          <a:p>
            <a:pPr lvl="0"/>
            <a:r>
              <a:rPr lang="en-US" dirty="0"/>
              <a:t>First Last | Title</a:t>
            </a:r>
            <a:endParaRPr lang="en-NZ" dirty="0"/>
          </a:p>
        </p:txBody>
      </p:sp>
      <p:sp>
        <p:nvSpPr>
          <p:cNvPr id="23" name="Text Placeholder 2"/>
          <p:cNvSpPr>
            <a:spLocks noGrp="1"/>
          </p:cNvSpPr>
          <p:nvPr>
            <p:ph type="body" sz="quarter" idx="44" hasCustomPrompt="1"/>
          </p:nvPr>
        </p:nvSpPr>
        <p:spPr>
          <a:xfrm>
            <a:off x="5148000" y="2960171"/>
            <a:ext cx="2901672" cy="199295"/>
          </a:xfrm>
        </p:spPr>
        <p:txBody>
          <a:bodyPr tIns="0" bIns="0" anchor="ctr">
            <a:noAutofit/>
          </a:bodyPr>
          <a:lstStyle>
            <a:lvl1pPr marL="0" indent="0" algn="ctr">
              <a:buNone/>
              <a:defRPr sz="900" b="0" baseline="0">
                <a:solidFill>
                  <a:schemeClr val="bg2"/>
                </a:solidFill>
              </a:defRPr>
            </a:lvl1pPr>
          </a:lstStyle>
          <a:p>
            <a:pPr lvl="0"/>
            <a:r>
              <a:rPr lang="en-US" dirty="0"/>
              <a:t>+64 XX XXX XXXX</a:t>
            </a:r>
            <a:endParaRPr lang="en-NZ" dirty="0"/>
          </a:p>
        </p:txBody>
      </p:sp>
      <p:sp>
        <p:nvSpPr>
          <p:cNvPr id="24" name="Text Placeholder 2"/>
          <p:cNvSpPr>
            <a:spLocks noGrp="1"/>
          </p:cNvSpPr>
          <p:nvPr>
            <p:ph type="body" sz="quarter" idx="45" hasCustomPrompt="1"/>
          </p:nvPr>
        </p:nvSpPr>
        <p:spPr>
          <a:xfrm>
            <a:off x="5148000" y="3168231"/>
            <a:ext cx="2901672" cy="229959"/>
          </a:xfrm>
        </p:spPr>
        <p:txBody>
          <a:bodyPr tIns="36000" bIns="0" anchor="t">
            <a:noAutofit/>
          </a:bodyPr>
          <a:lstStyle>
            <a:lvl1pPr marL="0" indent="0" algn="ctr">
              <a:buNone/>
              <a:defRPr sz="900" u="sng" baseline="0">
                <a:solidFill>
                  <a:schemeClr val="bg2"/>
                </a:solidFill>
              </a:defRPr>
            </a:lvl1pPr>
          </a:lstStyle>
          <a:p>
            <a:pPr lvl="0"/>
            <a:r>
              <a:rPr lang="en-US" dirty="0"/>
              <a:t>email@email.com</a:t>
            </a:r>
            <a:endParaRPr lang="en-NZ" dirty="0"/>
          </a:p>
        </p:txBody>
      </p:sp>
    </p:spTree>
    <p:extLst>
      <p:ext uri="{BB962C8B-B14F-4D97-AF65-F5344CB8AC3E}">
        <p14:creationId xmlns:p14="http://schemas.microsoft.com/office/powerpoint/2010/main" val="8089342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Questions">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86038" y="-7200"/>
            <a:ext cx="6061157" cy="5148000"/>
          </a:xfrm>
          <a:prstGeom prst="rect">
            <a:avLst/>
          </a:prstGeom>
        </p:spPr>
      </p:pic>
      <p:sp>
        <p:nvSpPr>
          <p:cNvPr id="4" name="TextBox 3"/>
          <p:cNvSpPr txBox="1"/>
          <p:nvPr/>
        </p:nvSpPr>
        <p:spPr>
          <a:xfrm>
            <a:off x="2931568" y="1956771"/>
            <a:ext cx="3418024" cy="553998"/>
          </a:xfrm>
          <a:prstGeom prst="rect">
            <a:avLst/>
          </a:prstGeom>
          <a:noFill/>
        </p:spPr>
        <p:txBody>
          <a:bodyPr wrap="square" lIns="0" tIns="0" rIns="0" bIns="0" rtlCol="0">
            <a:spAutoFit/>
          </a:bodyPr>
          <a:lstStyle/>
          <a:p>
            <a:pPr algn="ctr"/>
            <a:r>
              <a:rPr lang="en-US" sz="3600" b="1" dirty="0">
                <a:solidFill>
                  <a:schemeClr val="bg2"/>
                </a:solidFill>
                <a:latin typeface="Calibri Light" panose="020F0302020204030204" pitchFamily="34" charset="0"/>
                <a:cs typeface="Calibri Light" panose="020F0302020204030204" pitchFamily="34" charset="0"/>
              </a:rPr>
              <a:t>Questions?</a:t>
            </a:r>
            <a:endParaRPr lang="en-NZ" sz="3600" dirty="0">
              <a:solidFill>
                <a:schemeClr val="bg2"/>
              </a:solidFill>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6000" y="306000"/>
            <a:ext cx="1152000" cy="354894"/>
          </a:xfrm>
          <a:prstGeom prst="rect">
            <a:avLst/>
          </a:prstGeom>
        </p:spPr>
      </p:pic>
    </p:spTree>
    <p:extLst>
      <p:ext uri="{BB962C8B-B14F-4D97-AF65-F5344CB8AC3E}">
        <p14:creationId xmlns:p14="http://schemas.microsoft.com/office/powerpoint/2010/main" val="377099365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Ending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2000" y="2349942"/>
            <a:ext cx="1440000" cy="443617"/>
          </a:xfrm>
          <a:prstGeom prst="rect">
            <a:avLst/>
          </a:prstGeom>
        </p:spPr>
      </p:pic>
    </p:spTree>
    <p:extLst>
      <p:ext uri="{BB962C8B-B14F-4D97-AF65-F5344CB8AC3E}">
        <p14:creationId xmlns:p14="http://schemas.microsoft.com/office/powerpoint/2010/main" val="396798992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64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Section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7527"/>
          <a:stretch/>
        </p:blipFill>
        <p:spPr>
          <a:xfrm>
            <a:off x="4681060" y="390834"/>
            <a:ext cx="3904363" cy="4756353"/>
          </a:xfrm>
          <a:prstGeom prst="rect">
            <a:avLst/>
          </a:prstGeom>
        </p:spPr>
      </p:pic>
      <p:sp>
        <p:nvSpPr>
          <p:cNvPr id="6" name="Title 8"/>
          <p:cNvSpPr>
            <a:spLocks noGrp="1"/>
          </p:cNvSpPr>
          <p:nvPr>
            <p:ph type="title" hasCustomPrompt="1"/>
          </p:nvPr>
        </p:nvSpPr>
        <p:spPr>
          <a:xfrm>
            <a:off x="312017" y="2280150"/>
            <a:ext cx="3869151" cy="583200"/>
          </a:xfrm>
        </p:spPr>
        <p:txBody>
          <a:bodyPr anchor="t"/>
          <a:lstStyle>
            <a:lvl1pPr>
              <a:lnSpc>
                <a:spcPts val="3000"/>
              </a:lnSpc>
              <a:defRPr sz="3200" b="1" baseline="0">
                <a:solidFill>
                  <a:schemeClr val="accent2"/>
                </a:solidFill>
              </a:defRPr>
            </a:lvl1pPr>
          </a:lstStyle>
          <a:p>
            <a:r>
              <a:rPr lang="en-US" dirty="0"/>
              <a:t>Title</a:t>
            </a:r>
            <a:endParaRPr lang="en-NZ" dirty="0"/>
          </a:p>
        </p:txBody>
      </p:sp>
      <p:pic>
        <p:nvPicPr>
          <p:cNvPr id="9" name="Picture 8"/>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6000" y="306000"/>
            <a:ext cx="1152000" cy="354894"/>
          </a:xfrm>
          <a:prstGeom prst="rect">
            <a:avLst/>
          </a:prstGeom>
        </p:spPr>
      </p:pic>
      <p:sp>
        <p:nvSpPr>
          <p:cNvPr id="10" name="Text Placeholder 9"/>
          <p:cNvSpPr>
            <a:spLocks noGrp="1"/>
          </p:cNvSpPr>
          <p:nvPr>
            <p:ph type="body" sz="quarter" idx="13" hasCustomPrompt="1"/>
          </p:nvPr>
        </p:nvSpPr>
        <p:spPr>
          <a:xfrm>
            <a:off x="306000" y="1878837"/>
            <a:ext cx="3875168" cy="401313"/>
          </a:xfrm>
        </p:spPr>
        <p:txBody>
          <a:bodyPr bIns="108000" anchor="b"/>
          <a:lstStyle>
            <a:lvl1pPr marL="0" indent="0">
              <a:buNone/>
              <a:defRPr sz="1400" b="1" baseline="0">
                <a:solidFill>
                  <a:schemeClr val="bg2"/>
                </a:solidFill>
              </a:defRPr>
            </a:lvl1pPr>
          </a:lstStyle>
          <a:p>
            <a:pPr lvl="0"/>
            <a:r>
              <a:rPr lang="en-NZ" dirty="0"/>
              <a:t>PART ONE</a:t>
            </a:r>
          </a:p>
        </p:txBody>
      </p:sp>
      <p:sp>
        <p:nvSpPr>
          <p:cNvPr id="11" name="Text Placeholder 9"/>
          <p:cNvSpPr>
            <a:spLocks noGrp="1"/>
          </p:cNvSpPr>
          <p:nvPr>
            <p:ph type="body" sz="quarter" idx="14" hasCustomPrompt="1"/>
          </p:nvPr>
        </p:nvSpPr>
        <p:spPr>
          <a:xfrm>
            <a:off x="306000" y="2876362"/>
            <a:ext cx="3875168" cy="388302"/>
          </a:xfrm>
        </p:spPr>
        <p:txBody>
          <a:bodyPr anchor="t"/>
          <a:lstStyle>
            <a:lvl1pPr marL="0" indent="0">
              <a:buNone/>
              <a:defRPr sz="1800" b="0" baseline="0">
                <a:solidFill>
                  <a:schemeClr val="accent2"/>
                </a:solidFill>
              </a:defRPr>
            </a:lvl1pPr>
          </a:lstStyle>
          <a:p>
            <a:pPr lvl="0"/>
            <a:r>
              <a:rPr lang="en-NZ" dirty="0"/>
              <a:t>Subtitle</a:t>
            </a:r>
          </a:p>
        </p:txBody>
      </p:sp>
    </p:spTree>
    <p:extLst>
      <p:ext uri="{BB962C8B-B14F-4D97-AF65-F5344CB8AC3E}">
        <p14:creationId xmlns:p14="http://schemas.microsoft.com/office/powerpoint/2010/main" val="40204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Section Slide (Fern)">
    <p:bg>
      <p:bgPr>
        <a:solidFill>
          <a:schemeClr val="accent2"/>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7558"/>
          <a:stretch/>
        </p:blipFill>
        <p:spPr>
          <a:xfrm>
            <a:off x="4688435" y="388754"/>
            <a:ext cx="3904363" cy="4754746"/>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6000" y="306000"/>
            <a:ext cx="1152000" cy="354894"/>
          </a:xfrm>
          <a:prstGeom prst="rect">
            <a:avLst/>
          </a:prstGeom>
        </p:spPr>
      </p:pic>
      <p:sp>
        <p:nvSpPr>
          <p:cNvPr id="11" name="Title 8"/>
          <p:cNvSpPr>
            <a:spLocks noGrp="1"/>
          </p:cNvSpPr>
          <p:nvPr>
            <p:ph type="title" hasCustomPrompt="1"/>
          </p:nvPr>
        </p:nvSpPr>
        <p:spPr>
          <a:xfrm>
            <a:off x="312017" y="2280150"/>
            <a:ext cx="3869151" cy="583200"/>
          </a:xfrm>
        </p:spPr>
        <p:txBody>
          <a:bodyPr anchor="t"/>
          <a:lstStyle>
            <a:lvl1pPr>
              <a:lnSpc>
                <a:spcPts val="3000"/>
              </a:lnSpc>
              <a:defRPr sz="3200" b="1" baseline="0">
                <a:solidFill>
                  <a:schemeClr val="bg2"/>
                </a:solidFill>
              </a:defRPr>
            </a:lvl1pPr>
          </a:lstStyle>
          <a:p>
            <a:r>
              <a:rPr lang="en-US" dirty="0"/>
              <a:t>Title</a:t>
            </a:r>
            <a:endParaRPr lang="en-NZ" dirty="0"/>
          </a:p>
        </p:txBody>
      </p:sp>
      <p:sp>
        <p:nvSpPr>
          <p:cNvPr id="15" name="Text Placeholder 9"/>
          <p:cNvSpPr>
            <a:spLocks noGrp="1"/>
          </p:cNvSpPr>
          <p:nvPr>
            <p:ph type="body" sz="quarter" idx="13" hasCustomPrompt="1"/>
          </p:nvPr>
        </p:nvSpPr>
        <p:spPr>
          <a:xfrm>
            <a:off x="306000" y="1878837"/>
            <a:ext cx="3875168" cy="401313"/>
          </a:xfrm>
        </p:spPr>
        <p:txBody>
          <a:bodyPr bIns="108000" anchor="b"/>
          <a:lstStyle>
            <a:lvl1pPr marL="0" indent="0">
              <a:buNone/>
              <a:defRPr sz="1400" b="1" baseline="0">
                <a:solidFill>
                  <a:schemeClr val="accent1"/>
                </a:solidFill>
              </a:defRPr>
            </a:lvl1pPr>
          </a:lstStyle>
          <a:p>
            <a:pPr lvl="0"/>
            <a:r>
              <a:rPr lang="en-NZ" dirty="0"/>
              <a:t>PART ONE</a:t>
            </a:r>
          </a:p>
        </p:txBody>
      </p:sp>
      <p:sp>
        <p:nvSpPr>
          <p:cNvPr id="16" name="Text Placeholder 9"/>
          <p:cNvSpPr>
            <a:spLocks noGrp="1"/>
          </p:cNvSpPr>
          <p:nvPr>
            <p:ph type="body" sz="quarter" idx="14" hasCustomPrompt="1"/>
          </p:nvPr>
        </p:nvSpPr>
        <p:spPr>
          <a:xfrm>
            <a:off x="306000" y="2876362"/>
            <a:ext cx="3875168" cy="388302"/>
          </a:xfrm>
        </p:spPr>
        <p:txBody>
          <a:bodyPr anchor="t"/>
          <a:lstStyle>
            <a:lvl1pPr marL="0" indent="0">
              <a:buNone/>
              <a:defRPr sz="1800" b="0" baseline="0">
                <a:solidFill>
                  <a:schemeClr val="bg2"/>
                </a:solidFill>
              </a:defRPr>
            </a:lvl1pPr>
          </a:lstStyle>
          <a:p>
            <a:pPr lvl="0"/>
            <a:r>
              <a:rPr lang="en-NZ" dirty="0"/>
              <a:t>Subtitle</a:t>
            </a:r>
          </a:p>
        </p:txBody>
      </p:sp>
    </p:spTree>
    <p:extLst>
      <p:ext uri="{BB962C8B-B14F-4D97-AF65-F5344CB8AC3E}">
        <p14:creationId xmlns:p14="http://schemas.microsoft.com/office/powerpoint/2010/main" val="420049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Section Slide (Ligh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558"/>
          <a:stretch/>
        </p:blipFill>
        <p:spPr>
          <a:xfrm>
            <a:off x="4688435" y="388754"/>
            <a:ext cx="3904363" cy="4754746"/>
          </a:xfrm>
          <a:prstGeom prst="rect">
            <a:avLst/>
          </a:prstGeom>
        </p:spPr>
      </p:pic>
      <p:pic>
        <p:nvPicPr>
          <p:cNvPr id="2" name="Picture 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5998" y="306000"/>
            <a:ext cx="1152000" cy="354894"/>
          </a:xfrm>
          <a:prstGeom prst="rect">
            <a:avLst/>
          </a:prstGeom>
        </p:spPr>
      </p:pic>
      <p:sp>
        <p:nvSpPr>
          <p:cNvPr id="11" name="Title 8"/>
          <p:cNvSpPr>
            <a:spLocks noGrp="1"/>
          </p:cNvSpPr>
          <p:nvPr>
            <p:ph type="title" hasCustomPrompt="1"/>
          </p:nvPr>
        </p:nvSpPr>
        <p:spPr>
          <a:xfrm>
            <a:off x="312017" y="2280150"/>
            <a:ext cx="3869151" cy="583200"/>
          </a:xfrm>
        </p:spPr>
        <p:txBody>
          <a:bodyPr anchor="t"/>
          <a:lstStyle>
            <a:lvl1pPr>
              <a:lnSpc>
                <a:spcPts val="3000"/>
              </a:lnSpc>
              <a:defRPr sz="3200" b="1" baseline="0">
                <a:solidFill>
                  <a:schemeClr val="accent2"/>
                </a:solidFill>
              </a:defRPr>
            </a:lvl1pPr>
          </a:lstStyle>
          <a:p>
            <a:r>
              <a:rPr lang="en-US" dirty="0"/>
              <a:t>Title</a:t>
            </a:r>
            <a:endParaRPr lang="en-NZ" dirty="0"/>
          </a:p>
        </p:txBody>
      </p:sp>
      <p:sp>
        <p:nvSpPr>
          <p:cNvPr id="14" name="Text Placeholder 9"/>
          <p:cNvSpPr>
            <a:spLocks noGrp="1"/>
          </p:cNvSpPr>
          <p:nvPr>
            <p:ph type="body" sz="quarter" idx="13" hasCustomPrompt="1"/>
          </p:nvPr>
        </p:nvSpPr>
        <p:spPr>
          <a:xfrm>
            <a:off x="306000" y="1878837"/>
            <a:ext cx="3875168" cy="401313"/>
          </a:xfrm>
        </p:spPr>
        <p:txBody>
          <a:bodyPr bIns="108000" anchor="b"/>
          <a:lstStyle>
            <a:lvl1pPr marL="0" indent="0">
              <a:buNone/>
              <a:defRPr sz="1400" b="1" baseline="0">
                <a:solidFill>
                  <a:schemeClr val="accent1"/>
                </a:solidFill>
              </a:defRPr>
            </a:lvl1pPr>
          </a:lstStyle>
          <a:p>
            <a:pPr lvl="0"/>
            <a:r>
              <a:rPr lang="en-NZ" dirty="0"/>
              <a:t>PART ONE</a:t>
            </a:r>
          </a:p>
        </p:txBody>
      </p:sp>
      <p:sp>
        <p:nvSpPr>
          <p:cNvPr id="15" name="Text Placeholder 9"/>
          <p:cNvSpPr>
            <a:spLocks noGrp="1"/>
          </p:cNvSpPr>
          <p:nvPr>
            <p:ph type="body" sz="quarter" idx="14" hasCustomPrompt="1"/>
          </p:nvPr>
        </p:nvSpPr>
        <p:spPr>
          <a:xfrm>
            <a:off x="306000" y="2876362"/>
            <a:ext cx="3875168" cy="388302"/>
          </a:xfrm>
        </p:spPr>
        <p:txBody>
          <a:bodyPr anchor="t"/>
          <a:lstStyle>
            <a:lvl1pPr marL="0" indent="0">
              <a:buNone/>
              <a:defRPr sz="1800" b="0" baseline="0">
                <a:solidFill>
                  <a:schemeClr val="accent2"/>
                </a:solidFill>
              </a:defRPr>
            </a:lvl1pPr>
          </a:lstStyle>
          <a:p>
            <a:pPr lvl="0"/>
            <a:r>
              <a:rPr lang="en-NZ" dirty="0"/>
              <a:t>Subtitle</a:t>
            </a:r>
          </a:p>
        </p:txBody>
      </p:sp>
    </p:spTree>
    <p:extLst>
      <p:ext uri="{BB962C8B-B14F-4D97-AF65-F5344CB8AC3E}">
        <p14:creationId xmlns:p14="http://schemas.microsoft.com/office/powerpoint/2010/main" val="89333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6054"/>
            <a:ext cx="4472940" cy="540060"/>
          </a:xfrm>
        </p:spPr>
        <p:txBody>
          <a:bodyPr anchor="t"/>
          <a:lstStyle>
            <a:lvl1pPr>
              <a:defRPr/>
            </a:lvl1pPr>
          </a:lstStyle>
          <a:p>
            <a:r>
              <a:rPr lang="en-US" dirty="0"/>
              <a:t>Title</a:t>
            </a:r>
            <a:endParaRPr lang="en-NZ" dirty="0"/>
          </a:p>
        </p:txBody>
      </p:sp>
      <p:sp>
        <p:nvSpPr>
          <p:cNvPr id="4" name="Picture Placeholder 3"/>
          <p:cNvSpPr>
            <a:spLocks noGrp="1"/>
          </p:cNvSpPr>
          <p:nvPr>
            <p:ph type="pic" sz="quarter" idx="10"/>
          </p:nvPr>
        </p:nvSpPr>
        <p:spPr>
          <a:xfrm>
            <a:off x="5013960" y="486055"/>
            <a:ext cx="3672841" cy="4093566"/>
          </a:xfrm>
        </p:spPr>
        <p:txBody>
          <a:bodyPr anchor="ctr"/>
          <a:lstStyle>
            <a:lvl1pPr marL="0" indent="0" algn="ctr">
              <a:buNone/>
              <a:defRPr baseline="0">
                <a:solidFill>
                  <a:schemeClr val="bg2"/>
                </a:solidFill>
              </a:defRPr>
            </a:lvl1pPr>
          </a:lstStyle>
          <a:p>
            <a:r>
              <a:rPr lang="en-US"/>
              <a:t>Click icon to add picture</a:t>
            </a:r>
            <a:endParaRPr lang="en-NZ" dirty="0"/>
          </a:p>
        </p:txBody>
      </p:sp>
      <p:sp>
        <p:nvSpPr>
          <p:cNvPr id="7" name="Content Placeholder 6"/>
          <p:cNvSpPr>
            <a:spLocks noGrp="1"/>
          </p:cNvSpPr>
          <p:nvPr>
            <p:ph sz="quarter" idx="11"/>
          </p:nvPr>
        </p:nvSpPr>
        <p:spPr>
          <a:xfrm>
            <a:off x="457200" y="1165860"/>
            <a:ext cx="4472940" cy="3413761"/>
          </a:xfrm>
        </p:spPr>
        <p:txBody>
          <a:bodyPr/>
          <a:lstStyle>
            <a:lvl1pPr marL="457200" indent="-457200">
              <a:buFont typeface="+mj-lt"/>
              <a:buAutoNum type="arabicPeriod"/>
              <a:defRPr>
                <a:solidFill>
                  <a:schemeClr val="bg2"/>
                </a:solidFill>
              </a:defRPr>
            </a:lvl1pPr>
            <a:lvl2pPr marL="859632" indent="-457200">
              <a:buFont typeface="Calibri" panose="020F0502020204030204" pitchFamily="34" charset="0"/>
              <a:buChar char="–"/>
              <a:defRPr>
                <a:solidFill>
                  <a:schemeClr val="bg2"/>
                </a:solidFill>
              </a:defRPr>
            </a:lvl2pPr>
            <a:lvl3pPr marL="1147762" indent="-342900">
              <a:buFont typeface="+mj-lt"/>
              <a:buAutoNum type="arabicPeriod"/>
              <a:defRPr>
                <a:solidFill>
                  <a:schemeClr val="bg2"/>
                </a:solidFill>
              </a:defRPr>
            </a:lvl3pPr>
            <a:lvl4pPr marL="1551384" indent="-342900">
              <a:buFont typeface="+mj-lt"/>
              <a:buAutoNum type="arabicPeriod"/>
              <a:defRPr>
                <a:solidFill>
                  <a:schemeClr val="bg2"/>
                </a:solidFill>
              </a:defRPr>
            </a:lvl4pPr>
            <a:lvl5pPr marL="1959769" indent="-342900">
              <a:buFont typeface="+mj-lt"/>
              <a:buAutoNum type="arabicPeriod"/>
              <a:defRPr>
                <a:solidFill>
                  <a:schemeClr val="bg2"/>
                </a:solidFill>
              </a:defRPr>
            </a:lvl5pPr>
          </a:lstStyle>
          <a:p>
            <a:pPr lvl="0"/>
            <a:r>
              <a:rPr lang="en-US"/>
              <a:t>Edit Master text styles</a:t>
            </a:r>
          </a:p>
          <a:p>
            <a:pPr lvl="1"/>
            <a:r>
              <a:rPr lang="en-US"/>
              <a:t>Second level</a:t>
            </a:r>
          </a:p>
        </p:txBody>
      </p:sp>
      <p:pic>
        <p:nvPicPr>
          <p:cNvPr id="3" name="Picture 2"/>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894800" y="4646750"/>
            <a:ext cx="792000" cy="243990"/>
          </a:xfrm>
          <a:prstGeom prst="rect">
            <a:avLst/>
          </a:prstGeom>
        </p:spPr>
      </p:pic>
    </p:spTree>
    <p:extLst>
      <p:ext uri="{BB962C8B-B14F-4D97-AF65-F5344CB8AC3E}">
        <p14:creationId xmlns:p14="http://schemas.microsoft.com/office/powerpoint/2010/main" val="122344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resenter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3492" y="627534"/>
            <a:ext cx="3292679" cy="540060"/>
          </a:xfrm>
        </p:spPr>
        <p:txBody>
          <a:bodyPr anchor="t"/>
          <a:lstStyle>
            <a:lvl1pPr>
              <a:defRPr baseline="0"/>
            </a:lvl1pPr>
          </a:lstStyle>
          <a:p>
            <a:r>
              <a:rPr lang="en-US" dirty="0"/>
              <a:t>Presenters</a:t>
            </a:r>
            <a:endParaRPr lang="en-NZ" dirty="0"/>
          </a:p>
        </p:txBody>
      </p:sp>
      <p:sp>
        <p:nvSpPr>
          <p:cNvPr id="9" name="Picture Placeholder 2"/>
          <p:cNvSpPr>
            <a:spLocks noGrp="1"/>
          </p:cNvSpPr>
          <p:nvPr>
            <p:ph type="pic" sz="quarter" idx="11"/>
          </p:nvPr>
        </p:nvSpPr>
        <p:spPr>
          <a:xfrm>
            <a:off x="453857" y="1379814"/>
            <a:ext cx="866944" cy="866944"/>
          </a:xfrm>
          <a:prstGeom prst="ellipse">
            <a:avLst/>
          </a:prstGeom>
        </p:spPr>
        <p:txBody>
          <a:bodyPr anchor="ctr">
            <a:noAutofit/>
          </a:bodyPr>
          <a:lstStyle>
            <a:lvl1pPr marL="0" indent="0" algn="ctr">
              <a:buNone/>
              <a:defRPr sz="900"/>
            </a:lvl1pPr>
          </a:lstStyle>
          <a:p>
            <a:r>
              <a:rPr lang="en-US"/>
              <a:t>Click icon to add picture</a:t>
            </a:r>
            <a:endParaRPr lang="en-NZ" dirty="0"/>
          </a:p>
        </p:txBody>
      </p:sp>
      <p:sp>
        <p:nvSpPr>
          <p:cNvPr id="11" name="Picture Placeholder 2"/>
          <p:cNvSpPr>
            <a:spLocks noGrp="1"/>
          </p:cNvSpPr>
          <p:nvPr>
            <p:ph type="pic" sz="quarter" idx="12"/>
          </p:nvPr>
        </p:nvSpPr>
        <p:spPr>
          <a:xfrm>
            <a:off x="453856" y="2458977"/>
            <a:ext cx="866944" cy="866944"/>
          </a:xfrm>
          <a:prstGeom prst="ellipse">
            <a:avLst/>
          </a:prstGeom>
        </p:spPr>
        <p:txBody>
          <a:bodyPr anchor="ctr">
            <a:noAutofit/>
          </a:bodyPr>
          <a:lstStyle>
            <a:lvl1pPr marL="0" indent="0" algn="ctr">
              <a:buNone/>
              <a:defRPr sz="900"/>
            </a:lvl1pPr>
          </a:lstStyle>
          <a:p>
            <a:r>
              <a:rPr lang="en-US"/>
              <a:t>Click icon to add picture</a:t>
            </a:r>
            <a:endParaRPr lang="en-NZ" dirty="0"/>
          </a:p>
        </p:txBody>
      </p:sp>
      <p:sp>
        <p:nvSpPr>
          <p:cNvPr id="12" name="Picture Placeholder 2"/>
          <p:cNvSpPr>
            <a:spLocks noGrp="1"/>
          </p:cNvSpPr>
          <p:nvPr>
            <p:ph type="pic" sz="quarter" idx="13"/>
          </p:nvPr>
        </p:nvSpPr>
        <p:spPr>
          <a:xfrm>
            <a:off x="453855" y="3538140"/>
            <a:ext cx="866944" cy="866944"/>
          </a:xfrm>
          <a:prstGeom prst="ellipse">
            <a:avLst/>
          </a:prstGeom>
        </p:spPr>
        <p:txBody>
          <a:bodyPr anchor="ctr">
            <a:noAutofit/>
          </a:bodyPr>
          <a:lstStyle>
            <a:lvl1pPr marL="0" indent="0" algn="ctr">
              <a:buNone/>
              <a:defRPr sz="900"/>
            </a:lvl1pPr>
          </a:lstStyle>
          <a:p>
            <a:r>
              <a:rPr lang="en-US"/>
              <a:t>Click icon to add picture</a:t>
            </a:r>
            <a:endParaRPr lang="en-NZ" dirty="0"/>
          </a:p>
        </p:txBody>
      </p:sp>
      <p:sp>
        <p:nvSpPr>
          <p:cNvPr id="3" name="Text Placeholder 2"/>
          <p:cNvSpPr>
            <a:spLocks noGrp="1"/>
          </p:cNvSpPr>
          <p:nvPr>
            <p:ph type="body" sz="quarter" idx="14" hasCustomPrompt="1"/>
          </p:nvPr>
        </p:nvSpPr>
        <p:spPr>
          <a:xfrm>
            <a:off x="1525548" y="1418598"/>
            <a:ext cx="2901672" cy="243929"/>
          </a:xfrm>
        </p:spPr>
        <p:txBody>
          <a:bodyPr tIns="0" bIns="0" anchor="b">
            <a:noAutofit/>
          </a:bodyPr>
          <a:lstStyle>
            <a:lvl1pPr marL="0" indent="0">
              <a:buNone/>
              <a:defRPr sz="1500" b="1" baseline="0">
                <a:solidFill>
                  <a:schemeClr val="accent2"/>
                </a:solidFill>
              </a:defRPr>
            </a:lvl1pPr>
          </a:lstStyle>
          <a:p>
            <a:pPr lvl="0"/>
            <a:r>
              <a:rPr lang="en-US" dirty="0"/>
              <a:t>First Last | Title</a:t>
            </a:r>
            <a:endParaRPr lang="en-NZ" dirty="0"/>
          </a:p>
        </p:txBody>
      </p:sp>
      <p:sp>
        <p:nvSpPr>
          <p:cNvPr id="13" name="Text Placeholder 2"/>
          <p:cNvSpPr>
            <a:spLocks noGrp="1"/>
          </p:cNvSpPr>
          <p:nvPr>
            <p:ph type="body" sz="quarter" idx="15" hasCustomPrompt="1"/>
          </p:nvPr>
        </p:nvSpPr>
        <p:spPr>
          <a:xfrm>
            <a:off x="1525548" y="1673818"/>
            <a:ext cx="2901672" cy="199295"/>
          </a:xfrm>
        </p:spPr>
        <p:txBody>
          <a:bodyPr tIns="0" bIns="0" anchor="ctr">
            <a:noAutofit/>
          </a:bodyPr>
          <a:lstStyle>
            <a:lvl1pPr marL="0" indent="0">
              <a:buNone/>
              <a:defRPr sz="1000" b="0" baseline="0"/>
            </a:lvl1pPr>
          </a:lstStyle>
          <a:p>
            <a:pPr lvl="0"/>
            <a:r>
              <a:rPr lang="en-US" dirty="0"/>
              <a:t>DDI +64 X XXX XXXX  M +64 XX XXX XXXX</a:t>
            </a:r>
            <a:endParaRPr lang="en-NZ" dirty="0"/>
          </a:p>
        </p:txBody>
      </p:sp>
      <p:sp>
        <p:nvSpPr>
          <p:cNvPr id="14" name="Text Placeholder 2"/>
          <p:cNvSpPr>
            <a:spLocks noGrp="1"/>
          </p:cNvSpPr>
          <p:nvPr>
            <p:ph type="body" sz="quarter" idx="16" hasCustomPrompt="1"/>
          </p:nvPr>
        </p:nvSpPr>
        <p:spPr>
          <a:xfrm>
            <a:off x="1525548" y="1879639"/>
            <a:ext cx="2901672" cy="229959"/>
          </a:xfrm>
        </p:spPr>
        <p:txBody>
          <a:bodyPr tIns="36000" bIns="0" anchor="ctr">
            <a:noAutofit/>
          </a:bodyPr>
          <a:lstStyle>
            <a:lvl1pPr marL="0" indent="0">
              <a:buNone/>
              <a:defRPr sz="1000" u="sng" baseline="0"/>
            </a:lvl1pPr>
          </a:lstStyle>
          <a:p>
            <a:pPr lvl="0"/>
            <a:r>
              <a:rPr lang="en-US" dirty="0"/>
              <a:t>email@email.com</a:t>
            </a:r>
            <a:endParaRPr lang="en-NZ" dirty="0"/>
          </a:p>
        </p:txBody>
      </p:sp>
      <p:sp>
        <p:nvSpPr>
          <p:cNvPr id="36" name="object 8"/>
          <p:cNvSpPr/>
          <p:nvPr/>
        </p:nvSpPr>
        <p:spPr>
          <a:xfrm>
            <a:off x="5099819" y="2652"/>
            <a:ext cx="4044181" cy="4318495"/>
          </a:xfrm>
          <a:custGeom>
            <a:avLst/>
            <a:gdLst/>
            <a:ahLst/>
            <a:cxnLst/>
            <a:rect l="l" t="t" r="r" b="b"/>
            <a:pathLst>
              <a:path w="5242559" h="5598160">
                <a:moveTo>
                  <a:pt x="2936265" y="2723654"/>
                </a:moveTo>
                <a:lnTo>
                  <a:pt x="2923984" y="2698991"/>
                </a:lnTo>
                <a:lnTo>
                  <a:pt x="2710116" y="2449461"/>
                </a:lnTo>
                <a:lnTo>
                  <a:pt x="2677464" y="2411361"/>
                </a:lnTo>
                <a:lnTo>
                  <a:pt x="2665768" y="2401100"/>
                </a:lnTo>
                <a:lnTo>
                  <a:pt x="2651976" y="2394648"/>
                </a:lnTo>
                <a:lnTo>
                  <a:pt x="2636926" y="2392235"/>
                </a:lnTo>
                <a:lnTo>
                  <a:pt x="2621445" y="2394064"/>
                </a:lnTo>
                <a:lnTo>
                  <a:pt x="2573858" y="2405710"/>
                </a:lnTo>
                <a:lnTo>
                  <a:pt x="2525814" y="2416035"/>
                </a:lnTo>
                <a:lnTo>
                  <a:pt x="2477325" y="2425014"/>
                </a:lnTo>
                <a:lnTo>
                  <a:pt x="2428443" y="2432621"/>
                </a:lnTo>
                <a:lnTo>
                  <a:pt x="2379154" y="2438857"/>
                </a:lnTo>
                <a:lnTo>
                  <a:pt x="2329510" y="2443670"/>
                </a:lnTo>
                <a:lnTo>
                  <a:pt x="2279510" y="2447061"/>
                </a:lnTo>
                <a:lnTo>
                  <a:pt x="2229180" y="2449004"/>
                </a:lnTo>
                <a:lnTo>
                  <a:pt x="2178558" y="2449461"/>
                </a:lnTo>
                <a:lnTo>
                  <a:pt x="2127643" y="2448433"/>
                </a:lnTo>
                <a:lnTo>
                  <a:pt x="2076475" y="2445893"/>
                </a:lnTo>
                <a:lnTo>
                  <a:pt x="2025065" y="2441816"/>
                </a:lnTo>
                <a:lnTo>
                  <a:pt x="1977440" y="2436672"/>
                </a:lnTo>
                <a:lnTo>
                  <a:pt x="1930260" y="2430284"/>
                </a:lnTo>
                <a:lnTo>
                  <a:pt x="1883549" y="2422652"/>
                </a:lnTo>
                <a:lnTo>
                  <a:pt x="1837296" y="2413800"/>
                </a:lnTo>
                <a:lnTo>
                  <a:pt x="1791538" y="2403754"/>
                </a:lnTo>
                <a:lnTo>
                  <a:pt x="1746275" y="2392527"/>
                </a:lnTo>
                <a:lnTo>
                  <a:pt x="1701533" y="2380132"/>
                </a:lnTo>
                <a:lnTo>
                  <a:pt x="1657324" y="2366594"/>
                </a:lnTo>
                <a:lnTo>
                  <a:pt x="1613662" y="2351938"/>
                </a:lnTo>
                <a:lnTo>
                  <a:pt x="1570558" y="2336165"/>
                </a:lnTo>
                <a:lnTo>
                  <a:pt x="1528038" y="2319312"/>
                </a:lnTo>
                <a:lnTo>
                  <a:pt x="1486115" y="2301379"/>
                </a:lnTo>
                <a:lnTo>
                  <a:pt x="1444790" y="2282406"/>
                </a:lnTo>
                <a:lnTo>
                  <a:pt x="1404099" y="2262390"/>
                </a:lnTo>
                <a:lnTo>
                  <a:pt x="1364043" y="2241359"/>
                </a:lnTo>
                <a:lnTo>
                  <a:pt x="1324635" y="2219325"/>
                </a:lnTo>
                <a:lnTo>
                  <a:pt x="1285900" y="2196325"/>
                </a:lnTo>
                <a:lnTo>
                  <a:pt x="1247851" y="2172360"/>
                </a:lnTo>
                <a:lnTo>
                  <a:pt x="1210500" y="2147443"/>
                </a:lnTo>
                <a:lnTo>
                  <a:pt x="1173861" y="2121611"/>
                </a:lnTo>
                <a:lnTo>
                  <a:pt x="1137945" y="2094865"/>
                </a:lnTo>
                <a:lnTo>
                  <a:pt x="1102779" y="2067229"/>
                </a:lnTo>
                <a:lnTo>
                  <a:pt x="1068374" y="2038731"/>
                </a:lnTo>
                <a:lnTo>
                  <a:pt x="1034745" y="2009381"/>
                </a:lnTo>
                <a:lnTo>
                  <a:pt x="1001903" y="1979193"/>
                </a:lnTo>
                <a:lnTo>
                  <a:pt x="969873" y="1948205"/>
                </a:lnTo>
                <a:lnTo>
                  <a:pt x="938657" y="1916404"/>
                </a:lnTo>
                <a:lnTo>
                  <a:pt x="908278" y="1883829"/>
                </a:lnTo>
                <a:lnTo>
                  <a:pt x="878751" y="1850491"/>
                </a:lnTo>
                <a:lnTo>
                  <a:pt x="850087" y="1816417"/>
                </a:lnTo>
                <a:lnTo>
                  <a:pt x="822299" y="1781619"/>
                </a:lnTo>
                <a:lnTo>
                  <a:pt x="795413" y="1746123"/>
                </a:lnTo>
                <a:lnTo>
                  <a:pt x="769442" y="1709928"/>
                </a:lnTo>
                <a:lnTo>
                  <a:pt x="744397" y="1673072"/>
                </a:lnTo>
                <a:lnTo>
                  <a:pt x="720293" y="1635569"/>
                </a:lnTo>
                <a:lnTo>
                  <a:pt x="697141" y="1597431"/>
                </a:lnTo>
                <a:lnTo>
                  <a:pt x="674954" y="1558671"/>
                </a:lnTo>
                <a:lnTo>
                  <a:pt x="653757" y="1519326"/>
                </a:lnTo>
                <a:lnTo>
                  <a:pt x="633577" y="1479397"/>
                </a:lnTo>
                <a:lnTo>
                  <a:pt x="614400" y="1438910"/>
                </a:lnTo>
                <a:lnTo>
                  <a:pt x="596252" y="1397889"/>
                </a:lnTo>
                <a:lnTo>
                  <a:pt x="579170" y="1356347"/>
                </a:lnTo>
                <a:lnTo>
                  <a:pt x="563130" y="1314297"/>
                </a:lnTo>
                <a:lnTo>
                  <a:pt x="548182" y="1271765"/>
                </a:lnTo>
                <a:lnTo>
                  <a:pt x="534314" y="1228763"/>
                </a:lnTo>
                <a:lnTo>
                  <a:pt x="521563" y="1185316"/>
                </a:lnTo>
                <a:lnTo>
                  <a:pt x="509930" y="1141425"/>
                </a:lnTo>
                <a:lnTo>
                  <a:pt x="499440" y="1097140"/>
                </a:lnTo>
                <a:lnTo>
                  <a:pt x="490105" y="1052449"/>
                </a:lnTo>
                <a:lnTo>
                  <a:pt x="481939" y="1007389"/>
                </a:lnTo>
                <a:lnTo>
                  <a:pt x="474954" y="961961"/>
                </a:lnTo>
                <a:lnTo>
                  <a:pt x="469163" y="916203"/>
                </a:lnTo>
                <a:lnTo>
                  <a:pt x="464591" y="870127"/>
                </a:lnTo>
                <a:lnTo>
                  <a:pt x="461251" y="823747"/>
                </a:lnTo>
                <a:lnTo>
                  <a:pt x="459143" y="777087"/>
                </a:lnTo>
                <a:lnTo>
                  <a:pt x="458304" y="730148"/>
                </a:lnTo>
                <a:lnTo>
                  <a:pt x="458736" y="682967"/>
                </a:lnTo>
                <a:lnTo>
                  <a:pt x="460463" y="635558"/>
                </a:lnTo>
                <a:lnTo>
                  <a:pt x="463499" y="587946"/>
                </a:lnTo>
                <a:lnTo>
                  <a:pt x="467842" y="540131"/>
                </a:lnTo>
                <a:lnTo>
                  <a:pt x="473532" y="492150"/>
                </a:lnTo>
                <a:lnTo>
                  <a:pt x="480568" y="444004"/>
                </a:lnTo>
                <a:lnTo>
                  <a:pt x="488886" y="396316"/>
                </a:lnTo>
                <a:lnTo>
                  <a:pt x="498525" y="349110"/>
                </a:lnTo>
                <a:lnTo>
                  <a:pt x="509435" y="302399"/>
                </a:lnTo>
                <a:lnTo>
                  <a:pt x="521614" y="256197"/>
                </a:lnTo>
                <a:lnTo>
                  <a:pt x="535025" y="210527"/>
                </a:lnTo>
                <a:lnTo>
                  <a:pt x="549668" y="165417"/>
                </a:lnTo>
                <a:lnTo>
                  <a:pt x="565518" y="120865"/>
                </a:lnTo>
                <a:lnTo>
                  <a:pt x="582536" y="76898"/>
                </a:lnTo>
                <a:lnTo>
                  <a:pt x="600710" y="33528"/>
                </a:lnTo>
                <a:lnTo>
                  <a:pt x="615873" y="0"/>
                </a:lnTo>
                <a:lnTo>
                  <a:pt x="121932" y="0"/>
                </a:lnTo>
                <a:lnTo>
                  <a:pt x="105473" y="48679"/>
                </a:lnTo>
                <a:lnTo>
                  <a:pt x="91313" y="94094"/>
                </a:lnTo>
                <a:lnTo>
                  <a:pt x="78143" y="139928"/>
                </a:lnTo>
                <a:lnTo>
                  <a:pt x="65938" y="186194"/>
                </a:lnTo>
                <a:lnTo>
                  <a:pt x="54749" y="232879"/>
                </a:lnTo>
                <a:lnTo>
                  <a:pt x="44577" y="279958"/>
                </a:lnTo>
                <a:lnTo>
                  <a:pt x="35420" y="327418"/>
                </a:lnTo>
                <a:lnTo>
                  <a:pt x="27317" y="375272"/>
                </a:lnTo>
                <a:lnTo>
                  <a:pt x="20294" y="423024"/>
                </a:lnTo>
                <a:lnTo>
                  <a:pt x="14325" y="470649"/>
                </a:lnTo>
                <a:lnTo>
                  <a:pt x="9398" y="518147"/>
                </a:lnTo>
                <a:lnTo>
                  <a:pt x="5499" y="565492"/>
                </a:lnTo>
                <a:lnTo>
                  <a:pt x="2628" y="612698"/>
                </a:lnTo>
                <a:lnTo>
                  <a:pt x="774" y="659739"/>
                </a:lnTo>
                <a:lnTo>
                  <a:pt x="25" y="701027"/>
                </a:lnTo>
                <a:lnTo>
                  <a:pt x="0" y="730148"/>
                </a:lnTo>
                <a:lnTo>
                  <a:pt x="63" y="753275"/>
                </a:lnTo>
                <a:lnTo>
                  <a:pt x="1206" y="799757"/>
                </a:lnTo>
                <a:lnTo>
                  <a:pt x="3314" y="846150"/>
                </a:lnTo>
                <a:lnTo>
                  <a:pt x="6388" y="892086"/>
                </a:lnTo>
                <a:lnTo>
                  <a:pt x="10426" y="937907"/>
                </a:lnTo>
                <a:lnTo>
                  <a:pt x="15405" y="983488"/>
                </a:lnTo>
                <a:lnTo>
                  <a:pt x="21336" y="1028814"/>
                </a:lnTo>
                <a:lnTo>
                  <a:pt x="28194" y="1073873"/>
                </a:lnTo>
                <a:lnTo>
                  <a:pt x="35979" y="1118654"/>
                </a:lnTo>
                <a:lnTo>
                  <a:pt x="44665" y="1163154"/>
                </a:lnTo>
                <a:lnTo>
                  <a:pt x="54267" y="1207363"/>
                </a:lnTo>
                <a:lnTo>
                  <a:pt x="64757" y="1251254"/>
                </a:lnTo>
                <a:lnTo>
                  <a:pt x="76136" y="1294828"/>
                </a:lnTo>
                <a:lnTo>
                  <a:pt x="88392" y="1338072"/>
                </a:lnTo>
                <a:lnTo>
                  <a:pt x="101511" y="1380972"/>
                </a:lnTo>
                <a:lnTo>
                  <a:pt x="115481" y="1423530"/>
                </a:lnTo>
                <a:lnTo>
                  <a:pt x="130314" y="1465707"/>
                </a:lnTo>
                <a:lnTo>
                  <a:pt x="145973" y="1507515"/>
                </a:lnTo>
                <a:lnTo>
                  <a:pt x="162471" y="1548930"/>
                </a:lnTo>
                <a:lnTo>
                  <a:pt x="179781" y="1589963"/>
                </a:lnTo>
                <a:lnTo>
                  <a:pt x="197904" y="1630565"/>
                </a:lnTo>
                <a:lnTo>
                  <a:pt x="216839" y="1670761"/>
                </a:lnTo>
                <a:lnTo>
                  <a:pt x="236562" y="1710524"/>
                </a:lnTo>
                <a:lnTo>
                  <a:pt x="257060" y="1749844"/>
                </a:lnTo>
                <a:lnTo>
                  <a:pt x="278345" y="1788706"/>
                </a:lnTo>
                <a:lnTo>
                  <a:pt x="300380" y="1827110"/>
                </a:lnTo>
                <a:lnTo>
                  <a:pt x="323189" y="1865033"/>
                </a:lnTo>
                <a:lnTo>
                  <a:pt x="346735" y="1902472"/>
                </a:lnTo>
                <a:lnTo>
                  <a:pt x="371017" y="1939417"/>
                </a:lnTo>
                <a:lnTo>
                  <a:pt x="396036" y="1975840"/>
                </a:lnTo>
                <a:lnTo>
                  <a:pt x="421767" y="2011756"/>
                </a:lnTo>
                <a:lnTo>
                  <a:pt x="448208" y="2047125"/>
                </a:lnTo>
                <a:lnTo>
                  <a:pt x="475348" y="2081961"/>
                </a:lnTo>
                <a:lnTo>
                  <a:pt x="503186" y="2116251"/>
                </a:lnTo>
                <a:lnTo>
                  <a:pt x="531698" y="2149957"/>
                </a:lnTo>
                <a:lnTo>
                  <a:pt x="560882" y="2183104"/>
                </a:lnTo>
                <a:lnTo>
                  <a:pt x="590740" y="2215654"/>
                </a:lnTo>
                <a:lnTo>
                  <a:pt x="621245" y="2247608"/>
                </a:lnTo>
                <a:lnTo>
                  <a:pt x="652399" y="2278951"/>
                </a:lnTo>
                <a:lnTo>
                  <a:pt x="684187" y="2309672"/>
                </a:lnTo>
                <a:lnTo>
                  <a:pt x="716610" y="2339759"/>
                </a:lnTo>
                <a:lnTo>
                  <a:pt x="749642" y="2369210"/>
                </a:lnTo>
                <a:lnTo>
                  <a:pt x="783285" y="2398001"/>
                </a:lnTo>
                <a:lnTo>
                  <a:pt x="817524" y="2426119"/>
                </a:lnTo>
                <a:lnTo>
                  <a:pt x="852347" y="2453576"/>
                </a:lnTo>
                <a:lnTo>
                  <a:pt x="887768" y="2480335"/>
                </a:lnTo>
                <a:lnTo>
                  <a:pt x="923747" y="2506395"/>
                </a:lnTo>
                <a:lnTo>
                  <a:pt x="960285" y="2531745"/>
                </a:lnTo>
                <a:lnTo>
                  <a:pt x="997394" y="2556383"/>
                </a:lnTo>
                <a:lnTo>
                  <a:pt x="1035024" y="2580284"/>
                </a:lnTo>
                <a:lnTo>
                  <a:pt x="1073200" y="2603436"/>
                </a:lnTo>
                <a:lnTo>
                  <a:pt x="1111910" y="2625839"/>
                </a:lnTo>
                <a:lnTo>
                  <a:pt x="1151128" y="2647467"/>
                </a:lnTo>
                <a:lnTo>
                  <a:pt x="1190853" y="2668333"/>
                </a:lnTo>
                <a:lnTo>
                  <a:pt x="1231074" y="2688399"/>
                </a:lnTo>
                <a:lnTo>
                  <a:pt x="1271778" y="2707665"/>
                </a:lnTo>
                <a:lnTo>
                  <a:pt x="1312964" y="2726131"/>
                </a:lnTo>
                <a:lnTo>
                  <a:pt x="1354632" y="2743771"/>
                </a:lnTo>
                <a:lnTo>
                  <a:pt x="1396746" y="2760573"/>
                </a:lnTo>
                <a:lnTo>
                  <a:pt x="1439316" y="2776537"/>
                </a:lnTo>
                <a:lnTo>
                  <a:pt x="1482331" y="2791637"/>
                </a:lnTo>
                <a:lnTo>
                  <a:pt x="1525778" y="2805874"/>
                </a:lnTo>
                <a:lnTo>
                  <a:pt x="1569656" y="2819235"/>
                </a:lnTo>
                <a:lnTo>
                  <a:pt x="1613941" y="2831719"/>
                </a:lnTo>
                <a:lnTo>
                  <a:pt x="1658632" y="2843288"/>
                </a:lnTo>
                <a:lnTo>
                  <a:pt x="1703717" y="2853956"/>
                </a:lnTo>
                <a:lnTo>
                  <a:pt x="1749183" y="2863697"/>
                </a:lnTo>
                <a:lnTo>
                  <a:pt x="1795043" y="2872498"/>
                </a:lnTo>
                <a:lnTo>
                  <a:pt x="1841258" y="2880360"/>
                </a:lnTo>
                <a:lnTo>
                  <a:pt x="1887829" y="2887268"/>
                </a:lnTo>
                <a:lnTo>
                  <a:pt x="1934768" y="2893212"/>
                </a:lnTo>
                <a:lnTo>
                  <a:pt x="1982038" y="2898178"/>
                </a:lnTo>
                <a:lnTo>
                  <a:pt x="2035467" y="2902572"/>
                </a:lnTo>
                <a:lnTo>
                  <a:pt x="2088705" y="2905645"/>
                </a:lnTo>
                <a:lnTo>
                  <a:pt x="2141728" y="2907423"/>
                </a:lnTo>
                <a:lnTo>
                  <a:pt x="2194522" y="2907931"/>
                </a:lnTo>
                <a:lnTo>
                  <a:pt x="2247074" y="2907157"/>
                </a:lnTo>
                <a:lnTo>
                  <a:pt x="2299360" y="2905137"/>
                </a:lnTo>
                <a:lnTo>
                  <a:pt x="2351367" y="2901886"/>
                </a:lnTo>
                <a:lnTo>
                  <a:pt x="2403081" y="2897390"/>
                </a:lnTo>
                <a:lnTo>
                  <a:pt x="2454491" y="2891701"/>
                </a:lnTo>
                <a:lnTo>
                  <a:pt x="2505570" y="2884805"/>
                </a:lnTo>
                <a:lnTo>
                  <a:pt x="2556319" y="2876727"/>
                </a:lnTo>
                <a:lnTo>
                  <a:pt x="2606700" y="2867482"/>
                </a:lnTo>
                <a:lnTo>
                  <a:pt x="2656725" y="2857081"/>
                </a:lnTo>
                <a:lnTo>
                  <a:pt x="2706357" y="2845536"/>
                </a:lnTo>
                <a:lnTo>
                  <a:pt x="2755582" y="2832862"/>
                </a:lnTo>
                <a:lnTo>
                  <a:pt x="2804388" y="2819082"/>
                </a:lnTo>
                <a:lnTo>
                  <a:pt x="2852775" y="2804198"/>
                </a:lnTo>
                <a:lnTo>
                  <a:pt x="2900705" y="2788234"/>
                </a:lnTo>
                <a:lnTo>
                  <a:pt x="2935732" y="2749943"/>
                </a:lnTo>
                <a:lnTo>
                  <a:pt x="2936265" y="2723654"/>
                </a:lnTo>
                <a:close/>
              </a:path>
              <a:path w="5242559" h="5598160">
                <a:moveTo>
                  <a:pt x="4373969" y="739317"/>
                </a:moveTo>
                <a:lnTo>
                  <a:pt x="4373918" y="691819"/>
                </a:lnTo>
                <a:lnTo>
                  <a:pt x="4372838" y="644512"/>
                </a:lnTo>
                <a:lnTo>
                  <a:pt x="4370756" y="597433"/>
                </a:lnTo>
                <a:lnTo>
                  <a:pt x="4367669" y="550570"/>
                </a:lnTo>
                <a:lnTo>
                  <a:pt x="4363593" y="503948"/>
                </a:lnTo>
                <a:lnTo>
                  <a:pt x="4358525" y="457581"/>
                </a:lnTo>
                <a:lnTo>
                  <a:pt x="4352493" y="411467"/>
                </a:lnTo>
                <a:lnTo>
                  <a:pt x="4345495" y="365633"/>
                </a:lnTo>
                <a:lnTo>
                  <a:pt x="4337545" y="320078"/>
                </a:lnTo>
                <a:lnTo>
                  <a:pt x="4328655" y="274828"/>
                </a:lnTo>
                <a:lnTo>
                  <a:pt x="4318825" y="229882"/>
                </a:lnTo>
                <a:lnTo>
                  <a:pt x="4308068" y="185254"/>
                </a:lnTo>
                <a:lnTo>
                  <a:pt x="4296397" y="140970"/>
                </a:lnTo>
                <a:lnTo>
                  <a:pt x="4283824" y="97015"/>
                </a:lnTo>
                <a:lnTo>
                  <a:pt x="4270362" y="53428"/>
                </a:lnTo>
                <a:lnTo>
                  <a:pt x="4256011" y="10198"/>
                </a:lnTo>
                <a:lnTo>
                  <a:pt x="4252379" y="0"/>
                </a:lnTo>
                <a:lnTo>
                  <a:pt x="3758730" y="0"/>
                </a:lnTo>
                <a:lnTo>
                  <a:pt x="3766756" y="17360"/>
                </a:lnTo>
                <a:lnTo>
                  <a:pt x="3784803" y="59321"/>
                </a:lnTo>
                <a:lnTo>
                  <a:pt x="3801770" y="101815"/>
                </a:lnTo>
                <a:lnTo>
                  <a:pt x="3817632" y="144830"/>
                </a:lnTo>
                <a:lnTo>
                  <a:pt x="3832364" y="188341"/>
                </a:lnTo>
                <a:lnTo>
                  <a:pt x="3845953" y="232321"/>
                </a:lnTo>
                <a:lnTo>
                  <a:pt x="3858399" y="276745"/>
                </a:lnTo>
                <a:lnTo>
                  <a:pt x="3869677" y="321627"/>
                </a:lnTo>
                <a:lnTo>
                  <a:pt x="3879761" y="366915"/>
                </a:lnTo>
                <a:lnTo>
                  <a:pt x="3888638" y="412597"/>
                </a:lnTo>
                <a:lnTo>
                  <a:pt x="3896296" y="458673"/>
                </a:lnTo>
                <a:lnTo>
                  <a:pt x="3902735" y="505091"/>
                </a:lnTo>
                <a:lnTo>
                  <a:pt x="3907904" y="551865"/>
                </a:lnTo>
                <a:lnTo>
                  <a:pt x="3911816" y="598957"/>
                </a:lnTo>
                <a:lnTo>
                  <a:pt x="3914457" y="646341"/>
                </a:lnTo>
                <a:lnTo>
                  <a:pt x="3917619" y="663702"/>
                </a:lnTo>
                <a:lnTo>
                  <a:pt x="3951922" y="701027"/>
                </a:lnTo>
                <a:lnTo>
                  <a:pt x="4286301" y="841514"/>
                </a:lnTo>
                <a:lnTo>
                  <a:pt x="4316476" y="846150"/>
                </a:lnTo>
                <a:lnTo>
                  <a:pt x="4344086" y="836764"/>
                </a:lnTo>
                <a:lnTo>
                  <a:pt x="4364482" y="816127"/>
                </a:lnTo>
                <a:lnTo>
                  <a:pt x="4372991" y="787019"/>
                </a:lnTo>
                <a:lnTo>
                  <a:pt x="4373969" y="739317"/>
                </a:lnTo>
                <a:close/>
              </a:path>
              <a:path w="5242559" h="5598160">
                <a:moveTo>
                  <a:pt x="5242318" y="2702547"/>
                </a:moveTo>
                <a:lnTo>
                  <a:pt x="5230088" y="2677147"/>
                </a:lnTo>
                <a:lnTo>
                  <a:pt x="5213629" y="2626347"/>
                </a:lnTo>
                <a:lnTo>
                  <a:pt x="5196268" y="2588247"/>
                </a:lnTo>
                <a:lnTo>
                  <a:pt x="5178018" y="2537447"/>
                </a:lnTo>
                <a:lnTo>
                  <a:pt x="5158892" y="2499347"/>
                </a:lnTo>
                <a:lnTo>
                  <a:pt x="5138902" y="2461247"/>
                </a:lnTo>
                <a:lnTo>
                  <a:pt x="5118062" y="2423147"/>
                </a:lnTo>
                <a:lnTo>
                  <a:pt x="5096370" y="2372347"/>
                </a:lnTo>
                <a:lnTo>
                  <a:pt x="5073853" y="2334247"/>
                </a:lnTo>
                <a:lnTo>
                  <a:pt x="5050510" y="2296147"/>
                </a:lnTo>
                <a:lnTo>
                  <a:pt x="5026355" y="2258047"/>
                </a:lnTo>
                <a:lnTo>
                  <a:pt x="5001412" y="2219947"/>
                </a:lnTo>
                <a:lnTo>
                  <a:pt x="4975669" y="2181847"/>
                </a:lnTo>
                <a:lnTo>
                  <a:pt x="4949152" y="2143747"/>
                </a:lnTo>
                <a:lnTo>
                  <a:pt x="4921859" y="2105647"/>
                </a:lnTo>
                <a:lnTo>
                  <a:pt x="4893818" y="2067547"/>
                </a:lnTo>
                <a:lnTo>
                  <a:pt x="4865040" y="2029447"/>
                </a:lnTo>
                <a:lnTo>
                  <a:pt x="4835512" y="2004047"/>
                </a:lnTo>
                <a:lnTo>
                  <a:pt x="4805273" y="1965947"/>
                </a:lnTo>
                <a:lnTo>
                  <a:pt x="4774323" y="1927847"/>
                </a:lnTo>
                <a:lnTo>
                  <a:pt x="4742662" y="1902447"/>
                </a:lnTo>
                <a:lnTo>
                  <a:pt x="4710328" y="1864347"/>
                </a:lnTo>
                <a:lnTo>
                  <a:pt x="4677308" y="1826247"/>
                </a:lnTo>
                <a:lnTo>
                  <a:pt x="4643615" y="1800847"/>
                </a:lnTo>
                <a:lnTo>
                  <a:pt x="4609262" y="1775447"/>
                </a:lnTo>
                <a:lnTo>
                  <a:pt x="4574273" y="1737347"/>
                </a:lnTo>
                <a:lnTo>
                  <a:pt x="4538650" y="1711947"/>
                </a:lnTo>
                <a:lnTo>
                  <a:pt x="4502404" y="1686547"/>
                </a:lnTo>
                <a:lnTo>
                  <a:pt x="4465536" y="1648447"/>
                </a:lnTo>
                <a:lnTo>
                  <a:pt x="4428071" y="1623047"/>
                </a:lnTo>
                <a:lnTo>
                  <a:pt x="4390021" y="1597647"/>
                </a:lnTo>
                <a:lnTo>
                  <a:pt x="4312183" y="1546847"/>
                </a:lnTo>
                <a:lnTo>
                  <a:pt x="4272432" y="1521447"/>
                </a:lnTo>
                <a:lnTo>
                  <a:pt x="4232122" y="1508747"/>
                </a:lnTo>
                <a:lnTo>
                  <a:pt x="4149915" y="1457947"/>
                </a:lnTo>
                <a:lnTo>
                  <a:pt x="4108043" y="1445247"/>
                </a:lnTo>
                <a:lnTo>
                  <a:pt x="4065663" y="1419847"/>
                </a:lnTo>
                <a:lnTo>
                  <a:pt x="4022788" y="1407147"/>
                </a:lnTo>
                <a:lnTo>
                  <a:pt x="3979430" y="1381747"/>
                </a:lnTo>
                <a:lnTo>
                  <a:pt x="3891330" y="1356347"/>
                </a:lnTo>
                <a:lnTo>
                  <a:pt x="3846601" y="1330947"/>
                </a:lnTo>
                <a:lnTo>
                  <a:pt x="3663454" y="1280147"/>
                </a:lnTo>
                <a:lnTo>
                  <a:pt x="3616655" y="1280147"/>
                </a:lnTo>
                <a:lnTo>
                  <a:pt x="3521926" y="1254747"/>
                </a:lnTo>
                <a:lnTo>
                  <a:pt x="3474021" y="1254747"/>
                </a:lnTo>
                <a:lnTo>
                  <a:pt x="3421964" y="1242047"/>
                </a:lnTo>
                <a:lnTo>
                  <a:pt x="3370072" y="1242047"/>
                </a:lnTo>
                <a:lnTo>
                  <a:pt x="3318357" y="1229347"/>
                </a:lnTo>
                <a:lnTo>
                  <a:pt x="3012681" y="1229347"/>
                </a:lnTo>
                <a:lnTo>
                  <a:pt x="2962618" y="1242047"/>
                </a:lnTo>
                <a:lnTo>
                  <a:pt x="2912859" y="1242047"/>
                </a:lnTo>
                <a:lnTo>
                  <a:pt x="2863405" y="1254747"/>
                </a:lnTo>
                <a:lnTo>
                  <a:pt x="2814269" y="1254747"/>
                </a:lnTo>
                <a:lnTo>
                  <a:pt x="2434425" y="1356347"/>
                </a:lnTo>
                <a:lnTo>
                  <a:pt x="2388806" y="1381747"/>
                </a:lnTo>
                <a:lnTo>
                  <a:pt x="2298966" y="1407147"/>
                </a:lnTo>
                <a:lnTo>
                  <a:pt x="2211095" y="1457947"/>
                </a:lnTo>
                <a:lnTo>
                  <a:pt x="2193518" y="1470647"/>
                </a:lnTo>
                <a:lnTo>
                  <a:pt x="2184793" y="1483347"/>
                </a:lnTo>
                <a:lnTo>
                  <a:pt x="2185517" y="1508747"/>
                </a:lnTo>
                <a:lnTo>
                  <a:pt x="2196300" y="1534147"/>
                </a:lnTo>
                <a:lnTo>
                  <a:pt x="2443289" y="1813547"/>
                </a:lnTo>
                <a:lnTo>
                  <a:pt x="2455227" y="1826247"/>
                </a:lnTo>
                <a:lnTo>
                  <a:pt x="2499487" y="1826247"/>
                </a:lnTo>
                <a:lnTo>
                  <a:pt x="2543860" y="1813547"/>
                </a:lnTo>
                <a:lnTo>
                  <a:pt x="2588806" y="1788147"/>
                </a:lnTo>
                <a:lnTo>
                  <a:pt x="2869349" y="1711947"/>
                </a:lnTo>
                <a:lnTo>
                  <a:pt x="2917698" y="1711947"/>
                </a:lnTo>
                <a:lnTo>
                  <a:pt x="2966453" y="1699247"/>
                </a:lnTo>
                <a:lnTo>
                  <a:pt x="3015589" y="1699247"/>
                </a:lnTo>
                <a:lnTo>
                  <a:pt x="3065081" y="1686547"/>
                </a:lnTo>
                <a:lnTo>
                  <a:pt x="3266160" y="1686547"/>
                </a:lnTo>
                <a:lnTo>
                  <a:pt x="3317100" y="1699247"/>
                </a:lnTo>
                <a:lnTo>
                  <a:pt x="3419640" y="1699247"/>
                </a:lnTo>
                <a:lnTo>
                  <a:pt x="3471202" y="1711947"/>
                </a:lnTo>
                <a:lnTo>
                  <a:pt x="3561715" y="1737347"/>
                </a:lnTo>
                <a:lnTo>
                  <a:pt x="3606495" y="1737347"/>
                </a:lnTo>
                <a:lnTo>
                  <a:pt x="3650907" y="1750047"/>
                </a:lnTo>
                <a:lnTo>
                  <a:pt x="3694938" y="1775447"/>
                </a:lnTo>
                <a:lnTo>
                  <a:pt x="3781768" y="1800847"/>
                </a:lnTo>
                <a:lnTo>
                  <a:pt x="3824516" y="1826247"/>
                </a:lnTo>
                <a:lnTo>
                  <a:pt x="3866794" y="1838947"/>
                </a:lnTo>
                <a:lnTo>
                  <a:pt x="3908564" y="1864347"/>
                </a:lnTo>
                <a:lnTo>
                  <a:pt x="3949814" y="1877047"/>
                </a:lnTo>
                <a:lnTo>
                  <a:pt x="3990530" y="1902447"/>
                </a:lnTo>
                <a:lnTo>
                  <a:pt x="4070210" y="1953247"/>
                </a:lnTo>
                <a:lnTo>
                  <a:pt x="4109148" y="1978647"/>
                </a:lnTo>
                <a:lnTo>
                  <a:pt x="4147439" y="2004047"/>
                </a:lnTo>
                <a:lnTo>
                  <a:pt x="4185069" y="2042147"/>
                </a:lnTo>
                <a:lnTo>
                  <a:pt x="4222013" y="2067547"/>
                </a:lnTo>
                <a:lnTo>
                  <a:pt x="4258259" y="2092947"/>
                </a:lnTo>
                <a:lnTo>
                  <a:pt x="4293768" y="2131047"/>
                </a:lnTo>
                <a:lnTo>
                  <a:pt x="4328515" y="2156447"/>
                </a:lnTo>
                <a:lnTo>
                  <a:pt x="4362488" y="2194547"/>
                </a:lnTo>
                <a:lnTo>
                  <a:pt x="4395648" y="2232647"/>
                </a:lnTo>
                <a:lnTo>
                  <a:pt x="4427994" y="2258047"/>
                </a:lnTo>
                <a:lnTo>
                  <a:pt x="4459490" y="2296147"/>
                </a:lnTo>
                <a:lnTo>
                  <a:pt x="4490110" y="2334247"/>
                </a:lnTo>
                <a:lnTo>
                  <a:pt x="4519841" y="2372347"/>
                </a:lnTo>
                <a:lnTo>
                  <a:pt x="4548644" y="2410447"/>
                </a:lnTo>
                <a:lnTo>
                  <a:pt x="4576508" y="2448547"/>
                </a:lnTo>
                <a:lnTo>
                  <a:pt x="4603407" y="2486647"/>
                </a:lnTo>
                <a:lnTo>
                  <a:pt x="4629302" y="2524747"/>
                </a:lnTo>
                <a:lnTo>
                  <a:pt x="4654207" y="2562847"/>
                </a:lnTo>
                <a:lnTo>
                  <a:pt x="4678057" y="2600947"/>
                </a:lnTo>
                <a:lnTo>
                  <a:pt x="4700854" y="2651747"/>
                </a:lnTo>
                <a:lnTo>
                  <a:pt x="4722571" y="2689847"/>
                </a:lnTo>
                <a:lnTo>
                  <a:pt x="4743183" y="2727947"/>
                </a:lnTo>
                <a:lnTo>
                  <a:pt x="4762665" y="2778747"/>
                </a:lnTo>
                <a:lnTo>
                  <a:pt x="4780991" y="2816847"/>
                </a:lnTo>
                <a:lnTo>
                  <a:pt x="4798136" y="2867647"/>
                </a:lnTo>
                <a:lnTo>
                  <a:pt x="4814087" y="2905747"/>
                </a:lnTo>
                <a:lnTo>
                  <a:pt x="4828806" y="2943847"/>
                </a:lnTo>
                <a:lnTo>
                  <a:pt x="4842294" y="2994647"/>
                </a:lnTo>
                <a:lnTo>
                  <a:pt x="4854499" y="3045447"/>
                </a:lnTo>
                <a:lnTo>
                  <a:pt x="4865408" y="3083547"/>
                </a:lnTo>
                <a:lnTo>
                  <a:pt x="4875009" y="3134347"/>
                </a:lnTo>
                <a:lnTo>
                  <a:pt x="4883264" y="3172447"/>
                </a:lnTo>
                <a:lnTo>
                  <a:pt x="4890160" y="3223247"/>
                </a:lnTo>
                <a:lnTo>
                  <a:pt x="4895659" y="3274047"/>
                </a:lnTo>
                <a:lnTo>
                  <a:pt x="4899761" y="3312147"/>
                </a:lnTo>
                <a:lnTo>
                  <a:pt x="4902416" y="3362947"/>
                </a:lnTo>
                <a:lnTo>
                  <a:pt x="4903622" y="3401047"/>
                </a:lnTo>
                <a:lnTo>
                  <a:pt x="4903355" y="3451847"/>
                </a:lnTo>
                <a:lnTo>
                  <a:pt x="4901616" y="3502647"/>
                </a:lnTo>
                <a:lnTo>
                  <a:pt x="4898593" y="3553447"/>
                </a:lnTo>
                <a:lnTo>
                  <a:pt x="4894288" y="3591547"/>
                </a:lnTo>
                <a:lnTo>
                  <a:pt x="4888738" y="3642347"/>
                </a:lnTo>
                <a:lnTo>
                  <a:pt x="4881943" y="3693147"/>
                </a:lnTo>
                <a:lnTo>
                  <a:pt x="4873917" y="3731247"/>
                </a:lnTo>
                <a:lnTo>
                  <a:pt x="4864697" y="3782047"/>
                </a:lnTo>
                <a:lnTo>
                  <a:pt x="4854295" y="3832847"/>
                </a:lnTo>
                <a:lnTo>
                  <a:pt x="4842713" y="3870947"/>
                </a:lnTo>
                <a:lnTo>
                  <a:pt x="4829988" y="3921747"/>
                </a:lnTo>
                <a:lnTo>
                  <a:pt x="4816132" y="3959847"/>
                </a:lnTo>
                <a:lnTo>
                  <a:pt x="4801171" y="4010647"/>
                </a:lnTo>
                <a:lnTo>
                  <a:pt x="4785106" y="4048747"/>
                </a:lnTo>
                <a:lnTo>
                  <a:pt x="4767961" y="4086847"/>
                </a:lnTo>
                <a:lnTo>
                  <a:pt x="4749762" y="4124947"/>
                </a:lnTo>
                <a:lnTo>
                  <a:pt x="4730521" y="4175747"/>
                </a:lnTo>
                <a:lnTo>
                  <a:pt x="4710265" y="4213847"/>
                </a:lnTo>
                <a:lnTo>
                  <a:pt x="4688992" y="4251947"/>
                </a:lnTo>
                <a:lnTo>
                  <a:pt x="4666742" y="4290047"/>
                </a:lnTo>
                <a:lnTo>
                  <a:pt x="4643513" y="4328147"/>
                </a:lnTo>
                <a:lnTo>
                  <a:pt x="4619333" y="4366247"/>
                </a:lnTo>
                <a:lnTo>
                  <a:pt x="4594225" y="4404347"/>
                </a:lnTo>
                <a:lnTo>
                  <a:pt x="4568202" y="4442447"/>
                </a:lnTo>
                <a:lnTo>
                  <a:pt x="4541278" y="4480547"/>
                </a:lnTo>
                <a:lnTo>
                  <a:pt x="4513478" y="4505947"/>
                </a:lnTo>
                <a:lnTo>
                  <a:pt x="4484814" y="4544047"/>
                </a:lnTo>
                <a:lnTo>
                  <a:pt x="4455312" y="4582147"/>
                </a:lnTo>
                <a:lnTo>
                  <a:pt x="4424972" y="4607547"/>
                </a:lnTo>
                <a:lnTo>
                  <a:pt x="4393831" y="4645647"/>
                </a:lnTo>
                <a:lnTo>
                  <a:pt x="4361916" y="4671047"/>
                </a:lnTo>
                <a:lnTo>
                  <a:pt x="4329214" y="4709147"/>
                </a:lnTo>
                <a:lnTo>
                  <a:pt x="4295762" y="4734547"/>
                </a:lnTo>
                <a:lnTo>
                  <a:pt x="4261574" y="4759947"/>
                </a:lnTo>
                <a:lnTo>
                  <a:pt x="4226674" y="4785347"/>
                </a:lnTo>
                <a:lnTo>
                  <a:pt x="4191063" y="4810747"/>
                </a:lnTo>
                <a:lnTo>
                  <a:pt x="4154779" y="4836147"/>
                </a:lnTo>
                <a:lnTo>
                  <a:pt x="4117835" y="4861547"/>
                </a:lnTo>
                <a:lnTo>
                  <a:pt x="4080243" y="4886947"/>
                </a:lnTo>
                <a:lnTo>
                  <a:pt x="4042029" y="4912347"/>
                </a:lnTo>
                <a:lnTo>
                  <a:pt x="4003205" y="4937747"/>
                </a:lnTo>
                <a:lnTo>
                  <a:pt x="3963784" y="4950447"/>
                </a:lnTo>
                <a:lnTo>
                  <a:pt x="3923792" y="4975847"/>
                </a:lnTo>
                <a:lnTo>
                  <a:pt x="3883241" y="4988547"/>
                </a:lnTo>
                <a:lnTo>
                  <a:pt x="3842156" y="5013947"/>
                </a:lnTo>
                <a:lnTo>
                  <a:pt x="3758450" y="5039347"/>
                </a:lnTo>
                <a:lnTo>
                  <a:pt x="3715867" y="5064747"/>
                </a:lnTo>
                <a:lnTo>
                  <a:pt x="3585387" y="5102847"/>
                </a:lnTo>
                <a:lnTo>
                  <a:pt x="3541052" y="5102847"/>
                </a:lnTo>
                <a:lnTo>
                  <a:pt x="3451212" y="5128247"/>
                </a:lnTo>
                <a:lnTo>
                  <a:pt x="3405746" y="5128247"/>
                </a:lnTo>
                <a:lnTo>
                  <a:pt x="3359950" y="5140947"/>
                </a:lnTo>
                <a:lnTo>
                  <a:pt x="2982468" y="5140947"/>
                </a:lnTo>
                <a:lnTo>
                  <a:pt x="2886062" y="5115547"/>
                </a:lnTo>
                <a:lnTo>
                  <a:pt x="2838577" y="5115547"/>
                </a:lnTo>
                <a:lnTo>
                  <a:pt x="2608999" y="5052047"/>
                </a:lnTo>
                <a:lnTo>
                  <a:pt x="2564777" y="5039347"/>
                </a:lnTo>
                <a:lnTo>
                  <a:pt x="2521140" y="5013947"/>
                </a:lnTo>
                <a:lnTo>
                  <a:pt x="2478125" y="5001247"/>
                </a:lnTo>
                <a:lnTo>
                  <a:pt x="2435745" y="4975847"/>
                </a:lnTo>
                <a:lnTo>
                  <a:pt x="2394013" y="4963147"/>
                </a:lnTo>
                <a:lnTo>
                  <a:pt x="2352954" y="4937747"/>
                </a:lnTo>
                <a:lnTo>
                  <a:pt x="2312568" y="4912347"/>
                </a:lnTo>
                <a:lnTo>
                  <a:pt x="2272893" y="4886947"/>
                </a:lnTo>
                <a:lnTo>
                  <a:pt x="2233917" y="4861547"/>
                </a:lnTo>
                <a:lnTo>
                  <a:pt x="2195690" y="4836147"/>
                </a:lnTo>
                <a:lnTo>
                  <a:pt x="2158200" y="4810747"/>
                </a:lnTo>
                <a:lnTo>
                  <a:pt x="2121484" y="4785347"/>
                </a:lnTo>
                <a:lnTo>
                  <a:pt x="2085543" y="4759947"/>
                </a:lnTo>
                <a:lnTo>
                  <a:pt x="2050402" y="4734547"/>
                </a:lnTo>
                <a:lnTo>
                  <a:pt x="2016074" y="4696447"/>
                </a:lnTo>
                <a:lnTo>
                  <a:pt x="1982584" y="4671047"/>
                </a:lnTo>
                <a:lnTo>
                  <a:pt x="1949945" y="4632947"/>
                </a:lnTo>
                <a:lnTo>
                  <a:pt x="1918157" y="4607547"/>
                </a:lnTo>
                <a:lnTo>
                  <a:pt x="1887258" y="4569447"/>
                </a:lnTo>
                <a:lnTo>
                  <a:pt x="1857260" y="4531347"/>
                </a:lnTo>
                <a:lnTo>
                  <a:pt x="1828165" y="4505947"/>
                </a:lnTo>
                <a:lnTo>
                  <a:pt x="1800009" y="4467847"/>
                </a:lnTo>
                <a:lnTo>
                  <a:pt x="1772793" y="4429747"/>
                </a:lnTo>
                <a:lnTo>
                  <a:pt x="1746542" y="4391647"/>
                </a:lnTo>
                <a:lnTo>
                  <a:pt x="1721281" y="4353547"/>
                </a:lnTo>
                <a:lnTo>
                  <a:pt x="1697012" y="4315447"/>
                </a:lnTo>
                <a:lnTo>
                  <a:pt x="1673745" y="4277347"/>
                </a:lnTo>
                <a:lnTo>
                  <a:pt x="1651520" y="4239247"/>
                </a:lnTo>
                <a:lnTo>
                  <a:pt x="1630337" y="4188447"/>
                </a:lnTo>
                <a:lnTo>
                  <a:pt x="1610220" y="4150347"/>
                </a:lnTo>
                <a:lnTo>
                  <a:pt x="1591170" y="4112247"/>
                </a:lnTo>
                <a:lnTo>
                  <a:pt x="1573225" y="4074147"/>
                </a:lnTo>
                <a:lnTo>
                  <a:pt x="1556397" y="4023347"/>
                </a:lnTo>
                <a:lnTo>
                  <a:pt x="1540687" y="3985247"/>
                </a:lnTo>
                <a:lnTo>
                  <a:pt x="1526133" y="3934447"/>
                </a:lnTo>
                <a:lnTo>
                  <a:pt x="1512735" y="3896347"/>
                </a:lnTo>
                <a:lnTo>
                  <a:pt x="1500505" y="3845547"/>
                </a:lnTo>
                <a:lnTo>
                  <a:pt x="1489481" y="3807447"/>
                </a:lnTo>
                <a:lnTo>
                  <a:pt x="1479664" y="3756647"/>
                </a:lnTo>
                <a:lnTo>
                  <a:pt x="1471079" y="3705847"/>
                </a:lnTo>
                <a:lnTo>
                  <a:pt x="1463738" y="3667747"/>
                </a:lnTo>
                <a:lnTo>
                  <a:pt x="1457655" y="3616947"/>
                </a:lnTo>
                <a:lnTo>
                  <a:pt x="1452854" y="3566147"/>
                </a:lnTo>
                <a:lnTo>
                  <a:pt x="1449349" y="3528047"/>
                </a:lnTo>
                <a:lnTo>
                  <a:pt x="1446631" y="3502647"/>
                </a:lnTo>
                <a:lnTo>
                  <a:pt x="1440472" y="3502647"/>
                </a:lnTo>
                <a:lnTo>
                  <a:pt x="1431251" y="3489947"/>
                </a:lnTo>
                <a:lnTo>
                  <a:pt x="1419402" y="3477247"/>
                </a:lnTo>
                <a:lnTo>
                  <a:pt x="1057465" y="3324847"/>
                </a:lnTo>
                <a:lnTo>
                  <a:pt x="1033259" y="3324847"/>
                </a:lnTo>
                <a:lnTo>
                  <a:pt x="1011199" y="3337547"/>
                </a:lnTo>
                <a:lnTo>
                  <a:pt x="995019" y="3350247"/>
                </a:lnTo>
                <a:lnTo>
                  <a:pt x="988453" y="3375647"/>
                </a:lnTo>
                <a:lnTo>
                  <a:pt x="987983" y="3426447"/>
                </a:lnTo>
                <a:lnTo>
                  <a:pt x="988568" y="3464547"/>
                </a:lnTo>
                <a:lnTo>
                  <a:pt x="990206" y="3515347"/>
                </a:lnTo>
                <a:lnTo>
                  <a:pt x="992873" y="3566147"/>
                </a:lnTo>
                <a:lnTo>
                  <a:pt x="996556" y="3616947"/>
                </a:lnTo>
                <a:lnTo>
                  <a:pt x="1001268" y="3655047"/>
                </a:lnTo>
                <a:lnTo>
                  <a:pt x="1006970" y="3705847"/>
                </a:lnTo>
                <a:lnTo>
                  <a:pt x="1013675" y="3756647"/>
                </a:lnTo>
                <a:lnTo>
                  <a:pt x="1021359" y="3794747"/>
                </a:lnTo>
                <a:lnTo>
                  <a:pt x="1030020" y="3845547"/>
                </a:lnTo>
                <a:lnTo>
                  <a:pt x="1039647" y="3896347"/>
                </a:lnTo>
                <a:lnTo>
                  <a:pt x="1050213" y="3934447"/>
                </a:lnTo>
                <a:lnTo>
                  <a:pt x="1061732" y="3985247"/>
                </a:lnTo>
                <a:lnTo>
                  <a:pt x="1074178" y="4023347"/>
                </a:lnTo>
                <a:lnTo>
                  <a:pt x="1087551" y="4074147"/>
                </a:lnTo>
                <a:lnTo>
                  <a:pt x="1101839" y="4112247"/>
                </a:lnTo>
                <a:lnTo>
                  <a:pt x="1117015" y="4163047"/>
                </a:lnTo>
                <a:lnTo>
                  <a:pt x="1133094" y="4201147"/>
                </a:lnTo>
                <a:lnTo>
                  <a:pt x="1150048" y="4239247"/>
                </a:lnTo>
                <a:lnTo>
                  <a:pt x="1167879" y="4290047"/>
                </a:lnTo>
                <a:lnTo>
                  <a:pt x="1186573" y="4328147"/>
                </a:lnTo>
                <a:lnTo>
                  <a:pt x="1206106" y="4366247"/>
                </a:lnTo>
                <a:lnTo>
                  <a:pt x="1226489" y="4417047"/>
                </a:lnTo>
                <a:lnTo>
                  <a:pt x="1247698" y="4455147"/>
                </a:lnTo>
                <a:lnTo>
                  <a:pt x="1269733" y="4493247"/>
                </a:lnTo>
                <a:lnTo>
                  <a:pt x="1292567" y="4531347"/>
                </a:lnTo>
                <a:lnTo>
                  <a:pt x="1316215" y="4569447"/>
                </a:lnTo>
                <a:lnTo>
                  <a:pt x="1340637" y="4607547"/>
                </a:lnTo>
                <a:lnTo>
                  <a:pt x="1365846" y="4645647"/>
                </a:lnTo>
                <a:lnTo>
                  <a:pt x="1391831" y="4683747"/>
                </a:lnTo>
                <a:lnTo>
                  <a:pt x="1418564" y="4721847"/>
                </a:lnTo>
                <a:lnTo>
                  <a:pt x="1446047" y="4759947"/>
                </a:lnTo>
                <a:lnTo>
                  <a:pt x="1474279" y="4798047"/>
                </a:lnTo>
                <a:lnTo>
                  <a:pt x="1503222" y="4823447"/>
                </a:lnTo>
                <a:lnTo>
                  <a:pt x="1532902" y="4861547"/>
                </a:lnTo>
                <a:lnTo>
                  <a:pt x="1563281" y="4899647"/>
                </a:lnTo>
                <a:lnTo>
                  <a:pt x="1594358" y="4925047"/>
                </a:lnTo>
                <a:lnTo>
                  <a:pt x="1626120" y="4963147"/>
                </a:lnTo>
                <a:lnTo>
                  <a:pt x="1658556" y="4988547"/>
                </a:lnTo>
                <a:lnTo>
                  <a:pt x="1691665" y="5026647"/>
                </a:lnTo>
                <a:lnTo>
                  <a:pt x="1725434" y="5052047"/>
                </a:lnTo>
                <a:lnTo>
                  <a:pt x="1759851" y="5090147"/>
                </a:lnTo>
                <a:lnTo>
                  <a:pt x="1794891" y="5115547"/>
                </a:lnTo>
                <a:lnTo>
                  <a:pt x="1830578" y="5140947"/>
                </a:lnTo>
                <a:lnTo>
                  <a:pt x="1866861" y="5166347"/>
                </a:lnTo>
                <a:lnTo>
                  <a:pt x="1903755" y="5191747"/>
                </a:lnTo>
                <a:lnTo>
                  <a:pt x="1941258" y="5229847"/>
                </a:lnTo>
                <a:lnTo>
                  <a:pt x="1979333" y="5255247"/>
                </a:lnTo>
                <a:lnTo>
                  <a:pt x="2017991" y="5267947"/>
                </a:lnTo>
                <a:lnTo>
                  <a:pt x="2096985" y="5318747"/>
                </a:lnTo>
                <a:lnTo>
                  <a:pt x="2178151" y="5369547"/>
                </a:lnTo>
                <a:lnTo>
                  <a:pt x="2219541" y="5382247"/>
                </a:lnTo>
                <a:lnTo>
                  <a:pt x="2261425" y="5407647"/>
                </a:lnTo>
                <a:lnTo>
                  <a:pt x="2303830" y="5420347"/>
                </a:lnTo>
                <a:lnTo>
                  <a:pt x="2346718" y="5445747"/>
                </a:lnTo>
                <a:lnTo>
                  <a:pt x="2433942" y="5471147"/>
                </a:lnTo>
                <a:lnTo>
                  <a:pt x="2478252" y="5496547"/>
                </a:lnTo>
                <a:lnTo>
                  <a:pt x="2706395" y="5560047"/>
                </a:lnTo>
                <a:lnTo>
                  <a:pt x="2753271" y="5560047"/>
                </a:lnTo>
                <a:lnTo>
                  <a:pt x="2848191" y="5585447"/>
                </a:lnTo>
                <a:lnTo>
                  <a:pt x="2896209" y="5585447"/>
                </a:lnTo>
                <a:lnTo>
                  <a:pt x="2944596" y="5598147"/>
                </a:lnTo>
                <a:lnTo>
                  <a:pt x="3371799" y="5598147"/>
                </a:lnTo>
                <a:lnTo>
                  <a:pt x="3418116" y="5585447"/>
                </a:lnTo>
                <a:lnTo>
                  <a:pt x="3464166" y="5585447"/>
                </a:lnTo>
                <a:lnTo>
                  <a:pt x="3509949" y="5572747"/>
                </a:lnTo>
                <a:lnTo>
                  <a:pt x="3555454" y="5572747"/>
                </a:lnTo>
                <a:lnTo>
                  <a:pt x="3600666" y="5560047"/>
                </a:lnTo>
                <a:lnTo>
                  <a:pt x="3645573" y="5560047"/>
                </a:lnTo>
                <a:lnTo>
                  <a:pt x="3907967" y="5483847"/>
                </a:lnTo>
                <a:lnTo>
                  <a:pt x="3950424" y="5458447"/>
                </a:lnTo>
                <a:lnTo>
                  <a:pt x="4034129" y="5433047"/>
                </a:lnTo>
                <a:lnTo>
                  <a:pt x="4075353" y="5407647"/>
                </a:lnTo>
                <a:lnTo>
                  <a:pt x="4116159" y="5394947"/>
                </a:lnTo>
                <a:lnTo>
                  <a:pt x="4156506" y="5369547"/>
                </a:lnTo>
                <a:lnTo>
                  <a:pt x="4196410" y="5356847"/>
                </a:lnTo>
                <a:lnTo>
                  <a:pt x="4274807" y="5306047"/>
                </a:lnTo>
                <a:lnTo>
                  <a:pt x="4351261" y="5255247"/>
                </a:lnTo>
                <a:lnTo>
                  <a:pt x="4388713" y="5242547"/>
                </a:lnTo>
                <a:lnTo>
                  <a:pt x="4425658" y="5217147"/>
                </a:lnTo>
                <a:lnTo>
                  <a:pt x="4462069" y="5191747"/>
                </a:lnTo>
                <a:lnTo>
                  <a:pt x="4497921" y="5153647"/>
                </a:lnTo>
                <a:lnTo>
                  <a:pt x="4515574" y="5140947"/>
                </a:lnTo>
                <a:lnTo>
                  <a:pt x="4533227" y="5128247"/>
                </a:lnTo>
                <a:lnTo>
                  <a:pt x="4567961" y="5102847"/>
                </a:lnTo>
                <a:lnTo>
                  <a:pt x="4602124" y="5077447"/>
                </a:lnTo>
                <a:lnTo>
                  <a:pt x="4635690" y="5039347"/>
                </a:lnTo>
                <a:lnTo>
                  <a:pt x="4668659" y="5013947"/>
                </a:lnTo>
                <a:lnTo>
                  <a:pt x="4701006" y="4988547"/>
                </a:lnTo>
                <a:lnTo>
                  <a:pt x="4732731" y="4950447"/>
                </a:lnTo>
                <a:lnTo>
                  <a:pt x="4763821" y="4925047"/>
                </a:lnTo>
                <a:lnTo>
                  <a:pt x="4794250" y="4886947"/>
                </a:lnTo>
                <a:lnTo>
                  <a:pt x="4824031" y="4848847"/>
                </a:lnTo>
                <a:lnTo>
                  <a:pt x="4853140" y="4823447"/>
                </a:lnTo>
                <a:lnTo>
                  <a:pt x="4881562" y="4785347"/>
                </a:lnTo>
                <a:lnTo>
                  <a:pt x="4909299" y="4747247"/>
                </a:lnTo>
                <a:lnTo>
                  <a:pt x="4936325" y="4709147"/>
                </a:lnTo>
                <a:lnTo>
                  <a:pt x="4962639" y="4683747"/>
                </a:lnTo>
                <a:lnTo>
                  <a:pt x="4988217" y="4645647"/>
                </a:lnTo>
                <a:lnTo>
                  <a:pt x="5013058" y="4607547"/>
                </a:lnTo>
                <a:lnTo>
                  <a:pt x="5037150" y="4569447"/>
                </a:lnTo>
                <a:lnTo>
                  <a:pt x="5060467" y="4531347"/>
                </a:lnTo>
                <a:lnTo>
                  <a:pt x="5083022" y="4493247"/>
                </a:lnTo>
                <a:lnTo>
                  <a:pt x="5104790" y="4442447"/>
                </a:lnTo>
                <a:lnTo>
                  <a:pt x="5125758" y="4404347"/>
                </a:lnTo>
                <a:lnTo>
                  <a:pt x="5145925" y="4366247"/>
                </a:lnTo>
                <a:lnTo>
                  <a:pt x="5165268" y="4328147"/>
                </a:lnTo>
                <a:lnTo>
                  <a:pt x="5183771" y="4277347"/>
                </a:lnTo>
                <a:lnTo>
                  <a:pt x="5201437" y="4239247"/>
                </a:lnTo>
                <a:lnTo>
                  <a:pt x="5218252" y="4201147"/>
                </a:lnTo>
                <a:lnTo>
                  <a:pt x="5234203" y="4150347"/>
                </a:lnTo>
                <a:lnTo>
                  <a:pt x="5242318" y="4137647"/>
                </a:lnTo>
                <a:lnTo>
                  <a:pt x="5242318" y="2702547"/>
                </a:lnTo>
                <a:close/>
              </a:path>
            </a:pathLst>
          </a:custGeom>
          <a:solidFill>
            <a:srgbClr val="CEE9D9">
              <a:alpha val="69999"/>
            </a:srgbClr>
          </a:solidFill>
        </p:spPr>
        <p:txBody>
          <a:bodyPr wrap="square" lIns="0" tIns="0" rIns="0" bIns="0" rtlCol="0"/>
          <a:lstStyle/>
          <a:p>
            <a:endParaRPr/>
          </a:p>
        </p:txBody>
      </p:sp>
      <p:sp>
        <p:nvSpPr>
          <p:cNvPr id="39" name="Text Placeholder 2"/>
          <p:cNvSpPr>
            <a:spLocks noGrp="1"/>
          </p:cNvSpPr>
          <p:nvPr>
            <p:ph type="body" sz="quarter" idx="36" hasCustomPrompt="1"/>
          </p:nvPr>
        </p:nvSpPr>
        <p:spPr>
          <a:xfrm>
            <a:off x="1526323" y="2515878"/>
            <a:ext cx="2901672" cy="243929"/>
          </a:xfrm>
        </p:spPr>
        <p:txBody>
          <a:bodyPr tIns="0" bIns="0" anchor="b">
            <a:noAutofit/>
          </a:bodyPr>
          <a:lstStyle>
            <a:lvl1pPr marL="0" indent="0">
              <a:buNone/>
              <a:defRPr sz="1500" b="1" baseline="0">
                <a:solidFill>
                  <a:schemeClr val="accent2"/>
                </a:solidFill>
              </a:defRPr>
            </a:lvl1pPr>
          </a:lstStyle>
          <a:p>
            <a:pPr lvl="0"/>
            <a:r>
              <a:rPr lang="en-US" dirty="0"/>
              <a:t>First Last | Title</a:t>
            </a:r>
            <a:endParaRPr lang="en-NZ" dirty="0"/>
          </a:p>
        </p:txBody>
      </p:sp>
      <p:sp>
        <p:nvSpPr>
          <p:cNvPr id="40" name="Text Placeholder 2"/>
          <p:cNvSpPr>
            <a:spLocks noGrp="1"/>
          </p:cNvSpPr>
          <p:nvPr>
            <p:ph type="body" sz="quarter" idx="37" hasCustomPrompt="1"/>
          </p:nvPr>
        </p:nvSpPr>
        <p:spPr>
          <a:xfrm>
            <a:off x="1526323" y="2771098"/>
            <a:ext cx="2901672" cy="199295"/>
          </a:xfrm>
        </p:spPr>
        <p:txBody>
          <a:bodyPr tIns="0" bIns="0" anchor="ctr">
            <a:noAutofit/>
          </a:bodyPr>
          <a:lstStyle>
            <a:lvl1pPr marL="0" indent="0">
              <a:buNone/>
              <a:defRPr sz="1000" b="0" baseline="0"/>
            </a:lvl1pPr>
          </a:lstStyle>
          <a:p>
            <a:pPr lvl="0"/>
            <a:r>
              <a:rPr lang="en-US" dirty="0"/>
              <a:t>DDI +64 X XXX XXXX  M +64 XX XXX XXXX</a:t>
            </a:r>
            <a:endParaRPr lang="en-NZ" dirty="0"/>
          </a:p>
        </p:txBody>
      </p:sp>
      <p:sp>
        <p:nvSpPr>
          <p:cNvPr id="41" name="Text Placeholder 2"/>
          <p:cNvSpPr>
            <a:spLocks noGrp="1"/>
          </p:cNvSpPr>
          <p:nvPr>
            <p:ph type="body" sz="quarter" idx="38" hasCustomPrompt="1"/>
          </p:nvPr>
        </p:nvSpPr>
        <p:spPr>
          <a:xfrm>
            <a:off x="1526323" y="2976919"/>
            <a:ext cx="2901672" cy="229959"/>
          </a:xfrm>
        </p:spPr>
        <p:txBody>
          <a:bodyPr tIns="36000" bIns="0" anchor="ctr">
            <a:noAutofit/>
          </a:bodyPr>
          <a:lstStyle>
            <a:lvl1pPr marL="0" indent="0">
              <a:buNone/>
              <a:defRPr sz="1000" u="sng" baseline="0"/>
            </a:lvl1pPr>
          </a:lstStyle>
          <a:p>
            <a:pPr lvl="0"/>
            <a:r>
              <a:rPr lang="en-US" dirty="0"/>
              <a:t>email@email.com</a:t>
            </a:r>
            <a:endParaRPr lang="en-NZ" dirty="0"/>
          </a:p>
        </p:txBody>
      </p:sp>
      <p:sp>
        <p:nvSpPr>
          <p:cNvPr id="42" name="Text Placeholder 2"/>
          <p:cNvSpPr>
            <a:spLocks noGrp="1"/>
          </p:cNvSpPr>
          <p:nvPr>
            <p:ph type="body" sz="quarter" idx="39" hasCustomPrompt="1"/>
          </p:nvPr>
        </p:nvSpPr>
        <p:spPr>
          <a:xfrm>
            <a:off x="1526323" y="3630147"/>
            <a:ext cx="2901672" cy="243929"/>
          </a:xfrm>
        </p:spPr>
        <p:txBody>
          <a:bodyPr tIns="0" bIns="0" anchor="b">
            <a:noAutofit/>
          </a:bodyPr>
          <a:lstStyle>
            <a:lvl1pPr marL="0" indent="0">
              <a:buNone/>
              <a:defRPr sz="1500" b="1" baseline="0">
                <a:solidFill>
                  <a:schemeClr val="accent2"/>
                </a:solidFill>
              </a:defRPr>
            </a:lvl1pPr>
          </a:lstStyle>
          <a:p>
            <a:pPr lvl="0"/>
            <a:r>
              <a:rPr lang="en-US" dirty="0"/>
              <a:t>First Last | Title</a:t>
            </a:r>
            <a:endParaRPr lang="en-NZ" dirty="0"/>
          </a:p>
        </p:txBody>
      </p:sp>
      <p:sp>
        <p:nvSpPr>
          <p:cNvPr id="43" name="Text Placeholder 2"/>
          <p:cNvSpPr>
            <a:spLocks noGrp="1"/>
          </p:cNvSpPr>
          <p:nvPr>
            <p:ph type="body" sz="quarter" idx="40" hasCustomPrompt="1"/>
          </p:nvPr>
        </p:nvSpPr>
        <p:spPr>
          <a:xfrm>
            <a:off x="1526323" y="3885367"/>
            <a:ext cx="2901672" cy="199295"/>
          </a:xfrm>
        </p:spPr>
        <p:txBody>
          <a:bodyPr tIns="0" bIns="0" anchor="ctr">
            <a:noAutofit/>
          </a:bodyPr>
          <a:lstStyle>
            <a:lvl1pPr marL="0" indent="0">
              <a:buNone/>
              <a:defRPr sz="1000" b="0" baseline="0"/>
            </a:lvl1pPr>
          </a:lstStyle>
          <a:p>
            <a:pPr lvl="0"/>
            <a:r>
              <a:rPr lang="en-US" dirty="0"/>
              <a:t>DDI +64 X XXX XXXX  M +64 XX XXX XXXX</a:t>
            </a:r>
            <a:endParaRPr lang="en-NZ" dirty="0"/>
          </a:p>
        </p:txBody>
      </p:sp>
      <p:sp>
        <p:nvSpPr>
          <p:cNvPr id="44" name="Text Placeholder 2"/>
          <p:cNvSpPr>
            <a:spLocks noGrp="1"/>
          </p:cNvSpPr>
          <p:nvPr>
            <p:ph type="body" sz="quarter" idx="41" hasCustomPrompt="1"/>
          </p:nvPr>
        </p:nvSpPr>
        <p:spPr>
          <a:xfrm>
            <a:off x="1526323" y="4091188"/>
            <a:ext cx="2901672" cy="229959"/>
          </a:xfrm>
        </p:spPr>
        <p:txBody>
          <a:bodyPr tIns="36000" bIns="0" anchor="ctr">
            <a:noAutofit/>
          </a:bodyPr>
          <a:lstStyle>
            <a:lvl1pPr marL="0" indent="0">
              <a:buNone/>
              <a:defRPr sz="1000" u="sng" baseline="0"/>
            </a:lvl1pPr>
          </a:lstStyle>
          <a:p>
            <a:pPr lvl="0"/>
            <a:r>
              <a:rPr lang="en-US" dirty="0"/>
              <a:t>email@email.com</a:t>
            </a:r>
            <a:endParaRPr lang="en-NZ" dirty="0"/>
          </a:p>
        </p:txBody>
      </p:sp>
      <p:sp>
        <p:nvSpPr>
          <p:cNvPr id="4" name="Text Placeholder 3"/>
          <p:cNvSpPr>
            <a:spLocks noGrp="1"/>
          </p:cNvSpPr>
          <p:nvPr>
            <p:ph type="body" sz="quarter" idx="42" hasCustomPrompt="1"/>
          </p:nvPr>
        </p:nvSpPr>
        <p:spPr>
          <a:xfrm>
            <a:off x="463493" y="231612"/>
            <a:ext cx="3292678" cy="384631"/>
          </a:xfrm>
        </p:spPr>
        <p:txBody>
          <a:bodyPr anchor="b"/>
          <a:lstStyle>
            <a:lvl1pPr marL="0" indent="0" algn="l">
              <a:buNone/>
              <a:defRPr sz="1200" spc="30" baseline="0">
                <a:solidFill>
                  <a:schemeClr val="accent2"/>
                </a:solidFill>
              </a:defRPr>
            </a:lvl1pPr>
          </a:lstStyle>
          <a:p>
            <a:pPr lvl="0"/>
            <a:r>
              <a:rPr lang="en-NZ" dirty="0"/>
              <a:t>INTRODUCTION</a:t>
            </a:r>
          </a:p>
        </p:txBody>
      </p:sp>
    </p:spTree>
    <p:extLst>
      <p:ext uri="{BB962C8B-B14F-4D97-AF65-F5344CB8AC3E}">
        <p14:creationId xmlns:p14="http://schemas.microsoft.com/office/powerpoint/2010/main" val="363250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esenters Alternativ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3492" y="627534"/>
            <a:ext cx="3292679" cy="540060"/>
          </a:xfrm>
        </p:spPr>
        <p:txBody>
          <a:bodyPr anchor="t"/>
          <a:lstStyle>
            <a:lvl1pPr>
              <a:defRPr baseline="0"/>
            </a:lvl1pPr>
          </a:lstStyle>
          <a:p>
            <a:r>
              <a:rPr lang="en-US" dirty="0"/>
              <a:t>Presenters</a:t>
            </a:r>
            <a:endParaRPr lang="en-NZ" dirty="0"/>
          </a:p>
        </p:txBody>
      </p:sp>
      <p:sp>
        <p:nvSpPr>
          <p:cNvPr id="37" name="object 5"/>
          <p:cNvSpPr/>
          <p:nvPr/>
        </p:nvSpPr>
        <p:spPr>
          <a:xfrm>
            <a:off x="6056334" y="0"/>
            <a:ext cx="2731836" cy="904151"/>
          </a:xfrm>
          <a:custGeom>
            <a:avLst/>
            <a:gdLst/>
            <a:ahLst/>
            <a:cxnLst/>
            <a:rect l="l" t="t" r="r" b="b"/>
            <a:pathLst>
              <a:path w="4027170" h="1332865">
                <a:moveTo>
                  <a:pt x="510667" y="0"/>
                </a:moveTo>
                <a:lnTo>
                  <a:pt x="0" y="0"/>
                </a:lnTo>
                <a:lnTo>
                  <a:pt x="6144" y="14575"/>
                </a:lnTo>
                <a:lnTo>
                  <a:pt x="24833" y="56425"/>
                </a:lnTo>
                <a:lnTo>
                  <a:pt x="44373" y="97825"/>
                </a:lnTo>
                <a:lnTo>
                  <a:pt x="64753" y="138764"/>
                </a:lnTo>
                <a:lnTo>
                  <a:pt x="85964" y="179230"/>
                </a:lnTo>
                <a:lnTo>
                  <a:pt x="107994" y="219210"/>
                </a:lnTo>
                <a:lnTo>
                  <a:pt x="130835" y="258693"/>
                </a:lnTo>
                <a:lnTo>
                  <a:pt x="154475" y="297666"/>
                </a:lnTo>
                <a:lnTo>
                  <a:pt x="178905" y="336117"/>
                </a:lnTo>
                <a:lnTo>
                  <a:pt x="204114" y="374035"/>
                </a:lnTo>
                <a:lnTo>
                  <a:pt x="230092" y="411407"/>
                </a:lnTo>
                <a:lnTo>
                  <a:pt x="256829" y="448220"/>
                </a:lnTo>
                <a:lnTo>
                  <a:pt x="284315" y="484464"/>
                </a:lnTo>
                <a:lnTo>
                  <a:pt x="312539" y="520126"/>
                </a:lnTo>
                <a:lnTo>
                  <a:pt x="341492" y="555193"/>
                </a:lnTo>
                <a:lnTo>
                  <a:pt x="371163" y="589654"/>
                </a:lnTo>
                <a:lnTo>
                  <a:pt x="401542" y="623497"/>
                </a:lnTo>
                <a:lnTo>
                  <a:pt x="432618" y="656710"/>
                </a:lnTo>
                <a:lnTo>
                  <a:pt x="464382" y="689280"/>
                </a:lnTo>
                <a:lnTo>
                  <a:pt x="496824" y="721195"/>
                </a:lnTo>
                <a:lnTo>
                  <a:pt x="529932" y="752444"/>
                </a:lnTo>
                <a:lnTo>
                  <a:pt x="563698" y="783014"/>
                </a:lnTo>
                <a:lnTo>
                  <a:pt x="598111" y="812894"/>
                </a:lnTo>
                <a:lnTo>
                  <a:pt x="633160" y="842070"/>
                </a:lnTo>
                <a:lnTo>
                  <a:pt x="668835" y="870532"/>
                </a:lnTo>
                <a:lnTo>
                  <a:pt x="705127" y="898266"/>
                </a:lnTo>
                <a:lnTo>
                  <a:pt x="742024" y="925262"/>
                </a:lnTo>
                <a:lnTo>
                  <a:pt x="779518" y="951506"/>
                </a:lnTo>
                <a:lnTo>
                  <a:pt x="817597" y="976987"/>
                </a:lnTo>
                <a:lnTo>
                  <a:pt x="856251" y="1001693"/>
                </a:lnTo>
                <a:lnTo>
                  <a:pt x="895471" y="1025611"/>
                </a:lnTo>
                <a:lnTo>
                  <a:pt x="935246" y="1048730"/>
                </a:lnTo>
                <a:lnTo>
                  <a:pt x="975565" y="1071038"/>
                </a:lnTo>
                <a:lnTo>
                  <a:pt x="1016420" y="1092521"/>
                </a:lnTo>
                <a:lnTo>
                  <a:pt x="1057798" y="1113170"/>
                </a:lnTo>
                <a:lnTo>
                  <a:pt x="1099691" y="1132970"/>
                </a:lnTo>
                <a:lnTo>
                  <a:pt x="1142088" y="1151910"/>
                </a:lnTo>
                <a:lnTo>
                  <a:pt x="1184979" y="1169979"/>
                </a:lnTo>
                <a:lnTo>
                  <a:pt x="1228353" y="1187163"/>
                </a:lnTo>
                <a:lnTo>
                  <a:pt x="1272201" y="1203452"/>
                </a:lnTo>
                <a:lnTo>
                  <a:pt x="1316513" y="1218832"/>
                </a:lnTo>
                <a:lnTo>
                  <a:pt x="1361277" y="1233292"/>
                </a:lnTo>
                <a:lnTo>
                  <a:pt x="1406484" y="1246820"/>
                </a:lnTo>
                <a:lnTo>
                  <a:pt x="1452124" y="1259404"/>
                </a:lnTo>
                <a:lnTo>
                  <a:pt x="1498186" y="1271031"/>
                </a:lnTo>
                <a:lnTo>
                  <a:pt x="1544661" y="1281689"/>
                </a:lnTo>
                <a:lnTo>
                  <a:pt x="1591537" y="1291367"/>
                </a:lnTo>
                <a:lnTo>
                  <a:pt x="1638806" y="1300052"/>
                </a:lnTo>
                <a:lnTo>
                  <a:pt x="1686456" y="1307733"/>
                </a:lnTo>
                <a:lnTo>
                  <a:pt x="1734478" y="1314396"/>
                </a:lnTo>
                <a:lnTo>
                  <a:pt x="1782861" y="1320031"/>
                </a:lnTo>
                <a:lnTo>
                  <a:pt x="1831596" y="1324625"/>
                </a:lnTo>
                <a:lnTo>
                  <a:pt x="1879570" y="1328097"/>
                </a:lnTo>
                <a:lnTo>
                  <a:pt x="1927376" y="1330522"/>
                </a:lnTo>
                <a:lnTo>
                  <a:pt x="1975004" y="1331910"/>
                </a:lnTo>
                <a:lnTo>
                  <a:pt x="2022442" y="1332270"/>
                </a:lnTo>
                <a:lnTo>
                  <a:pt x="2069678" y="1331612"/>
                </a:lnTo>
                <a:lnTo>
                  <a:pt x="2116701" y="1329945"/>
                </a:lnTo>
                <a:lnTo>
                  <a:pt x="2163500" y="1327280"/>
                </a:lnTo>
                <a:lnTo>
                  <a:pt x="2210062" y="1323626"/>
                </a:lnTo>
                <a:lnTo>
                  <a:pt x="2256377" y="1318993"/>
                </a:lnTo>
                <a:lnTo>
                  <a:pt x="2302433" y="1313390"/>
                </a:lnTo>
                <a:lnTo>
                  <a:pt x="2348219" y="1306827"/>
                </a:lnTo>
                <a:lnTo>
                  <a:pt x="2393722" y="1299314"/>
                </a:lnTo>
                <a:lnTo>
                  <a:pt x="2438933" y="1290861"/>
                </a:lnTo>
                <a:lnTo>
                  <a:pt x="2483839" y="1281477"/>
                </a:lnTo>
                <a:lnTo>
                  <a:pt x="2528428" y="1271171"/>
                </a:lnTo>
                <a:lnTo>
                  <a:pt x="2572690" y="1259954"/>
                </a:lnTo>
                <a:lnTo>
                  <a:pt x="2616613" y="1247836"/>
                </a:lnTo>
                <a:lnTo>
                  <a:pt x="2660186" y="1234825"/>
                </a:lnTo>
                <a:lnTo>
                  <a:pt x="2703396" y="1220932"/>
                </a:lnTo>
                <a:lnTo>
                  <a:pt x="2746233" y="1206167"/>
                </a:lnTo>
                <a:lnTo>
                  <a:pt x="2788685" y="1190538"/>
                </a:lnTo>
                <a:lnTo>
                  <a:pt x="2830741" y="1174056"/>
                </a:lnTo>
                <a:lnTo>
                  <a:pt x="2872389" y="1156731"/>
                </a:lnTo>
                <a:lnTo>
                  <a:pt x="2913618" y="1138571"/>
                </a:lnTo>
                <a:lnTo>
                  <a:pt x="2954416" y="1119588"/>
                </a:lnTo>
                <a:lnTo>
                  <a:pt x="2994772" y="1099790"/>
                </a:lnTo>
                <a:lnTo>
                  <a:pt x="3034674" y="1079187"/>
                </a:lnTo>
                <a:lnTo>
                  <a:pt x="3074111" y="1057789"/>
                </a:lnTo>
                <a:lnTo>
                  <a:pt x="3113072" y="1035606"/>
                </a:lnTo>
                <a:lnTo>
                  <a:pt x="3151545" y="1012646"/>
                </a:lnTo>
                <a:lnTo>
                  <a:pt x="3189518" y="988921"/>
                </a:lnTo>
                <a:lnTo>
                  <a:pt x="3226981" y="964440"/>
                </a:lnTo>
                <a:lnTo>
                  <a:pt x="3263921" y="939211"/>
                </a:lnTo>
                <a:lnTo>
                  <a:pt x="3300328" y="913246"/>
                </a:lnTo>
                <a:lnTo>
                  <a:pt x="3336189" y="886554"/>
                </a:lnTo>
                <a:lnTo>
                  <a:pt x="3352544" y="873856"/>
                </a:lnTo>
                <a:lnTo>
                  <a:pt x="2011974" y="873856"/>
                </a:lnTo>
                <a:lnTo>
                  <a:pt x="1964747" y="873135"/>
                </a:lnTo>
                <a:lnTo>
                  <a:pt x="1917290" y="871123"/>
                </a:lnTo>
                <a:lnTo>
                  <a:pt x="1869620" y="867806"/>
                </a:lnTo>
                <a:lnTo>
                  <a:pt x="1820731" y="863051"/>
                </a:lnTo>
                <a:lnTo>
                  <a:pt x="1772294" y="856973"/>
                </a:lnTo>
                <a:lnTo>
                  <a:pt x="1724325" y="849591"/>
                </a:lnTo>
                <a:lnTo>
                  <a:pt x="1676841" y="840924"/>
                </a:lnTo>
                <a:lnTo>
                  <a:pt x="1629857" y="830992"/>
                </a:lnTo>
                <a:lnTo>
                  <a:pt x="1583392" y="819814"/>
                </a:lnTo>
                <a:lnTo>
                  <a:pt x="1537460" y="807411"/>
                </a:lnTo>
                <a:lnTo>
                  <a:pt x="1492079" y="793801"/>
                </a:lnTo>
                <a:lnTo>
                  <a:pt x="1447265" y="779005"/>
                </a:lnTo>
                <a:lnTo>
                  <a:pt x="1403035" y="763041"/>
                </a:lnTo>
                <a:lnTo>
                  <a:pt x="1359405" y="745930"/>
                </a:lnTo>
                <a:lnTo>
                  <a:pt x="1316392" y="727691"/>
                </a:lnTo>
                <a:lnTo>
                  <a:pt x="1274011" y="708343"/>
                </a:lnTo>
                <a:lnTo>
                  <a:pt x="1232281" y="687907"/>
                </a:lnTo>
                <a:lnTo>
                  <a:pt x="1191217" y="666401"/>
                </a:lnTo>
                <a:lnTo>
                  <a:pt x="1150835" y="643845"/>
                </a:lnTo>
                <a:lnTo>
                  <a:pt x="1111153" y="620259"/>
                </a:lnTo>
                <a:lnTo>
                  <a:pt x="1072186" y="595663"/>
                </a:lnTo>
                <a:lnTo>
                  <a:pt x="1033952" y="570076"/>
                </a:lnTo>
                <a:lnTo>
                  <a:pt x="996466" y="543517"/>
                </a:lnTo>
                <a:lnTo>
                  <a:pt x="959746" y="516006"/>
                </a:lnTo>
                <a:lnTo>
                  <a:pt x="923808" y="487562"/>
                </a:lnTo>
                <a:lnTo>
                  <a:pt x="888668" y="458206"/>
                </a:lnTo>
                <a:lnTo>
                  <a:pt x="854343" y="427957"/>
                </a:lnTo>
                <a:lnTo>
                  <a:pt x="820849" y="396834"/>
                </a:lnTo>
                <a:lnTo>
                  <a:pt x="788203" y="364858"/>
                </a:lnTo>
                <a:lnTo>
                  <a:pt x="756421" y="332046"/>
                </a:lnTo>
                <a:lnTo>
                  <a:pt x="725521" y="298420"/>
                </a:lnTo>
                <a:lnTo>
                  <a:pt x="695517" y="263998"/>
                </a:lnTo>
                <a:lnTo>
                  <a:pt x="666428" y="228801"/>
                </a:lnTo>
                <a:lnTo>
                  <a:pt x="638269" y="192847"/>
                </a:lnTo>
                <a:lnTo>
                  <a:pt x="611058" y="156157"/>
                </a:lnTo>
                <a:lnTo>
                  <a:pt x="584809" y="118750"/>
                </a:lnTo>
                <a:lnTo>
                  <a:pt x="559541" y="80645"/>
                </a:lnTo>
                <a:lnTo>
                  <a:pt x="535269" y="41862"/>
                </a:lnTo>
                <a:lnTo>
                  <a:pt x="512010" y="2421"/>
                </a:lnTo>
                <a:lnTo>
                  <a:pt x="510667" y="0"/>
                </a:lnTo>
                <a:close/>
              </a:path>
              <a:path w="4027170" h="1332865">
                <a:moveTo>
                  <a:pt x="4026734" y="0"/>
                </a:moveTo>
                <a:lnTo>
                  <a:pt x="3515903" y="0"/>
                </a:lnTo>
                <a:lnTo>
                  <a:pt x="3504999" y="19146"/>
                </a:lnTo>
                <a:lnTo>
                  <a:pt x="3481774" y="57562"/>
                </a:lnTo>
                <a:lnTo>
                  <a:pt x="3457597" y="95297"/>
                </a:lnTo>
                <a:lnTo>
                  <a:pt x="3432487" y="132335"/>
                </a:lnTo>
                <a:lnTo>
                  <a:pt x="3406462" y="168662"/>
                </a:lnTo>
                <a:lnTo>
                  <a:pt x="3379539" y="204262"/>
                </a:lnTo>
                <a:lnTo>
                  <a:pt x="3351738" y="239119"/>
                </a:lnTo>
                <a:lnTo>
                  <a:pt x="3323075" y="273220"/>
                </a:lnTo>
                <a:lnTo>
                  <a:pt x="3293569" y="306547"/>
                </a:lnTo>
                <a:lnTo>
                  <a:pt x="3263239" y="339087"/>
                </a:lnTo>
                <a:lnTo>
                  <a:pt x="3232101" y="370823"/>
                </a:lnTo>
                <a:lnTo>
                  <a:pt x="3200174" y="401741"/>
                </a:lnTo>
                <a:lnTo>
                  <a:pt x="3167475" y="431826"/>
                </a:lnTo>
                <a:lnTo>
                  <a:pt x="3134024" y="461061"/>
                </a:lnTo>
                <a:lnTo>
                  <a:pt x="3099838" y="489433"/>
                </a:lnTo>
                <a:lnTo>
                  <a:pt x="3064934" y="516925"/>
                </a:lnTo>
                <a:lnTo>
                  <a:pt x="3029332" y="543522"/>
                </a:lnTo>
                <a:lnTo>
                  <a:pt x="2993048" y="569210"/>
                </a:lnTo>
                <a:lnTo>
                  <a:pt x="2956102" y="593972"/>
                </a:lnTo>
                <a:lnTo>
                  <a:pt x="2918510" y="617795"/>
                </a:lnTo>
                <a:lnTo>
                  <a:pt x="2880291" y="640661"/>
                </a:lnTo>
                <a:lnTo>
                  <a:pt x="2841464" y="662557"/>
                </a:lnTo>
                <a:lnTo>
                  <a:pt x="2802045" y="683467"/>
                </a:lnTo>
                <a:lnTo>
                  <a:pt x="2762053" y="703376"/>
                </a:lnTo>
                <a:lnTo>
                  <a:pt x="2721507" y="722268"/>
                </a:lnTo>
                <a:lnTo>
                  <a:pt x="2680423" y="740128"/>
                </a:lnTo>
                <a:lnTo>
                  <a:pt x="2638820" y="756941"/>
                </a:lnTo>
                <a:lnTo>
                  <a:pt x="2596680" y="772705"/>
                </a:lnTo>
                <a:lnTo>
                  <a:pt x="2554130" y="787366"/>
                </a:lnTo>
                <a:lnTo>
                  <a:pt x="2511078" y="800947"/>
                </a:lnTo>
                <a:lnTo>
                  <a:pt x="2467580" y="813419"/>
                </a:lnTo>
                <a:lnTo>
                  <a:pt x="2423652" y="824769"/>
                </a:lnTo>
                <a:lnTo>
                  <a:pt x="2379314" y="834980"/>
                </a:lnTo>
                <a:lnTo>
                  <a:pt x="2334583" y="844038"/>
                </a:lnTo>
                <a:lnTo>
                  <a:pt x="2289476" y="851926"/>
                </a:lnTo>
                <a:lnTo>
                  <a:pt x="2244013" y="858630"/>
                </a:lnTo>
                <a:lnTo>
                  <a:pt x="2198211" y="864135"/>
                </a:lnTo>
                <a:lnTo>
                  <a:pt x="2152088" y="868425"/>
                </a:lnTo>
                <a:lnTo>
                  <a:pt x="2105662" y="871486"/>
                </a:lnTo>
                <a:lnTo>
                  <a:pt x="2058951" y="873301"/>
                </a:lnTo>
                <a:lnTo>
                  <a:pt x="2011974" y="873856"/>
                </a:lnTo>
                <a:lnTo>
                  <a:pt x="3352544" y="873856"/>
                </a:lnTo>
                <a:lnTo>
                  <a:pt x="3406271" y="830992"/>
                </a:lnTo>
                <a:lnTo>
                  <a:pt x="3440387" y="802209"/>
                </a:lnTo>
                <a:lnTo>
                  <a:pt x="3473967" y="772692"/>
                </a:lnTo>
                <a:lnTo>
                  <a:pt x="3506917" y="742521"/>
                </a:lnTo>
                <a:lnTo>
                  <a:pt x="3539267" y="711669"/>
                </a:lnTo>
                <a:lnTo>
                  <a:pt x="3570991" y="680156"/>
                </a:lnTo>
                <a:lnTo>
                  <a:pt x="3602078" y="647995"/>
                </a:lnTo>
                <a:lnTo>
                  <a:pt x="3632517" y="615193"/>
                </a:lnTo>
                <a:lnTo>
                  <a:pt x="3662297" y="581760"/>
                </a:lnTo>
                <a:lnTo>
                  <a:pt x="3691405" y="547708"/>
                </a:lnTo>
                <a:lnTo>
                  <a:pt x="3719831" y="513044"/>
                </a:lnTo>
                <a:lnTo>
                  <a:pt x="3747562" y="477778"/>
                </a:lnTo>
                <a:lnTo>
                  <a:pt x="3774588" y="441922"/>
                </a:lnTo>
                <a:lnTo>
                  <a:pt x="3800898" y="405483"/>
                </a:lnTo>
                <a:lnTo>
                  <a:pt x="3826478" y="368472"/>
                </a:lnTo>
                <a:lnTo>
                  <a:pt x="3851319" y="330898"/>
                </a:lnTo>
                <a:lnTo>
                  <a:pt x="3875409" y="292772"/>
                </a:lnTo>
                <a:lnTo>
                  <a:pt x="3898735" y="254103"/>
                </a:lnTo>
                <a:lnTo>
                  <a:pt x="3921288" y="214900"/>
                </a:lnTo>
                <a:lnTo>
                  <a:pt x="3943054" y="175173"/>
                </a:lnTo>
                <a:lnTo>
                  <a:pt x="3964024" y="134933"/>
                </a:lnTo>
                <a:lnTo>
                  <a:pt x="3984185" y="94188"/>
                </a:lnTo>
                <a:lnTo>
                  <a:pt x="4003526" y="52948"/>
                </a:lnTo>
                <a:lnTo>
                  <a:pt x="4022036" y="11223"/>
                </a:lnTo>
                <a:lnTo>
                  <a:pt x="4026734" y="0"/>
                </a:lnTo>
                <a:close/>
              </a:path>
            </a:pathLst>
          </a:custGeom>
          <a:solidFill>
            <a:srgbClr val="CEE9D9">
              <a:alpha val="69999"/>
            </a:srgbClr>
          </a:solidFill>
        </p:spPr>
        <p:txBody>
          <a:bodyPr wrap="square" lIns="0" tIns="0" rIns="0" bIns="0" rtlCol="0"/>
          <a:lstStyle/>
          <a:p>
            <a:endParaRPr/>
          </a:p>
        </p:txBody>
      </p:sp>
      <p:sp>
        <p:nvSpPr>
          <p:cNvPr id="39" name="Picture Placeholder 2"/>
          <p:cNvSpPr>
            <a:spLocks noGrp="1"/>
          </p:cNvSpPr>
          <p:nvPr>
            <p:ph type="pic" sz="quarter" idx="11"/>
          </p:nvPr>
        </p:nvSpPr>
        <p:spPr>
          <a:xfrm>
            <a:off x="453857" y="1379814"/>
            <a:ext cx="866944" cy="866944"/>
          </a:xfrm>
          <a:prstGeom prst="ellipse">
            <a:avLst/>
          </a:prstGeom>
        </p:spPr>
        <p:txBody>
          <a:bodyPr anchor="ctr">
            <a:noAutofit/>
          </a:bodyPr>
          <a:lstStyle>
            <a:lvl1pPr marL="0" indent="0" algn="ctr">
              <a:buNone/>
              <a:defRPr sz="900"/>
            </a:lvl1pPr>
          </a:lstStyle>
          <a:p>
            <a:r>
              <a:rPr lang="en-US"/>
              <a:t>Click icon to add picture</a:t>
            </a:r>
            <a:endParaRPr lang="en-NZ" dirty="0"/>
          </a:p>
        </p:txBody>
      </p:sp>
      <p:sp>
        <p:nvSpPr>
          <p:cNvPr id="40" name="Picture Placeholder 2"/>
          <p:cNvSpPr>
            <a:spLocks noGrp="1"/>
          </p:cNvSpPr>
          <p:nvPr>
            <p:ph type="pic" sz="quarter" idx="12"/>
          </p:nvPr>
        </p:nvSpPr>
        <p:spPr>
          <a:xfrm>
            <a:off x="453856" y="2458977"/>
            <a:ext cx="866944" cy="866944"/>
          </a:xfrm>
          <a:prstGeom prst="ellipse">
            <a:avLst/>
          </a:prstGeom>
        </p:spPr>
        <p:txBody>
          <a:bodyPr anchor="ctr">
            <a:noAutofit/>
          </a:bodyPr>
          <a:lstStyle>
            <a:lvl1pPr marL="0" indent="0" algn="ctr">
              <a:buNone/>
              <a:defRPr sz="900"/>
            </a:lvl1pPr>
          </a:lstStyle>
          <a:p>
            <a:r>
              <a:rPr lang="en-US"/>
              <a:t>Click icon to add picture</a:t>
            </a:r>
            <a:endParaRPr lang="en-NZ" dirty="0"/>
          </a:p>
        </p:txBody>
      </p:sp>
      <p:sp>
        <p:nvSpPr>
          <p:cNvPr id="41" name="Picture Placeholder 2"/>
          <p:cNvSpPr>
            <a:spLocks noGrp="1"/>
          </p:cNvSpPr>
          <p:nvPr>
            <p:ph type="pic" sz="quarter" idx="13"/>
          </p:nvPr>
        </p:nvSpPr>
        <p:spPr>
          <a:xfrm>
            <a:off x="453855" y="3538140"/>
            <a:ext cx="866944" cy="866944"/>
          </a:xfrm>
          <a:prstGeom prst="ellipse">
            <a:avLst/>
          </a:prstGeom>
        </p:spPr>
        <p:txBody>
          <a:bodyPr anchor="ctr">
            <a:noAutofit/>
          </a:bodyPr>
          <a:lstStyle>
            <a:lvl1pPr marL="0" indent="0" algn="ctr">
              <a:buNone/>
              <a:defRPr sz="900"/>
            </a:lvl1pPr>
          </a:lstStyle>
          <a:p>
            <a:r>
              <a:rPr lang="en-US"/>
              <a:t>Click icon to add picture</a:t>
            </a:r>
            <a:endParaRPr lang="en-NZ" dirty="0"/>
          </a:p>
        </p:txBody>
      </p:sp>
      <p:sp>
        <p:nvSpPr>
          <p:cNvPr id="42" name="Text Placeholder 2"/>
          <p:cNvSpPr>
            <a:spLocks noGrp="1"/>
          </p:cNvSpPr>
          <p:nvPr>
            <p:ph type="body" sz="quarter" idx="14" hasCustomPrompt="1"/>
          </p:nvPr>
        </p:nvSpPr>
        <p:spPr>
          <a:xfrm>
            <a:off x="1525548" y="1418598"/>
            <a:ext cx="2901672" cy="243929"/>
          </a:xfrm>
        </p:spPr>
        <p:txBody>
          <a:bodyPr tIns="0" bIns="0" anchor="b">
            <a:noAutofit/>
          </a:bodyPr>
          <a:lstStyle>
            <a:lvl1pPr marL="0" indent="0">
              <a:buNone/>
              <a:defRPr sz="1500" b="1" baseline="0">
                <a:solidFill>
                  <a:schemeClr val="accent2"/>
                </a:solidFill>
              </a:defRPr>
            </a:lvl1pPr>
          </a:lstStyle>
          <a:p>
            <a:pPr lvl="0"/>
            <a:r>
              <a:rPr lang="en-US" dirty="0"/>
              <a:t>First Last | Title</a:t>
            </a:r>
            <a:endParaRPr lang="en-NZ" dirty="0"/>
          </a:p>
        </p:txBody>
      </p:sp>
      <p:sp>
        <p:nvSpPr>
          <p:cNvPr id="43" name="Text Placeholder 2"/>
          <p:cNvSpPr>
            <a:spLocks noGrp="1"/>
          </p:cNvSpPr>
          <p:nvPr>
            <p:ph type="body" sz="quarter" idx="15" hasCustomPrompt="1"/>
          </p:nvPr>
        </p:nvSpPr>
        <p:spPr>
          <a:xfrm>
            <a:off x="1525548" y="1673818"/>
            <a:ext cx="2901672" cy="199295"/>
          </a:xfrm>
        </p:spPr>
        <p:txBody>
          <a:bodyPr tIns="0" bIns="0" anchor="ctr">
            <a:noAutofit/>
          </a:bodyPr>
          <a:lstStyle>
            <a:lvl1pPr marL="0" indent="0">
              <a:buNone/>
              <a:defRPr sz="1000" b="0" baseline="0"/>
            </a:lvl1pPr>
          </a:lstStyle>
          <a:p>
            <a:pPr lvl="0"/>
            <a:r>
              <a:rPr lang="en-US" dirty="0"/>
              <a:t>DDI +64 X XXX XXXX  M +64 XX XXX XXXX</a:t>
            </a:r>
            <a:endParaRPr lang="en-NZ" dirty="0"/>
          </a:p>
        </p:txBody>
      </p:sp>
      <p:sp>
        <p:nvSpPr>
          <p:cNvPr id="44" name="Text Placeholder 2"/>
          <p:cNvSpPr>
            <a:spLocks noGrp="1"/>
          </p:cNvSpPr>
          <p:nvPr>
            <p:ph type="body" sz="quarter" idx="16" hasCustomPrompt="1"/>
          </p:nvPr>
        </p:nvSpPr>
        <p:spPr>
          <a:xfrm>
            <a:off x="1525548" y="1879639"/>
            <a:ext cx="2901672" cy="229959"/>
          </a:xfrm>
        </p:spPr>
        <p:txBody>
          <a:bodyPr tIns="36000" bIns="0" anchor="ctr">
            <a:noAutofit/>
          </a:bodyPr>
          <a:lstStyle>
            <a:lvl1pPr marL="0" indent="0">
              <a:buNone/>
              <a:defRPr sz="1000" u="sng" baseline="0"/>
            </a:lvl1pPr>
          </a:lstStyle>
          <a:p>
            <a:pPr lvl="0"/>
            <a:r>
              <a:rPr lang="en-US" dirty="0"/>
              <a:t>email@email.com</a:t>
            </a:r>
            <a:endParaRPr lang="en-NZ" dirty="0"/>
          </a:p>
        </p:txBody>
      </p:sp>
      <p:sp>
        <p:nvSpPr>
          <p:cNvPr id="45" name="Text Placeholder 2"/>
          <p:cNvSpPr>
            <a:spLocks noGrp="1"/>
          </p:cNvSpPr>
          <p:nvPr>
            <p:ph type="body" sz="quarter" idx="36" hasCustomPrompt="1"/>
          </p:nvPr>
        </p:nvSpPr>
        <p:spPr>
          <a:xfrm>
            <a:off x="1526323" y="2515878"/>
            <a:ext cx="2901672" cy="243929"/>
          </a:xfrm>
        </p:spPr>
        <p:txBody>
          <a:bodyPr tIns="0" bIns="0" anchor="b">
            <a:noAutofit/>
          </a:bodyPr>
          <a:lstStyle>
            <a:lvl1pPr marL="0" indent="0">
              <a:buNone/>
              <a:defRPr sz="1500" b="1" baseline="0">
                <a:solidFill>
                  <a:schemeClr val="accent2"/>
                </a:solidFill>
              </a:defRPr>
            </a:lvl1pPr>
          </a:lstStyle>
          <a:p>
            <a:pPr lvl="0"/>
            <a:r>
              <a:rPr lang="en-US" dirty="0"/>
              <a:t>First Last | Title</a:t>
            </a:r>
            <a:endParaRPr lang="en-NZ" dirty="0"/>
          </a:p>
        </p:txBody>
      </p:sp>
      <p:sp>
        <p:nvSpPr>
          <p:cNvPr id="46" name="Text Placeholder 2"/>
          <p:cNvSpPr>
            <a:spLocks noGrp="1"/>
          </p:cNvSpPr>
          <p:nvPr>
            <p:ph type="body" sz="quarter" idx="37" hasCustomPrompt="1"/>
          </p:nvPr>
        </p:nvSpPr>
        <p:spPr>
          <a:xfrm>
            <a:off x="1526323" y="2771098"/>
            <a:ext cx="2901672" cy="199295"/>
          </a:xfrm>
        </p:spPr>
        <p:txBody>
          <a:bodyPr tIns="0" bIns="0" anchor="ctr">
            <a:noAutofit/>
          </a:bodyPr>
          <a:lstStyle>
            <a:lvl1pPr marL="0" indent="0">
              <a:buNone/>
              <a:defRPr sz="1000" b="0" baseline="0"/>
            </a:lvl1pPr>
          </a:lstStyle>
          <a:p>
            <a:pPr lvl="0"/>
            <a:r>
              <a:rPr lang="en-US" dirty="0"/>
              <a:t>DDI +64 X XXX XXXX  M +64 XX XXX XXXX</a:t>
            </a:r>
            <a:endParaRPr lang="en-NZ" dirty="0"/>
          </a:p>
        </p:txBody>
      </p:sp>
      <p:sp>
        <p:nvSpPr>
          <p:cNvPr id="47" name="Text Placeholder 2"/>
          <p:cNvSpPr>
            <a:spLocks noGrp="1"/>
          </p:cNvSpPr>
          <p:nvPr>
            <p:ph type="body" sz="quarter" idx="38" hasCustomPrompt="1"/>
          </p:nvPr>
        </p:nvSpPr>
        <p:spPr>
          <a:xfrm>
            <a:off x="1526323" y="2976919"/>
            <a:ext cx="2901672" cy="229959"/>
          </a:xfrm>
        </p:spPr>
        <p:txBody>
          <a:bodyPr tIns="36000" bIns="0" anchor="ctr">
            <a:noAutofit/>
          </a:bodyPr>
          <a:lstStyle>
            <a:lvl1pPr marL="0" indent="0">
              <a:buNone/>
              <a:defRPr sz="1000" u="sng" baseline="0"/>
            </a:lvl1pPr>
          </a:lstStyle>
          <a:p>
            <a:pPr lvl="0"/>
            <a:r>
              <a:rPr lang="en-US" dirty="0"/>
              <a:t>email@email.com</a:t>
            </a:r>
            <a:endParaRPr lang="en-NZ" dirty="0"/>
          </a:p>
        </p:txBody>
      </p:sp>
      <p:sp>
        <p:nvSpPr>
          <p:cNvPr id="48" name="Text Placeholder 2"/>
          <p:cNvSpPr>
            <a:spLocks noGrp="1"/>
          </p:cNvSpPr>
          <p:nvPr>
            <p:ph type="body" sz="quarter" idx="39" hasCustomPrompt="1"/>
          </p:nvPr>
        </p:nvSpPr>
        <p:spPr>
          <a:xfrm>
            <a:off x="1526323" y="3630147"/>
            <a:ext cx="2901672" cy="243929"/>
          </a:xfrm>
        </p:spPr>
        <p:txBody>
          <a:bodyPr tIns="0" bIns="0" anchor="b">
            <a:noAutofit/>
          </a:bodyPr>
          <a:lstStyle>
            <a:lvl1pPr marL="0" indent="0">
              <a:buNone/>
              <a:defRPr sz="1500" b="1" baseline="0">
                <a:solidFill>
                  <a:schemeClr val="accent2"/>
                </a:solidFill>
              </a:defRPr>
            </a:lvl1pPr>
          </a:lstStyle>
          <a:p>
            <a:pPr lvl="0"/>
            <a:r>
              <a:rPr lang="en-US" dirty="0"/>
              <a:t>First Last | Title</a:t>
            </a:r>
            <a:endParaRPr lang="en-NZ" dirty="0"/>
          </a:p>
        </p:txBody>
      </p:sp>
      <p:sp>
        <p:nvSpPr>
          <p:cNvPr id="49" name="Text Placeholder 2"/>
          <p:cNvSpPr>
            <a:spLocks noGrp="1"/>
          </p:cNvSpPr>
          <p:nvPr>
            <p:ph type="body" sz="quarter" idx="40" hasCustomPrompt="1"/>
          </p:nvPr>
        </p:nvSpPr>
        <p:spPr>
          <a:xfrm>
            <a:off x="1526323" y="3885367"/>
            <a:ext cx="2901672" cy="199295"/>
          </a:xfrm>
        </p:spPr>
        <p:txBody>
          <a:bodyPr tIns="0" bIns="0" anchor="ctr">
            <a:noAutofit/>
          </a:bodyPr>
          <a:lstStyle>
            <a:lvl1pPr marL="0" indent="0">
              <a:buNone/>
              <a:defRPr sz="1000" b="0" baseline="0"/>
            </a:lvl1pPr>
          </a:lstStyle>
          <a:p>
            <a:pPr lvl="0"/>
            <a:r>
              <a:rPr lang="en-US" dirty="0"/>
              <a:t>DDI +64 X XXX XXXX  M +64 XX XXX XXXX</a:t>
            </a:r>
            <a:endParaRPr lang="en-NZ" dirty="0"/>
          </a:p>
        </p:txBody>
      </p:sp>
      <p:sp>
        <p:nvSpPr>
          <p:cNvPr id="50" name="Text Placeholder 2"/>
          <p:cNvSpPr>
            <a:spLocks noGrp="1"/>
          </p:cNvSpPr>
          <p:nvPr>
            <p:ph type="body" sz="quarter" idx="41" hasCustomPrompt="1"/>
          </p:nvPr>
        </p:nvSpPr>
        <p:spPr>
          <a:xfrm>
            <a:off x="1526323" y="4091188"/>
            <a:ext cx="2901672" cy="229959"/>
          </a:xfrm>
        </p:spPr>
        <p:txBody>
          <a:bodyPr tIns="36000" bIns="0" anchor="ctr">
            <a:noAutofit/>
          </a:bodyPr>
          <a:lstStyle>
            <a:lvl1pPr marL="0" indent="0">
              <a:buNone/>
              <a:defRPr sz="1000" u="sng" baseline="0"/>
            </a:lvl1pPr>
          </a:lstStyle>
          <a:p>
            <a:pPr lvl="0"/>
            <a:r>
              <a:rPr lang="en-US" dirty="0"/>
              <a:t>email@email.com</a:t>
            </a:r>
            <a:endParaRPr lang="en-NZ" dirty="0"/>
          </a:p>
        </p:txBody>
      </p:sp>
      <p:sp>
        <p:nvSpPr>
          <p:cNvPr id="51" name="Picture Placeholder 2"/>
          <p:cNvSpPr>
            <a:spLocks noGrp="1"/>
          </p:cNvSpPr>
          <p:nvPr>
            <p:ph type="pic" sz="quarter" idx="42"/>
          </p:nvPr>
        </p:nvSpPr>
        <p:spPr>
          <a:xfrm>
            <a:off x="4814032" y="1418598"/>
            <a:ext cx="866944" cy="866944"/>
          </a:xfrm>
          <a:prstGeom prst="ellipse">
            <a:avLst/>
          </a:prstGeom>
        </p:spPr>
        <p:txBody>
          <a:bodyPr anchor="ctr">
            <a:noAutofit/>
          </a:bodyPr>
          <a:lstStyle>
            <a:lvl1pPr marL="0" indent="0" algn="ctr">
              <a:buNone/>
              <a:defRPr sz="900"/>
            </a:lvl1pPr>
          </a:lstStyle>
          <a:p>
            <a:r>
              <a:rPr lang="en-US"/>
              <a:t>Click icon to add picture</a:t>
            </a:r>
            <a:endParaRPr lang="en-NZ" dirty="0"/>
          </a:p>
        </p:txBody>
      </p:sp>
      <p:sp>
        <p:nvSpPr>
          <p:cNvPr id="52" name="Picture Placeholder 2"/>
          <p:cNvSpPr>
            <a:spLocks noGrp="1"/>
          </p:cNvSpPr>
          <p:nvPr>
            <p:ph type="pic" sz="quarter" idx="43"/>
          </p:nvPr>
        </p:nvSpPr>
        <p:spPr>
          <a:xfrm>
            <a:off x="4814031" y="2497761"/>
            <a:ext cx="866944" cy="866944"/>
          </a:xfrm>
          <a:prstGeom prst="ellipse">
            <a:avLst/>
          </a:prstGeom>
        </p:spPr>
        <p:txBody>
          <a:bodyPr anchor="ctr">
            <a:noAutofit/>
          </a:bodyPr>
          <a:lstStyle>
            <a:lvl1pPr marL="0" indent="0" algn="ctr">
              <a:buNone/>
              <a:defRPr sz="900"/>
            </a:lvl1pPr>
          </a:lstStyle>
          <a:p>
            <a:r>
              <a:rPr lang="en-US"/>
              <a:t>Click icon to add picture</a:t>
            </a:r>
            <a:endParaRPr lang="en-NZ" dirty="0"/>
          </a:p>
        </p:txBody>
      </p:sp>
      <p:sp>
        <p:nvSpPr>
          <p:cNvPr id="53" name="Picture Placeholder 2"/>
          <p:cNvSpPr>
            <a:spLocks noGrp="1"/>
          </p:cNvSpPr>
          <p:nvPr>
            <p:ph type="pic" sz="quarter" idx="44"/>
          </p:nvPr>
        </p:nvSpPr>
        <p:spPr>
          <a:xfrm>
            <a:off x="4814030" y="3576924"/>
            <a:ext cx="866944" cy="866944"/>
          </a:xfrm>
          <a:prstGeom prst="ellipse">
            <a:avLst/>
          </a:prstGeom>
        </p:spPr>
        <p:txBody>
          <a:bodyPr anchor="ctr">
            <a:noAutofit/>
          </a:bodyPr>
          <a:lstStyle>
            <a:lvl1pPr marL="0" indent="0" algn="ctr">
              <a:buNone/>
              <a:defRPr sz="900"/>
            </a:lvl1pPr>
          </a:lstStyle>
          <a:p>
            <a:r>
              <a:rPr lang="en-US"/>
              <a:t>Click icon to add picture</a:t>
            </a:r>
            <a:endParaRPr lang="en-NZ" dirty="0"/>
          </a:p>
        </p:txBody>
      </p:sp>
      <p:sp>
        <p:nvSpPr>
          <p:cNvPr id="54" name="Text Placeholder 2"/>
          <p:cNvSpPr>
            <a:spLocks noGrp="1"/>
          </p:cNvSpPr>
          <p:nvPr>
            <p:ph type="body" sz="quarter" idx="45" hasCustomPrompt="1"/>
          </p:nvPr>
        </p:nvSpPr>
        <p:spPr>
          <a:xfrm>
            <a:off x="5885723" y="1457382"/>
            <a:ext cx="2901672" cy="243929"/>
          </a:xfrm>
        </p:spPr>
        <p:txBody>
          <a:bodyPr tIns="0" bIns="0" anchor="b">
            <a:noAutofit/>
          </a:bodyPr>
          <a:lstStyle>
            <a:lvl1pPr marL="0" indent="0">
              <a:buNone/>
              <a:defRPr sz="1500" b="1" baseline="0">
                <a:solidFill>
                  <a:schemeClr val="accent2"/>
                </a:solidFill>
              </a:defRPr>
            </a:lvl1pPr>
          </a:lstStyle>
          <a:p>
            <a:pPr lvl="0"/>
            <a:r>
              <a:rPr lang="en-US" dirty="0"/>
              <a:t>First Last | Title</a:t>
            </a:r>
            <a:endParaRPr lang="en-NZ" dirty="0"/>
          </a:p>
        </p:txBody>
      </p:sp>
      <p:sp>
        <p:nvSpPr>
          <p:cNvPr id="55" name="Text Placeholder 2"/>
          <p:cNvSpPr>
            <a:spLocks noGrp="1"/>
          </p:cNvSpPr>
          <p:nvPr>
            <p:ph type="body" sz="quarter" idx="46" hasCustomPrompt="1"/>
          </p:nvPr>
        </p:nvSpPr>
        <p:spPr>
          <a:xfrm>
            <a:off x="5885723" y="1712602"/>
            <a:ext cx="2901672" cy="199295"/>
          </a:xfrm>
        </p:spPr>
        <p:txBody>
          <a:bodyPr tIns="0" bIns="0" anchor="ctr">
            <a:noAutofit/>
          </a:bodyPr>
          <a:lstStyle>
            <a:lvl1pPr marL="0" indent="0">
              <a:buNone/>
              <a:defRPr sz="1000" b="0" baseline="0"/>
            </a:lvl1pPr>
          </a:lstStyle>
          <a:p>
            <a:pPr lvl="0"/>
            <a:r>
              <a:rPr lang="en-US" dirty="0"/>
              <a:t>DDI +64 X XXX XXXX  M +64 XX XXX XXXX</a:t>
            </a:r>
            <a:endParaRPr lang="en-NZ" dirty="0"/>
          </a:p>
        </p:txBody>
      </p:sp>
      <p:sp>
        <p:nvSpPr>
          <p:cNvPr id="56" name="Text Placeholder 2"/>
          <p:cNvSpPr>
            <a:spLocks noGrp="1"/>
          </p:cNvSpPr>
          <p:nvPr>
            <p:ph type="body" sz="quarter" idx="47" hasCustomPrompt="1"/>
          </p:nvPr>
        </p:nvSpPr>
        <p:spPr>
          <a:xfrm>
            <a:off x="5885723" y="1918423"/>
            <a:ext cx="2901672" cy="229959"/>
          </a:xfrm>
        </p:spPr>
        <p:txBody>
          <a:bodyPr tIns="36000" bIns="0" anchor="ctr">
            <a:noAutofit/>
          </a:bodyPr>
          <a:lstStyle>
            <a:lvl1pPr marL="0" indent="0">
              <a:buNone/>
              <a:defRPr sz="1000" u="sng" baseline="0"/>
            </a:lvl1pPr>
          </a:lstStyle>
          <a:p>
            <a:pPr lvl="0"/>
            <a:r>
              <a:rPr lang="en-US" dirty="0"/>
              <a:t>email@email.com</a:t>
            </a:r>
            <a:endParaRPr lang="en-NZ" dirty="0"/>
          </a:p>
        </p:txBody>
      </p:sp>
      <p:sp>
        <p:nvSpPr>
          <p:cNvPr id="57" name="Text Placeholder 2"/>
          <p:cNvSpPr>
            <a:spLocks noGrp="1"/>
          </p:cNvSpPr>
          <p:nvPr>
            <p:ph type="body" sz="quarter" idx="48" hasCustomPrompt="1"/>
          </p:nvPr>
        </p:nvSpPr>
        <p:spPr>
          <a:xfrm>
            <a:off x="5886498" y="2554662"/>
            <a:ext cx="2901672" cy="243929"/>
          </a:xfrm>
        </p:spPr>
        <p:txBody>
          <a:bodyPr tIns="0" bIns="0" anchor="b">
            <a:noAutofit/>
          </a:bodyPr>
          <a:lstStyle>
            <a:lvl1pPr marL="0" indent="0">
              <a:buNone/>
              <a:defRPr sz="1500" b="1" baseline="0">
                <a:solidFill>
                  <a:schemeClr val="accent2"/>
                </a:solidFill>
              </a:defRPr>
            </a:lvl1pPr>
          </a:lstStyle>
          <a:p>
            <a:pPr lvl="0"/>
            <a:r>
              <a:rPr lang="en-US" dirty="0"/>
              <a:t>First Last | Title</a:t>
            </a:r>
            <a:endParaRPr lang="en-NZ" dirty="0"/>
          </a:p>
        </p:txBody>
      </p:sp>
      <p:sp>
        <p:nvSpPr>
          <p:cNvPr id="58" name="Text Placeholder 2"/>
          <p:cNvSpPr>
            <a:spLocks noGrp="1"/>
          </p:cNvSpPr>
          <p:nvPr>
            <p:ph type="body" sz="quarter" idx="49" hasCustomPrompt="1"/>
          </p:nvPr>
        </p:nvSpPr>
        <p:spPr>
          <a:xfrm>
            <a:off x="5886498" y="2809882"/>
            <a:ext cx="2901672" cy="199295"/>
          </a:xfrm>
        </p:spPr>
        <p:txBody>
          <a:bodyPr tIns="0" bIns="0" anchor="ctr">
            <a:noAutofit/>
          </a:bodyPr>
          <a:lstStyle>
            <a:lvl1pPr marL="0" indent="0">
              <a:buNone/>
              <a:defRPr sz="1000" b="0" baseline="0"/>
            </a:lvl1pPr>
          </a:lstStyle>
          <a:p>
            <a:pPr lvl="0"/>
            <a:r>
              <a:rPr lang="en-US" dirty="0"/>
              <a:t>DDI +64 X XXX XXXX  M +64 XX XXX XXXX</a:t>
            </a:r>
            <a:endParaRPr lang="en-NZ" dirty="0"/>
          </a:p>
        </p:txBody>
      </p:sp>
      <p:sp>
        <p:nvSpPr>
          <p:cNvPr id="59" name="Text Placeholder 2"/>
          <p:cNvSpPr>
            <a:spLocks noGrp="1"/>
          </p:cNvSpPr>
          <p:nvPr>
            <p:ph type="body" sz="quarter" idx="50" hasCustomPrompt="1"/>
          </p:nvPr>
        </p:nvSpPr>
        <p:spPr>
          <a:xfrm>
            <a:off x="5886498" y="3015703"/>
            <a:ext cx="2901672" cy="229959"/>
          </a:xfrm>
        </p:spPr>
        <p:txBody>
          <a:bodyPr tIns="36000" bIns="0" anchor="ctr">
            <a:noAutofit/>
          </a:bodyPr>
          <a:lstStyle>
            <a:lvl1pPr marL="0" indent="0">
              <a:buNone/>
              <a:defRPr sz="1000" i="0" u="sng" baseline="0"/>
            </a:lvl1pPr>
          </a:lstStyle>
          <a:p>
            <a:pPr lvl="0"/>
            <a:r>
              <a:rPr lang="en-US" dirty="0"/>
              <a:t>email@email.com</a:t>
            </a:r>
            <a:endParaRPr lang="en-NZ" dirty="0"/>
          </a:p>
        </p:txBody>
      </p:sp>
      <p:sp>
        <p:nvSpPr>
          <p:cNvPr id="60" name="Text Placeholder 2"/>
          <p:cNvSpPr>
            <a:spLocks noGrp="1"/>
          </p:cNvSpPr>
          <p:nvPr>
            <p:ph type="body" sz="quarter" idx="51" hasCustomPrompt="1"/>
          </p:nvPr>
        </p:nvSpPr>
        <p:spPr>
          <a:xfrm>
            <a:off x="5886498" y="3668931"/>
            <a:ext cx="2901672" cy="243929"/>
          </a:xfrm>
        </p:spPr>
        <p:txBody>
          <a:bodyPr tIns="0" bIns="0" anchor="b">
            <a:noAutofit/>
          </a:bodyPr>
          <a:lstStyle>
            <a:lvl1pPr marL="0" indent="0">
              <a:buNone/>
              <a:defRPr sz="1500" b="1" baseline="0">
                <a:solidFill>
                  <a:schemeClr val="accent2"/>
                </a:solidFill>
              </a:defRPr>
            </a:lvl1pPr>
          </a:lstStyle>
          <a:p>
            <a:pPr lvl="0"/>
            <a:r>
              <a:rPr lang="en-US" dirty="0"/>
              <a:t>First Last | Title</a:t>
            </a:r>
            <a:endParaRPr lang="en-NZ" dirty="0"/>
          </a:p>
        </p:txBody>
      </p:sp>
      <p:sp>
        <p:nvSpPr>
          <p:cNvPr id="61" name="Text Placeholder 2"/>
          <p:cNvSpPr>
            <a:spLocks noGrp="1"/>
          </p:cNvSpPr>
          <p:nvPr>
            <p:ph type="body" sz="quarter" idx="52" hasCustomPrompt="1"/>
          </p:nvPr>
        </p:nvSpPr>
        <p:spPr>
          <a:xfrm>
            <a:off x="5886498" y="3924151"/>
            <a:ext cx="2901672" cy="199295"/>
          </a:xfrm>
        </p:spPr>
        <p:txBody>
          <a:bodyPr tIns="0" bIns="0" anchor="ctr">
            <a:noAutofit/>
          </a:bodyPr>
          <a:lstStyle>
            <a:lvl1pPr marL="0" indent="0">
              <a:buNone/>
              <a:defRPr sz="1000" b="0" baseline="0"/>
            </a:lvl1pPr>
          </a:lstStyle>
          <a:p>
            <a:pPr lvl="0"/>
            <a:r>
              <a:rPr lang="en-US" dirty="0"/>
              <a:t>DDI +64 X XXX XXXX  M +64 XX XXX XXXX</a:t>
            </a:r>
            <a:endParaRPr lang="en-NZ" dirty="0"/>
          </a:p>
        </p:txBody>
      </p:sp>
      <p:sp>
        <p:nvSpPr>
          <p:cNvPr id="62" name="Text Placeholder 2"/>
          <p:cNvSpPr>
            <a:spLocks noGrp="1"/>
          </p:cNvSpPr>
          <p:nvPr>
            <p:ph type="body" sz="quarter" idx="53" hasCustomPrompt="1"/>
          </p:nvPr>
        </p:nvSpPr>
        <p:spPr>
          <a:xfrm>
            <a:off x="5886498" y="4129972"/>
            <a:ext cx="2901672" cy="229959"/>
          </a:xfrm>
        </p:spPr>
        <p:txBody>
          <a:bodyPr tIns="36000" bIns="0" anchor="ctr">
            <a:noAutofit/>
          </a:bodyPr>
          <a:lstStyle>
            <a:lvl1pPr marL="0" indent="0">
              <a:buNone/>
              <a:defRPr sz="1000" u="sng" baseline="0"/>
            </a:lvl1pPr>
          </a:lstStyle>
          <a:p>
            <a:pPr lvl="0"/>
            <a:r>
              <a:rPr lang="en-US" dirty="0"/>
              <a:t>email@email.com</a:t>
            </a:r>
            <a:endParaRPr lang="en-NZ" dirty="0"/>
          </a:p>
        </p:txBody>
      </p:sp>
      <p:sp>
        <p:nvSpPr>
          <p:cNvPr id="29" name="Text Placeholder 3"/>
          <p:cNvSpPr>
            <a:spLocks noGrp="1"/>
          </p:cNvSpPr>
          <p:nvPr>
            <p:ph type="body" sz="quarter" idx="54" hasCustomPrompt="1"/>
          </p:nvPr>
        </p:nvSpPr>
        <p:spPr>
          <a:xfrm>
            <a:off x="463493" y="231612"/>
            <a:ext cx="3292678" cy="384631"/>
          </a:xfrm>
        </p:spPr>
        <p:txBody>
          <a:bodyPr anchor="b"/>
          <a:lstStyle>
            <a:lvl1pPr marL="0" indent="0" algn="l">
              <a:buNone/>
              <a:defRPr sz="1200" spc="30" baseline="0">
                <a:solidFill>
                  <a:schemeClr val="accent2"/>
                </a:solidFill>
              </a:defRPr>
            </a:lvl1pPr>
          </a:lstStyle>
          <a:p>
            <a:pPr lvl="0"/>
            <a:r>
              <a:rPr lang="en-NZ" dirty="0"/>
              <a:t>INTRODUCTION</a:t>
            </a:r>
          </a:p>
        </p:txBody>
      </p:sp>
    </p:spTree>
    <p:extLst>
      <p:ext uri="{BB962C8B-B14F-4D97-AF65-F5344CB8AC3E}">
        <p14:creationId xmlns:p14="http://schemas.microsoft.com/office/powerpoint/2010/main" val="85556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ngle Presenter">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2555776" y="1923678"/>
            <a:ext cx="1800000" cy="1800000"/>
          </a:xfrm>
          <a:prstGeom prst="ellipse">
            <a:avLst/>
          </a:prstGeom>
        </p:spPr>
        <p:txBody>
          <a:bodyPr anchor="ctr">
            <a:normAutofit/>
          </a:bodyPr>
          <a:lstStyle>
            <a:lvl1pPr marL="0" indent="0" algn="ctr">
              <a:buNone/>
              <a:defRPr sz="1800"/>
            </a:lvl1pPr>
          </a:lstStyle>
          <a:p>
            <a:r>
              <a:rPr lang="en-US"/>
              <a:t>Click icon to add picture</a:t>
            </a:r>
            <a:endParaRPr lang="en-NZ" dirty="0"/>
          </a:p>
        </p:txBody>
      </p:sp>
      <p:sp>
        <p:nvSpPr>
          <p:cNvPr id="6" name="Title 5"/>
          <p:cNvSpPr>
            <a:spLocks noGrp="1"/>
          </p:cNvSpPr>
          <p:nvPr>
            <p:ph type="title" hasCustomPrompt="1"/>
          </p:nvPr>
        </p:nvSpPr>
        <p:spPr>
          <a:xfrm>
            <a:off x="457200" y="337823"/>
            <a:ext cx="8229600" cy="540060"/>
          </a:xfrm>
        </p:spPr>
        <p:txBody>
          <a:bodyPr anchor="t"/>
          <a:lstStyle>
            <a:lvl1pPr>
              <a:defRPr/>
            </a:lvl1pPr>
          </a:lstStyle>
          <a:p>
            <a:r>
              <a:rPr lang="en-US" dirty="0"/>
              <a:t>Title</a:t>
            </a:r>
            <a:endParaRPr lang="en-NZ" dirty="0"/>
          </a:p>
        </p:txBody>
      </p:sp>
      <p:sp>
        <p:nvSpPr>
          <p:cNvPr id="7" name="Text Placeholder 12"/>
          <p:cNvSpPr>
            <a:spLocks noGrp="1"/>
          </p:cNvSpPr>
          <p:nvPr>
            <p:ph type="body" sz="quarter" idx="11" hasCustomPrompt="1"/>
          </p:nvPr>
        </p:nvSpPr>
        <p:spPr>
          <a:xfrm>
            <a:off x="4588212" y="2527250"/>
            <a:ext cx="2936117" cy="332532"/>
          </a:xfrm>
        </p:spPr>
        <p:txBody>
          <a:bodyPr>
            <a:noAutofit/>
          </a:bodyPr>
          <a:lstStyle>
            <a:lvl1pPr marL="0" indent="0">
              <a:buNone/>
              <a:defRPr sz="1800" b="1" baseline="0"/>
            </a:lvl1pPr>
          </a:lstStyle>
          <a:p>
            <a:pPr lvl="0"/>
            <a:r>
              <a:rPr lang="en-US" dirty="0"/>
              <a:t>First Last</a:t>
            </a:r>
            <a:endParaRPr lang="en-NZ" dirty="0"/>
          </a:p>
        </p:txBody>
      </p:sp>
      <p:sp>
        <p:nvSpPr>
          <p:cNvPr id="8" name="Text Placeholder 12"/>
          <p:cNvSpPr>
            <a:spLocks noGrp="1"/>
          </p:cNvSpPr>
          <p:nvPr>
            <p:ph type="body" sz="quarter" idx="12" hasCustomPrompt="1"/>
          </p:nvPr>
        </p:nvSpPr>
        <p:spPr>
          <a:xfrm>
            <a:off x="4588212" y="2859783"/>
            <a:ext cx="2936117" cy="287338"/>
          </a:xfrm>
        </p:spPr>
        <p:txBody>
          <a:bodyPr>
            <a:noAutofit/>
          </a:bodyPr>
          <a:lstStyle>
            <a:lvl1pPr marL="0" indent="0">
              <a:buNone/>
              <a:defRPr sz="1500" b="0" baseline="0"/>
            </a:lvl1pPr>
          </a:lstStyle>
          <a:p>
            <a:pPr lvl="0"/>
            <a:r>
              <a:rPr lang="en-US" dirty="0"/>
              <a:t>Title</a:t>
            </a:r>
            <a:endParaRPr lang="en-NZ" dirty="0"/>
          </a:p>
        </p:txBody>
      </p:sp>
      <p:sp>
        <p:nvSpPr>
          <p:cNvPr id="12" name="object 9"/>
          <p:cNvSpPr/>
          <p:nvPr/>
        </p:nvSpPr>
        <p:spPr>
          <a:xfrm>
            <a:off x="0" y="3863795"/>
            <a:ext cx="1271392" cy="1279705"/>
          </a:xfrm>
          <a:custGeom>
            <a:avLst/>
            <a:gdLst/>
            <a:ahLst/>
            <a:cxnLst/>
            <a:rect l="l" t="t" r="r" b="b"/>
            <a:pathLst>
              <a:path w="1845310" h="1857375">
                <a:moveTo>
                  <a:pt x="0" y="0"/>
                </a:moveTo>
                <a:lnTo>
                  <a:pt x="0" y="464713"/>
                </a:lnTo>
                <a:lnTo>
                  <a:pt x="16936" y="467820"/>
                </a:lnTo>
                <a:lnTo>
                  <a:pt x="63644" y="477727"/>
                </a:lnTo>
                <a:lnTo>
                  <a:pt x="109835" y="488862"/>
                </a:lnTo>
                <a:lnTo>
                  <a:pt x="155494" y="501207"/>
                </a:lnTo>
                <a:lnTo>
                  <a:pt x="200604" y="514741"/>
                </a:lnTo>
                <a:lnTo>
                  <a:pt x="245148" y="529445"/>
                </a:lnTo>
                <a:lnTo>
                  <a:pt x="289113" y="545300"/>
                </a:lnTo>
                <a:lnTo>
                  <a:pt x="332480" y="562287"/>
                </a:lnTo>
                <a:lnTo>
                  <a:pt x="375236" y="580387"/>
                </a:lnTo>
                <a:lnTo>
                  <a:pt x="417362" y="599580"/>
                </a:lnTo>
                <a:lnTo>
                  <a:pt x="458844" y="619846"/>
                </a:lnTo>
                <a:lnTo>
                  <a:pt x="499666" y="641167"/>
                </a:lnTo>
                <a:lnTo>
                  <a:pt x="539812" y="663523"/>
                </a:lnTo>
                <a:lnTo>
                  <a:pt x="579265" y="686895"/>
                </a:lnTo>
                <a:lnTo>
                  <a:pt x="618010" y="711264"/>
                </a:lnTo>
                <a:lnTo>
                  <a:pt x="656030" y="736609"/>
                </a:lnTo>
                <a:lnTo>
                  <a:pt x="693311" y="762913"/>
                </a:lnTo>
                <a:lnTo>
                  <a:pt x="729836" y="790156"/>
                </a:lnTo>
                <a:lnTo>
                  <a:pt x="765588" y="818318"/>
                </a:lnTo>
                <a:lnTo>
                  <a:pt x="800553" y="847380"/>
                </a:lnTo>
                <a:lnTo>
                  <a:pt x="834714" y="877323"/>
                </a:lnTo>
                <a:lnTo>
                  <a:pt x="868055" y="908127"/>
                </a:lnTo>
                <a:lnTo>
                  <a:pt x="900560" y="939773"/>
                </a:lnTo>
                <a:lnTo>
                  <a:pt x="932213" y="972243"/>
                </a:lnTo>
                <a:lnTo>
                  <a:pt x="962999" y="1005515"/>
                </a:lnTo>
                <a:lnTo>
                  <a:pt x="992901" y="1039573"/>
                </a:lnTo>
                <a:lnTo>
                  <a:pt x="1021904" y="1074395"/>
                </a:lnTo>
                <a:lnTo>
                  <a:pt x="1049991" y="1109962"/>
                </a:lnTo>
                <a:lnTo>
                  <a:pt x="1077146" y="1146256"/>
                </a:lnTo>
                <a:lnTo>
                  <a:pt x="1103355" y="1183257"/>
                </a:lnTo>
                <a:lnTo>
                  <a:pt x="1128600" y="1220946"/>
                </a:lnTo>
                <a:lnTo>
                  <a:pt x="1152865" y="1259303"/>
                </a:lnTo>
                <a:lnTo>
                  <a:pt x="1176136" y="1298310"/>
                </a:lnTo>
                <a:lnTo>
                  <a:pt x="1198395" y="1337946"/>
                </a:lnTo>
                <a:lnTo>
                  <a:pt x="1219628" y="1378193"/>
                </a:lnTo>
                <a:lnTo>
                  <a:pt x="1239817" y="1419031"/>
                </a:lnTo>
                <a:lnTo>
                  <a:pt x="1258947" y="1460440"/>
                </a:lnTo>
                <a:lnTo>
                  <a:pt x="1277002" y="1502403"/>
                </a:lnTo>
                <a:lnTo>
                  <a:pt x="1293967" y="1544899"/>
                </a:lnTo>
                <a:lnTo>
                  <a:pt x="1309824" y="1587908"/>
                </a:lnTo>
                <a:lnTo>
                  <a:pt x="1324559" y="1631413"/>
                </a:lnTo>
                <a:lnTo>
                  <a:pt x="1338155" y="1675393"/>
                </a:lnTo>
                <a:lnTo>
                  <a:pt x="1350597" y="1719829"/>
                </a:lnTo>
                <a:lnTo>
                  <a:pt x="1361868" y="1764701"/>
                </a:lnTo>
                <a:lnTo>
                  <a:pt x="1371952" y="1809991"/>
                </a:lnTo>
                <a:lnTo>
                  <a:pt x="1380834" y="1855680"/>
                </a:lnTo>
                <a:lnTo>
                  <a:pt x="1381066" y="1857073"/>
                </a:lnTo>
                <a:lnTo>
                  <a:pt x="1845019" y="1857073"/>
                </a:lnTo>
                <a:lnTo>
                  <a:pt x="1837690" y="1808709"/>
                </a:lnTo>
                <a:lnTo>
                  <a:pt x="1829739" y="1763158"/>
                </a:lnTo>
                <a:lnTo>
                  <a:pt x="1820845" y="1717904"/>
                </a:lnTo>
                <a:lnTo>
                  <a:pt x="1811016" y="1672959"/>
                </a:lnTo>
                <a:lnTo>
                  <a:pt x="1800263" y="1628334"/>
                </a:lnTo>
                <a:lnTo>
                  <a:pt x="1788596" y="1584042"/>
                </a:lnTo>
                <a:lnTo>
                  <a:pt x="1776023" y="1540094"/>
                </a:lnTo>
                <a:lnTo>
                  <a:pt x="1762555" y="1496501"/>
                </a:lnTo>
                <a:lnTo>
                  <a:pt x="1748202" y="1453276"/>
                </a:lnTo>
                <a:lnTo>
                  <a:pt x="1732973" y="1410430"/>
                </a:lnTo>
                <a:lnTo>
                  <a:pt x="1716877" y="1367975"/>
                </a:lnTo>
                <a:lnTo>
                  <a:pt x="1699925" y="1325923"/>
                </a:lnTo>
                <a:lnTo>
                  <a:pt x="1682127" y="1284285"/>
                </a:lnTo>
                <a:lnTo>
                  <a:pt x="1663491" y="1243073"/>
                </a:lnTo>
                <a:lnTo>
                  <a:pt x="1644028" y="1202299"/>
                </a:lnTo>
                <a:lnTo>
                  <a:pt x="1623747" y="1161975"/>
                </a:lnTo>
                <a:lnTo>
                  <a:pt x="1602659" y="1122113"/>
                </a:lnTo>
                <a:lnTo>
                  <a:pt x="1580771" y="1082723"/>
                </a:lnTo>
                <a:lnTo>
                  <a:pt x="1558096" y="1043819"/>
                </a:lnTo>
                <a:lnTo>
                  <a:pt x="1534641" y="1005411"/>
                </a:lnTo>
                <a:lnTo>
                  <a:pt x="1510417" y="967512"/>
                </a:lnTo>
                <a:lnTo>
                  <a:pt x="1485434" y="930132"/>
                </a:lnTo>
                <a:lnTo>
                  <a:pt x="1459701" y="893285"/>
                </a:lnTo>
                <a:lnTo>
                  <a:pt x="1433228" y="856981"/>
                </a:lnTo>
                <a:lnTo>
                  <a:pt x="1406024" y="821233"/>
                </a:lnTo>
                <a:lnTo>
                  <a:pt x="1378100" y="786051"/>
                </a:lnTo>
                <a:lnTo>
                  <a:pt x="1349464" y="751449"/>
                </a:lnTo>
                <a:lnTo>
                  <a:pt x="1320127" y="717437"/>
                </a:lnTo>
                <a:lnTo>
                  <a:pt x="1290099" y="684027"/>
                </a:lnTo>
                <a:lnTo>
                  <a:pt x="1259388" y="651232"/>
                </a:lnTo>
                <a:lnTo>
                  <a:pt x="1228005" y="619062"/>
                </a:lnTo>
                <a:lnTo>
                  <a:pt x="1195960" y="587530"/>
                </a:lnTo>
                <a:lnTo>
                  <a:pt x="1163262" y="556647"/>
                </a:lnTo>
                <a:lnTo>
                  <a:pt x="1129920" y="526426"/>
                </a:lnTo>
                <a:lnTo>
                  <a:pt x="1095946" y="496877"/>
                </a:lnTo>
                <a:lnTo>
                  <a:pt x="1061347" y="468012"/>
                </a:lnTo>
                <a:lnTo>
                  <a:pt x="1026134" y="439844"/>
                </a:lnTo>
                <a:lnTo>
                  <a:pt x="990317" y="412384"/>
                </a:lnTo>
                <a:lnTo>
                  <a:pt x="953905" y="385644"/>
                </a:lnTo>
                <a:lnTo>
                  <a:pt x="916908" y="359635"/>
                </a:lnTo>
                <a:lnTo>
                  <a:pt x="879336" y="334369"/>
                </a:lnTo>
                <a:lnTo>
                  <a:pt x="841198" y="309859"/>
                </a:lnTo>
                <a:lnTo>
                  <a:pt x="802504" y="286115"/>
                </a:lnTo>
                <a:lnTo>
                  <a:pt x="763264" y="263149"/>
                </a:lnTo>
                <a:lnTo>
                  <a:pt x="723488" y="240974"/>
                </a:lnTo>
                <a:lnTo>
                  <a:pt x="683184" y="219601"/>
                </a:lnTo>
                <a:lnTo>
                  <a:pt x="642364" y="199041"/>
                </a:lnTo>
                <a:lnTo>
                  <a:pt x="601036" y="179307"/>
                </a:lnTo>
                <a:lnTo>
                  <a:pt x="559210" y="160410"/>
                </a:lnTo>
                <a:lnTo>
                  <a:pt x="516896" y="142362"/>
                </a:lnTo>
                <a:lnTo>
                  <a:pt x="474104" y="125175"/>
                </a:lnTo>
                <a:lnTo>
                  <a:pt x="430843" y="108860"/>
                </a:lnTo>
                <a:lnTo>
                  <a:pt x="387123" y="93429"/>
                </a:lnTo>
                <a:lnTo>
                  <a:pt x="342954" y="78895"/>
                </a:lnTo>
                <a:lnTo>
                  <a:pt x="298345" y="65267"/>
                </a:lnTo>
                <a:lnTo>
                  <a:pt x="253306" y="52560"/>
                </a:lnTo>
                <a:lnTo>
                  <a:pt x="207847" y="40783"/>
                </a:lnTo>
                <a:lnTo>
                  <a:pt x="161978" y="29949"/>
                </a:lnTo>
                <a:lnTo>
                  <a:pt x="115708" y="20070"/>
                </a:lnTo>
                <a:lnTo>
                  <a:pt x="69046" y="11157"/>
                </a:lnTo>
                <a:lnTo>
                  <a:pt x="22003" y="3222"/>
                </a:lnTo>
                <a:lnTo>
                  <a:pt x="0" y="0"/>
                </a:lnTo>
                <a:close/>
              </a:path>
            </a:pathLst>
          </a:custGeom>
          <a:solidFill>
            <a:srgbClr val="CEE9D9">
              <a:alpha val="69999"/>
            </a:srgbClr>
          </a:solidFill>
        </p:spPr>
        <p:txBody>
          <a:bodyPr wrap="square" lIns="0" tIns="0" rIns="0" bIns="0" rtlCol="0"/>
          <a:lstStyle/>
          <a:p>
            <a:endParaRPr/>
          </a:p>
        </p:txBody>
      </p:sp>
    </p:spTree>
    <p:extLst>
      <p:ext uri="{BB962C8B-B14F-4D97-AF65-F5344CB8AC3E}">
        <p14:creationId xmlns:p14="http://schemas.microsoft.com/office/powerpoint/2010/main" val="56017670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200" y="486054"/>
            <a:ext cx="8229600" cy="540060"/>
          </a:xfrm>
          <a:prstGeom prst="rect">
            <a:avLst/>
          </a:prstGeom>
        </p:spPr>
        <p:txBody>
          <a:bodyPr vert="horz" lIns="91440" tIns="45720" rIns="91440" bIns="45720" rtlCol="0" anchor="ctr">
            <a:noAutofit/>
          </a:bodyPr>
          <a:lstStyle/>
          <a:p>
            <a:r>
              <a:rPr lang="en-US"/>
              <a:t>Click to edit Master title style</a:t>
            </a:r>
            <a:endParaRPr lang="en-NZ" dirty="0"/>
          </a:p>
        </p:txBody>
      </p:sp>
      <p:sp>
        <p:nvSpPr>
          <p:cNvPr id="15"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2" name="Picture 1"/>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7894800" y="4640400"/>
            <a:ext cx="792000" cy="243990"/>
          </a:xfrm>
          <a:prstGeom prst="rect">
            <a:avLst/>
          </a:prstGeom>
        </p:spPr>
      </p:pic>
    </p:spTree>
    <p:extLst>
      <p:ext uri="{BB962C8B-B14F-4D97-AF65-F5344CB8AC3E}">
        <p14:creationId xmlns:p14="http://schemas.microsoft.com/office/powerpoint/2010/main" val="18028285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24" r:id="rId11"/>
    <p:sldLayoutId id="2147483726" r:id="rId12"/>
    <p:sldLayoutId id="2147483711" r:id="rId13"/>
    <p:sldLayoutId id="2147483725"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p:txStyles>
    <p:titleStyle>
      <a:lvl1pPr algn="l" defTabSz="914378" rtl="0" eaLnBrk="1" latinLnBrk="0" hangingPunct="1">
        <a:spcBef>
          <a:spcPct val="0"/>
        </a:spcBef>
        <a:buNone/>
        <a:defRPr sz="2800" b="1" kern="1200">
          <a:solidFill>
            <a:schemeClr val="accent2"/>
          </a:solidFill>
          <a:latin typeface="+mj-lt"/>
          <a:ea typeface="+mj-ea"/>
          <a:cs typeface="+mj-cs"/>
        </a:defRPr>
      </a:lvl1pPr>
    </p:titleStyle>
    <p:bodyStyle>
      <a:lvl1pPr marL="270272" indent="-270272"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672704" indent="-270272" algn="l" defTabSz="91437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1076325" indent="-271463" algn="l" defTabSz="914378"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3pPr>
      <a:lvl4pPr marL="1478756" indent="-270272" algn="l" defTabSz="9143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881188" indent="-264319" algn="l" defTabSz="914378" rtl="0" eaLnBrk="1" latinLnBrk="0" hangingPunct="1">
        <a:spcBef>
          <a:spcPct val="20000"/>
        </a:spcBef>
        <a:buFont typeface="Calibri" panose="020F0502020204030204" pitchFamily="34" charset="0"/>
        <a:buChar char="–"/>
        <a:defRPr sz="13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5465">
          <p15:clr>
            <a:srgbClr val="F26B43"/>
          </p15:clr>
        </p15:guide>
        <p15:guide id="3" orient="horz" pos="1215">
          <p15:clr>
            <a:srgbClr val="F26B43"/>
          </p15:clr>
        </p15:guide>
        <p15:guide id="4" pos="4099">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59" b="7859"/>
          <a:stretch>
            <a:fillRect/>
          </a:stretch>
        </p:blipFill>
        <p:spPr>
          <a:xfrm>
            <a:off x="0" y="0"/>
            <a:ext cx="9144000" cy="5143500"/>
          </a:xfrm>
        </p:spPr>
      </p:pic>
      <p:sp>
        <p:nvSpPr>
          <p:cNvPr id="3" name="Subtitle 2"/>
          <p:cNvSpPr>
            <a:spLocks noGrp="1"/>
          </p:cNvSpPr>
          <p:nvPr>
            <p:ph type="subTitle" idx="1"/>
          </p:nvPr>
        </p:nvSpPr>
        <p:spPr>
          <a:xfrm>
            <a:off x="2235339" y="4615040"/>
            <a:ext cx="4673321" cy="270000"/>
          </a:xfrm>
        </p:spPr>
        <p:txBody>
          <a:bodyPr/>
          <a:lstStyle/>
          <a:p>
            <a:r>
              <a:rPr lang="en-NZ" dirty="0">
                <a:solidFill>
                  <a:schemeClr val="accent1"/>
                </a:solidFill>
              </a:rPr>
              <a:t>DUNCAN LAING, HONORARY MEMBER, SURVEY AND SPATIAL NEW ZEALAND</a:t>
            </a:r>
          </a:p>
        </p:txBody>
      </p:sp>
      <p:sp>
        <p:nvSpPr>
          <p:cNvPr id="4" name="Title 3"/>
          <p:cNvSpPr>
            <a:spLocks noGrp="1"/>
          </p:cNvSpPr>
          <p:nvPr>
            <p:ph type="ctrTitle"/>
          </p:nvPr>
        </p:nvSpPr>
        <p:spPr>
          <a:xfrm>
            <a:off x="1588407" y="1160443"/>
            <a:ext cx="5725450" cy="583645"/>
          </a:xfrm>
        </p:spPr>
        <p:txBody>
          <a:bodyPr/>
          <a:lstStyle/>
          <a:p>
            <a:r>
              <a:rPr lang="en-NZ" sz="2800" dirty="0">
                <a:solidFill>
                  <a:schemeClr val="accent1"/>
                </a:solidFill>
              </a:rPr>
              <a:t>Current Statutory Reforms – How will they impact on Survey professionals and their clients?</a:t>
            </a:r>
          </a:p>
        </p:txBody>
      </p:sp>
      <p:sp>
        <p:nvSpPr>
          <p:cNvPr id="5" name="Picture Placeholder 4"/>
          <p:cNvSpPr>
            <a:spLocks noGrp="1"/>
          </p:cNvSpPr>
          <p:nvPr>
            <p:ph type="pic" sz="quarter" idx="11"/>
          </p:nvPr>
        </p:nvSpPr>
        <p:spPr>
          <a:xfrm>
            <a:off x="3851999" y="101381"/>
            <a:ext cx="1440000" cy="442800"/>
          </a:xfrm>
        </p:spPr>
      </p:sp>
      <p:sp>
        <p:nvSpPr>
          <p:cNvPr id="9" name="Title 3"/>
          <p:cNvSpPr>
            <a:spLocks noGrp="1"/>
          </p:cNvSpPr>
          <p:nvPr>
            <p:ph type="ctrTitle"/>
          </p:nvPr>
        </p:nvSpPr>
        <p:spPr>
          <a:xfrm>
            <a:off x="1588407" y="3155762"/>
            <a:ext cx="5725450" cy="583645"/>
          </a:xfrm>
        </p:spPr>
        <p:txBody>
          <a:bodyPr/>
          <a:lstStyle/>
          <a:p>
            <a:r>
              <a:rPr lang="en-NZ" sz="2400" dirty="0">
                <a:solidFill>
                  <a:schemeClr val="accent1"/>
                </a:solidFill>
              </a:rPr>
              <a:t>A presentation to the 2023 Conference – Marking the Journey</a:t>
            </a:r>
          </a:p>
        </p:txBody>
      </p:sp>
    </p:spTree>
    <p:extLst>
      <p:ext uri="{BB962C8B-B14F-4D97-AF65-F5344CB8AC3E}">
        <p14:creationId xmlns:p14="http://schemas.microsoft.com/office/powerpoint/2010/main" val="170822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83" y="510393"/>
            <a:ext cx="3323771" cy="1528926"/>
          </a:xfrm>
        </p:spPr>
        <p:txBody>
          <a:bodyPr/>
          <a:lstStyle/>
          <a:p>
            <a:r>
              <a:rPr lang="en-NZ" dirty="0"/>
              <a:t>Another important change</a:t>
            </a:r>
          </a:p>
        </p:txBody>
      </p:sp>
      <p:sp>
        <p:nvSpPr>
          <p:cNvPr id="3" name="Content Placeholder 2"/>
          <p:cNvSpPr>
            <a:spLocks noGrp="1"/>
          </p:cNvSpPr>
          <p:nvPr>
            <p:ph idx="1"/>
          </p:nvPr>
        </p:nvSpPr>
        <p:spPr>
          <a:xfrm>
            <a:off x="3891281" y="510393"/>
            <a:ext cx="4835035" cy="4282789"/>
          </a:xfrm>
        </p:spPr>
        <p:txBody>
          <a:bodyPr/>
          <a:lstStyle/>
          <a:p>
            <a:pPr marL="0" indent="0">
              <a:buNone/>
            </a:pPr>
            <a:r>
              <a:rPr lang="en-NZ" dirty="0"/>
              <a:t>Treaty Clause</a:t>
            </a:r>
          </a:p>
          <a:p>
            <a:r>
              <a:rPr lang="en-NZ" sz="2000" dirty="0">
                <a:solidFill>
                  <a:schemeClr val="accent1"/>
                </a:solidFill>
              </a:rPr>
              <a:t>All persons exercising powers and performing functions and duties under the NBEA must give effect to the principles of Te </a:t>
            </a:r>
            <a:r>
              <a:rPr lang="en-NZ" sz="2000" dirty="0" err="1">
                <a:solidFill>
                  <a:schemeClr val="accent1"/>
                </a:solidFill>
              </a:rPr>
              <a:t>Tiriti</a:t>
            </a:r>
            <a:r>
              <a:rPr lang="en-NZ" sz="2000" dirty="0">
                <a:solidFill>
                  <a:schemeClr val="accent1"/>
                </a:solidFill>
              </a:rPr>
              <a:t> o Waitangi</a:t>
            </a:r>
          </a:p>
          <a:p>
            <a:r>
              <a:rPr lang="en-NZ" sz="2000" dirty="0">
                <a:solidFill>
                  <a:schemeClr val="accent1"/>
                </a:solidFill>
              </a:rPr>
              <a:t>Case authority indicates that such a provision is a </a:t>
            </a:r>
            <a:r>
              <a:rPr lang="en-NZ" sz="2000" dirty="0"/>
              <a:t>strong direction</a:t>
            </a:r>
            <a:r>
              <a:rPr lang="en-NZ" sz="2000" dirty="0">
                <a:solidFill>
                  <a:schemeClr val="accent1"/>
                </a:solidFill>
              </a:rPr>
              <a:t> and applies not only in a procedural way but substantively.  It cannot be balanced against other objectives</a:t>
            </a:r>
          </a:p>
          <a:p>
            <a:r>
              <a:rPr lang="en-NZ" sz="2000" dirty="0">
                <a:solidFill>
                  <a:schemeClr val="accent1"/>
                </a:solidFill>
              </a:rPr>
              <a:t>The new National Māori Entity will monitor Treaty compliance</a:t>
            </a:r>
          </a:p>
        </p:txBody>
      </p:sp>
      <p:grpSp>
        <p:nvGrpSpPr>
          <p:cNvPr id="5" name="Group 4"/>
          <p:cNvGrpSpPr/>
          <p:nvPr/>
        </p:nvGrpSpPr>
        <p:grpSpPr>
          <a:xfrm>
            <a:off x="1037063" y="2156460"/>
            <a:ext cx="1545259" cy="1262856"/>
            <a:chOff x="1436341" y="1836738"/>
            <a:chExt cx="338139" cy="300039"/>
          </a:xfrm>
        </p:grpSpPr>
        <p:sp>
          <p:nvSpPr>
            <p:cNvPr id="6" name="Freeform 1030"/>
            <p:cNvSpPr>
              <a:spLocks noEditPoints="1"/>
            </p:cNvSpPr>
            <p:nvPr/>
          </p:nvSpPr>
          <p:spPr bwMode="auto">
            <a:xfrm>
              <a:off x="1436341" y="1836738"/>
              <a:ext cx="338139" cy="300039"/>
            </a:xfrm>
            <a:custGeom>
              <a:avLst/>
              <a:gdLst>
                <a:gd name="T0" fmla="*/ 360 w 719"/>
                <a:gd name="T1" fmla="*/ 388 h 643"/>
                <a:gd name="T2" fmla="*/ 360 w 719"/>
                <a:gd name="T3" fmla="*/ 528 h 643"/>
                <a:gd name="T4" fmla="*/ 286 w 719"/>
                <a:gd name="T5" fmla="*/ 609 h 643"/>
                <a:gd name="T6" fmla="*/ 310 w 719"/>
                <a:gd name="T7" fmla="*/ 627 h 643"/>
                <a:gd name="T8" fmla="*/ 409 w 719"/>
                <a:gd name="T9" fmla="*/ 627 h 643"/>
                <a:gd name="T10" fmla="*/ 433 w 719"/>
                <a:gd name="T11" fmla="*/ 609 h 643"/>
                <a:gd name="T12" fmla="*/ 719 w 719"/>
                <a:gd name="T13" fmla="*/ 631 h 643"/>
                <a:gd name="T14" fmla="*/ 612 w 719"/>
                <a:gd name="T15" fmla="*/ 374 h 643"/>
                <a:gd name="T16" fmla="*/ 360 w 719"/>
                <a:gd name="T17" fmla="*/ 388 h 643"/>
                <a:gd name="T18" fmla="*/ 360 w 719"/>
                <a:gd name="T19" fmla="*/ 388 h 643"/>
                <a:gd name="T20" fmla="*/ 107 w 719"/>
                <a:gd name="T21" fmla="*/ 374 h 643"/>
                <a:gd name="T22" fmla="*/ 0 w 719"/>
                <a:gd name="T23" fmla="*/ 631 h 643"/>
                <a:gd name="T24" fmla="*/ 286 w 719"/>
                <a:gd name="T25" fmla="*/ 609 h 643"/>
                <a:gd name="T26" fmla="*/ 663 w 719"/>
                <a:gd name="T27" fmla="*/ 591 h 643"/>
                <a:gd name="T28" fmla="*/ 360 w 719"/>
                <a:gd name="T29" fmla="*/ 581 h 643"/>
                <a:gd name="T30" fmla="*/ 360 w 719"/>
                <a:gd name="T31" fmla="*/ 581 h 643"/>
                <a:gd name="T32" fmla="*/ 56 w 719"/>
                <a:gd name="T33" fmla="*/ 591 h 643"/>
                <a:gd name="T34" fmla="*/ 126 w 719"/>
                <a:gd name="T35" fmla="*/ 227 h 643"/>
                <a:gd name="T36" fmla="*/ 313 w 719"/>
                <a:gd name="T37" fmla="*/ 227 h 643"/>
                <a:gd name="T38" fmla="*/ 340 w 719"/>
                <a:gd name="T39" fmla="*/ 282 h 643"/>
                <a:gd name="T40" fmla="*/ 366 w 719"/>
                <a:gd name="T41" fmla="*/ 227 h 643"/>
                <a:gd name="T42" fmla="*/ 445 w 719"/>
                <a:gd name="T43" fmla="*/ 227 h 643"/>
                <a:gd name="T44" fmla="*/ 475 w 719"/>
                <a:gd name="T45" fmla="*/ 196 h 643"/>
                <a:gd name="T46" fmla="*/ 475 w 719"/>
                <a:gd name="T47" fmla="*/ 30 h 643"/>
                <a:gd name="T48" fmla="*/ 445 w 719"/>
                <a:gd name="T49" fmla="*/ 0 h 643"/>
                <a:gd name="T50" fmla="*/ 127 w 719"/>
                <a:gd name="T51" fmla="*/ 0 h 643"/>
                <a:gd name="T52" fmla="*/ 97 w 719"/>
                <a:gd name="T53" fmla="*/ 30 h 643"/>
                <a:gd name="T54" fmla="*/ 97 w 719"/>
                <a:gd name="T55" fmla="*/ 198 h 643"/>
                <a:gd name="T56" fmla="*/ 126 w 719"/>
                <a:gd name="T57" fmla="*/ 227 h 643"/>
                <a:gd name="T58" fmla="*/ 286 w 719"/>
                <a:gd name="T59" fmla="*/ 42 h 643"/>
                <a:gd name="T60" fmla="*/ 286 w 719"/>
                <a:gd name="T61" fmla="*/ 131 h 643"/>
                <a:gd name="T62" fmla="*/ 286 w 719"/>
                <a:gd name="T63" fmla="*/ 165 h 643"/>
                <a:gd name="T64" fmla="*/ 281 w 719"/>
                <a:gd name="T65" fmla="*/ 170 h 643"/>
                <a:gd name="T66" fmla="*/ 286 w 719"/>
                <a:gd name="T67" fmla="*/ 175 h 643"/>
                <a:gd name="T68" fmla="*/ 291 w 719"/>
                <a:gd name="T69" fmla="*/ 170 h 643"/>
                <a:gd name="T70" fmla="*/ 286 w 719"/>
                <a:gd name="T71" fmla="*/ 16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9" h="643">
                  <a:moveTo>
                    <a:pt x="360" y="388"/>
                  </a:moveTo>
                  <a:cubicBezTo>
                    <a:pt x="360" y="528"/>
                    <a:pt x="360" y="528"/>
                    <a:pt x="360" y="528"/>
                  </a:cubicBezTo>
                  <a:moveTo>
                    <a:pt x="286" y="609"/>
                  </a:moveTo>
                  <a:cubicBezTo>
                    <a:pt x="293" y="616"/>
                    <a:pt x="302" y="622"/>
                    <a:pt x="310" y="627"/>
                  </a:cubicBezTo>
                  <a:cubicBezTo>
                    <a:pt x="341" y="643"/>
                    <a:pt x="378" y="643"/>
                    <a:pt x="409" y="627"/>
                  </a:cubicBezTo>
                  <a:cubicBezTo>
                    <a:pt x="417" y="622"/>
                    <a:pt x="426" y="616"/>
                    <a:pt x="433" y="609"/>
                  </a:cubicBezTo>
                  <a:cubicBezTo>
                    <a:pt x="719" y="631"/>
                    <a:pt x="719" y="631"/>
                    <a:pt x="719" y="631"/>
                  </a:cubicBezTo>
                  <a:cubicBezTo>
                    <a:pt x="612" y="374"/>
                    <a:pt x="612" y="374"/>
                    <a:pt x="612" y="374"/>
                  </a:cubicBezTo>
                  <a:cubicBezTo>
                    <a:pt x="612" y="374"/>
                    <a:pt x="470" y="300"/>
                    <a:pt x="360" y="388"/>
                  </a:cubicBezTo>
                  <a:moveTo>
                    <a:pt x="360" y="388"/>
                  </a:moveTo>
                  <a:cubicBezTo>
                    <a:pt x="250" y="300"/>
                    <a:pt x="107" y="374"/>
                    <a:pt x="107" y="374"/>
                  </a:cubicBezTo>
                  <a:cubicBezTo>
                    <a:pt x="0" y="631"/>
                    <a:pt x="0" y="631"/>
                    <a:pt x="0" y="631"/>
                  </a:cubicBezTo>
                  <a:cubicBezTo>
                    <a:pt x="286" y="609"/>
                    <a:pt x="286" y="609"/>
                    <a:pt x="286" y="609"/>
                  </a:cubicBezTo>
                  <a:moveTo>
                    <a:pt x="663" y="591"/>
                  </a:moveTo>
                  <a:cubicBezTo>
                    <a:pt x="556" y="571"/>
                    <a:pt x="429" y="476"/>
                    <a:pt x="360" y="581"/>
                  </a:cubicBezTo>
                  <a:moveTo>
                    <a:pt x="360" y="581"/>
                  </a:moveTo>
                  <a:cubicBezTo>
                    <a:pt x="290" y="476"/>
                    <a:pt x="163" y="571"/>
                    <a:pt x="56" y="591"/>
                  </a:cubicBezTo>
                  <a:moveTo>
                    <a:pt x="126" y="227"/>
                  </a:moveTo>
                  <a:cubicBezTo>
                    <a:pt x="313" y="227"/>
                    <a:pt x="313" y="227"/>
                    <a:pt x="313" y="227"/>
                  </a:cubicBezTo>
                  <a:cubicBezTo>
                    <a:pt x="340" y="282"/>
                    <a:pt x="340" y="282"/>
                    <a:pt x="340" y="282"/>
                  </a:cubicBezTo>
                  <a:cubicBezTo>
                    <a:pt x="366" y="227"/>
                    <a:pt x="366" y="227"/>
                    <a:pt x="366" y="227"/>
                  </a:cubicBezTo>
                  <a:cubicBezTo>
                    <a:pt x="445" y="227"/>
                    <a:pt x="445" y="227"/>
                    <a:pt x="445" y="227"/>
                  </a:cubicBezTo>
                  <a:cubicBezTo>
                    <a:pt x="462" y="227"/>
                    <a:pt x="475" y="213"/>
                    <a:pt x="475" y="196"/>
                  </a:cubicBezTo>
                  <a:cubicBezTo>
                    <a:pt x="475" y="30"/>
                    <a:pt x="475" y="30"/>
                    <a:pt x="475" y="30"/>
                  </a:cubicBezTo>
                  <a:cubicBezTo>
                    <a:pt x="475" y="13"/>
                    <a:pt x="462" y="0"/>
                    <a:pt x="445" y="0"/>
                  </a:cubicBezTo>
                  <a:cubicBezTo>
                    <a:pt x="127" y="0"/>
                    <a:pt x="127" y="0"/>
                    <a:pt x="127" y="0"/>
                  </a:cubicBezTo>
                  <a:cubicBezTo>
                    <a:pt x="110" y="0"/>
                    <a:pt x="97" y="13"/>
                    <a:pt x="97" y="30"/>
                  </a:cubicBezTo>
                  <a:cubicBezTo>
                    <a:pt x="97" y="198"/>
                    <a:pt x="97" y="198"/>
                    <a:pt x="97" y="198"/>
                  </a:cubicBezTo>
                  <a:cubicBezTo>
                    <a:pt x="97" y="214"/>
                    <a:pt x="110" y="227"/>
                    <a:pt x="126" y="227"/>
                  </a:cubicBezTo>
                  <a:close/>
                  <a:moveTo>
                    <a:pt x="286" y="42"/>
                  </a:moveTo>
                  <a:cubicBezTo>
                    <a:pt x="286" y="131"/>
                    <a:pt x="286" y="131"/>
                    <a:pt x="286" y="131"/>
                  </a:cubicBezTo>
                  <a:moveTo>
                    <a:pt x="286" y="165"/>
                  </a:moveTo>
                  <a:cubicBezTo>
                    <a:pt x="283" y="165"/>
                    <a:pt x="281" y="167"/>
                    <a:pt x="281" y="170"/>
                  </a:cubicBezTo>
                  <a:cubicBezTo>
                    <a:pt x="281" y="173"/>
                    <a:pt x="283" y="175"/>
                    <a:pt x="286" y="175"/>
                  </a:cubicBezTo>
                  <a:cubicBezTo>
                    <a:pt x="289" y="175"/>
                    <a:pt x="291" y="173"/>
                    <a:pt x="291" y="170"/>
                  </a:cubicBezTo>
                  <a:cubicBezTo>
                    <a:pt x="291" y="167"/>
                    <a:pt x="289" y="165"/>
                    <a:pt x="286" y="165"/>
                  </a:cubicBezTo>
                  <a:close/>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Freeform 1031"/>
            <p:cNvSpPr>
              <a:spLocks/>
            </p:cNvSpPr>
            <p:nvPr/>
          </p:nvSpPr>
          <p:spPr bwMode="auto">
            <a:xfrm>
              <a:off x="1479205" y="2012949"/>
              <a:ext cx="61914" cy="57150"/>
            </a:xfrm>
            <a:custGeom>
              <a:avLst/>
              <a:gdLst>
                <a:gd name="T0" fmla="*/ 0 w 137"/>
                <a:gd name="T1" fmla="*/ 121 h 121"/>
                <a:gd name="T2" fmla="*/ 137 w 137"/>
                <a:gd name="T3" fmla="*/ 0 h 121"/>
                <a:gd name="T4" fmla="*/ 41 w 137"/>
                <a:gd name="T5" fmla="*/ 20 h 121"/>
                <a:gd name="T6" fmla="*/ 0 w 137"/>
                <a:gd name="T7" fmla="*/ 121 h 121"/>
              </a:gdLst>
              <a:ahLst/>
              <a:cxnLst>
                <a:cxn ang="0">
                  <a:pos x="T0" y="T1"/>
                </a:cxn>
                <a:cxn ang="0">
                  <a:pos x="T2" y="T3"/>
                </a:cxn>
                <a:cxn ang="0">
                  <a:pos x="T4" y="T5"/>
                </a:cxn>
                <a:cxn ang="0">
                  <a:pos x="T6" y="T7"/>
                </a:cxn>
              </a:cxnLst>
              <a:rect l="0" t="0" r="r" b="b"/>
              <a:pathLst>
                <a:path w="137" h="121">
                  <a:moveTo>
                    <a:pt x="0" y="121"/>
                  </a:moveTo>
                  <a:cubicBezTo>
                    <a:pt x="69" y="117"/>
                    <a:pt x="125" y="66"/>
                    <a:pt x="137" y="0"/>
                  </a:cubicBezTo>
                  <a:cubicBezTo>
                    <a:pt x="95" y="1"/>
                    <a:pt x="58" y="13"/>
                    <a:pt x="41" y="20"/>
                  </a:cubicBezTo>
                  <a:lnTo>
                    <a:pt x="0" y="121"/>
                  </a:ln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 name="Freeform 1032"/>
            <p:cNvSpPr>
              <a:spLocks/>
            </p:cNvSpPr>
            <p:nvPr/>
          </p:nvSpPr>
          <p:spPr bwMode="auto">
            <a:xfrm>
              <a:off x="1664941" y="2012949"/>
              <a:ext cx="61914" cy="57150"/>
            </a:xfrm>
            <a:custGeom>
              <a:avLst/>
              <a:gdLst>
                <a:gd name="T0" fmla="*/ 137 w 137"/>
                <a:gd name="T1" fmla="*/ 121 h 121"/>
                <a:gd name="T2" fmla="*/ 0 w 137"/>
                <a:gd name="T3" fmla="*/ 0 h 121"/>
                <a:gd name="T4" fmla="*/ 95 w 137"/>
                <a:gd name="T5" fmla="*/ 20 h 121"/>
                <a:gd name="T6" fmla="*/ 137 w 137"/>
                <a:gd name="T7" fmla="*/ 121 h 121"/>
              </a:gdLst>
              <a:ahLst/>
              <a:cxnLst>
                <a:cxn ang="0">
                  <a:pos x="T0" y="T1"/>
                </a:cxn>
                <a:cxn ang="0">
                  <a:pos x="T2" y="T3"/>
                </a:cxn>
                <a:cxn ang="0">
                  <a:pos x="T4" y="T5"/>
                </a:cxn>
                <a:cxn ang="0">
                  <a:pos x="T6" y="T7"/>
                </a:cxn>
              </a:cxnLst>
              <a:rect l="0" t="0" r="r" b="b"/>
              <a:pathLst>
                <a:path w="137" h="121">
                  <a:moveTo>
                    <a:pt x="137" y="121"/>
                  </a:moveTo>
                  <a:cubicBezTo>
                    <a:pt x="68" y="117"/>
                    <a:pt x="12" y="66"/>
                    <a:pt x="0" y="0"/>
                  </a:cubicBezTo>
                  <a:cubicBezTo>
                    <a:pt x="42" y="1"/>
                    <a:pt x="78" y="13"/>
                    <a:pt x="95" y="20"/>
                  </a:cubicBezTo>
                  <a:lnTo>
                    <a:pt x="137" y="121"/>
                  </a:ln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425629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flipH="1">
            <a:off x="2937937" y="1843671"/>
            <a:ext cx="181390" cy="1583770"/>
          </a:xfrm>
          <a:custGeom>
            <a:avLst/>
            <a:gdLst/>
            <a:ahLst/>
            <a:cxnLst/>
            <a:rect l="l" t="t" r="r" b="b"/>
            <a:pathLst>
              <a:path h="3555365">
                <a:moveTo>
                  <a:pt x="0" y="0"/>
                </a:moveTo>
                <a:lnTo>
                  <a:pt x="0" y="3555174"/>
                </a:lnTo>
              </a:path>
            </a:pathLst>
          </a:custGeom>
          <a:ln w="12700">
            <a:solidFill>
              <a:srgbClr val="9ACA9D"/>
            </a:solidFill>
          </a:ln>
        </p:spPr>
        <p:txBody>
          <a:bodyPr wrap="square" lIns="0" tIns="0" rIns="0" bIns="0" rtlCol="0"/>
          <a:lstStyle/>
          <a:p>
            <a:endParaRPr sz="1400"/>
          </a:p>
        </p:txBody>
      </p:sp>
      <p:sp>
        <p:nvSpPr>
          <p:cNvPr id="7" name="object 5"/>
          <p:cNvSpPr/>
          <p:nvPr/>
        </p:nvSpPr>
        <p:spPr>
          <a:xfrm>
            <a:off x="6054308" y="1843671"/>
            <a:ext cx="45720" cy="1583770"/>
          </a:xfrm>
          <a:custGeom>
            <a:avLst/>
            <a:gdLst/>
            <a:ahLst/>
            <a:cxnLst/>
            <a:rect l="l" t="t" r="r" b="b"/>
            <a:pathLst>
              <a:path h="3555365">
                <a:moveTo>
                  <a:pt x="0" y="0"/>
                </a:moveTo>
                <a:lnTo>
                  <a:pt x="0" y="3555174"/>
                </a:lnTo>
              </a:path>
            </a:pathLst>
          </a:custGeom>
          <a:ln w="12700">
            <a:solidFill>
              <a:srgbClr val="9ACA9D"/>
            </a:solidFill>
          </a:ln>
        </p:spPr>
        <p:txBody>
          <a:bodyPr wrap="square" lIns="0" tIns="0" rIns="0" bIns="0" rtlCol="0"/>
          <a:lstStyle/>
          <a:p>
            <a:endParaRPr sz="1400"/>
          </a:p>
        </p:txBody>
      </p:sp>
      <p:sp>
        <p:nvSpPr>
          <p:cNvPr id="8" name="object 6"/>
          <p:cNvSpPr txBox="1"/>
          <p:nvPr/>
        </p:nvSpPr>
        <p:spPr>
          <a:xfrm>
            <a:off x="690140" y="2056677"/>
            <a:ext cx="2253469" cy="923970"/>
          </a:xfrm>
          <a:prstGeom prst="rect">
            <a:avLst/>
          </a:prstGeom>
        </p:spPr>
        <p:txBody>
          <a:bodyPr vert="horz" wrap="square" lIns="0" tIns="61594" rIns="0" bIns="0" rtlCol="0">
            <a:spAutoFit/>
          </a:bodyPr>
          <a:lstStyle/>
          <a:p>
            <a:pPr algn="ctr">
              <a:lnSpc>
                <a:spcPct val="100000"/>
              </a:lnSpc>
              <a:spcBef>
                <a:spcPts val="484"/>
              </a:spcBef>
            </a:pPr>
            <a:r>
              <a:rPr lang="en-NZ" sz="1600" b="1" dirty="0">
                <a:solidFill>
                  <a:srgbClr val="00A74F"/>
                </a:solidFill>
                <a:latin typeface="Calibri"/>
                <a:cs typeface="Calibri"/>
              </a:rPr>
              <a:t>Purpose</a:t>
            </a:r>
            <a:endParaRPr sz="1600" dirty="0">
              <a:latin typeface="Calibri"/>
              <a:cs typeface="Calibri"/>
            </a:endParaRPr>
          </a:p>
          <a:p>
            <a:pPr algn="ctr">
              <a:lnSpc>
                <a:spcPts val="2190"/>
              </a:lnSpc>
              <a:spcBef>
                <a:spcPts val="385"/>
              </a:spcBef>
            </a:pPr>
            <a:r>
              <a:rPr lang="en-NZ" sz="1600" dirty="0">
                <a:solidFill>
                  <a:srgbClr val="003115"/>
                </a:solidFill>
                <a:latin typeface="Calibri"/>
                <a:cs typeface="Calibri"/>
              </a:rPr>
              <a:t>The purpose is to achieve the purpose of the NBEA</a:t>
            </a:r>
            <a:endParaRPr sz="1600" dirty="0">
              <a:latin typeface="Calibri"/>
              <a:cs typeface="Calibri"/>
            </a:endParaRPr>
          </a:p>
        </p:txBody>
      </p:sp>
      <p:sp>
        <p:nvSpPr>
          <p:cNvPr id="9" name="object 7"/>
          <p:cNvSpPr txBox="1"/>
          <p:nvPr/>
        </p:nvSpPr>
        <p:spPr>
          <a:xfrm>
            <a:off x="3362022" y="2056677"/>
            <a:ext cx="2441367" cy="1731883"/>
          </a:xfrm>
          <a:prstGeom prst="rect">
            <a:avLst/>
          </a:prstGeom>
        </p:spPr>
        <p:txBody>
          <a:bodyPr vert="horz" wrap="square" lIns="0" tIns="61594" rIns="0" bIns="0" rtlCol="0">
            <a:spAutoFit/>
          </a:bodyPr>
          <a:lstStyle/>
          <a:p>
            <a:pPr algn="ctr">
              <a:lnSpc>
                <a:spcPct val="100000"/>
              </a:lnSpc>
              <a:spcBef>
                <a:spcPts val="484"/>
              </a:spcBef>
            </a:pPr>
            <a:r>
              <a:rPr lang="en-NZ" sz="1600" b="1" dirty="0">
                <a:solidFill>
                  <a:srgbClr val="00A74F"/>
                </a:solidFill>
                <a:latin typeface="Calibri"/>
                <a:cs typeface="Calibri"/>
              </a:rPr>
              <a:t>Direction</a:t>
            </a:r>
            <a:endParaRPr sz="1600" dirty="0">
              <a:latin typeface="Calibri"/>
              <a:cs typeface="Calibri"/>
            </a:endParaRPr>
          </a:p>
          <a:p>
            <a:pPr marL="12700" marR="5080" algn="ctr">
              <a:lnSpc>
                <a:spcPts val="2100"/>
              </a:lnSpc>
              <a:spcBef>
                <a:spcPts val="605"/>
              </a:spcBef>
            </a:pPr>
            <a:r>
              <a:rPr lang="en-NZ" sz="1600" dirty="0">
                <a:solidFill>
                  <a:srgbClr val="003115"/>
                </a:solidFill>
                <a:latin typeface="Calibri"/>
                <a:cs typeface="Calibri"/>
              </a:rPr>
              <a:t>Provides direction on matters of national importance or for which national consistency is important</a:t>
            </a:r>
            <a:endParaRPr sz="1600" dirty="0">
              <a:latin typeface="Calibri"/>
              <a:cs typeface="Calibri"/>
            </a:endParaRPr>
          </a:p>
        </p:txBody>
      </p:sp>
      <p:sp>
        <p:nvSpPr>
          <p:cNvPr id="10" name="object 8"/>
          <p:cNvSpPr txBox="1"/>
          <p:nvPr/>
        </p:nvSpPr>
        <p:spPr>
          <a:xfrm>
            <a:off x="6350947" y="2056677"/>
            <a:ext cx="2252121" cy="1731883"/>
          </a:xfrm>
          <a:prstGeom prst="rect">
            <a:avLst/>
          </a:prstGeom>
        </p:spPr>
        <p:txBody>
          <a:bodyPr vert="horz" wrap="square" lIns="0" tIns="61594" rIns="0" bIns="0" rtlCol="0">
            <a:spAutoFit/>
          </a:bodyPr>
          <a:lstStyle/>
          <a:p>
            <a:pPr algn="ctr">
              <a:lnSpc>
                <a:spcPct val="100000"/>
              </a:lnSpc>
              <a:spcBef>
                <a:spcPts val="484"/>
              </a:spcBef>
            </a:pPr>
            <a:r>
              <a:rPr lang="en-NZ" sz="1600" b="1" dirty="0">
                <a:solidFill>
                  <a:srgbClr val="00A74F"/>
                </a:solidFill>
                <a:latin typeface="Calibri"/>
                <a:cs typeface="Calibri"/>
              </a:rPr>
              <a:t>Resolution</a:t>
            </a:r>
            <a:endParaRPr sz="1600" dirty="0">
              <a:latin typeface="Calibri"/>
              <a:cs typeface="Calibri"/>
            </a:endParaRPr>
          </a:p>
          <a:p>
            <a:pPr marL="12700" marR="5080" algn="ctr">
              <a:lnSpc>
                <a:spcPts val="2100"/>
              </a:lnSpc>
              <a:spcBef>
                <a:spcPts val="605"/>
              </a:spcBef>
            </a:pPr>
            <a:r>
              <a:rPr lang="en-NZ" sz="1600" dirty="0">
                <a:solidFill>
                  <a:srgbClr val="003115"/>
                </a:solidFill>
                <a:latin typeface="Calibri"/>
                <a:cs typeface="Calibri"/>
              </a:rPr>
              <a:t>Also provides direction on resolution of environmental conflicts, and sets environmental limits and targets</a:t>
            </a:r>
            <a:endParaRPr sz="1600" dirty="0">
              <a:latin typeface="Calibri"/>
              <a:cs typeface="Calibri"/>
            </a:endParaRPr>
          </a:p>
        </p:txBody>
      </p:sp>
      <p:sp>
        <p:nvSpPr>
          <p:cNvPr id="15" name="Title 1">
            <a:extLst>
              <a:ext uri="{FF2B5EF4-FFF2-40B4-BE49-F238E27FC236}">
                <a16:creationId xmlns:a16="http://schemas.microsoft.com/office/drawing/2014/main" id="{68950796-0DFE-8A89-8E08-5ED7AEE40BBA}"/>
              </a:ext>
            </a:extLst>
          </p:cNvPr>
          <p:cNvSpPr>
            <a:spLocks noGrp="1"/>
          </p:cNvSpPr>
          <p:nvPr>
            <p:ph type="title"/>
          </p:nvPr>
        </p:nvSpPr>
        <p:spPr/>
        <p:txBody>
          <a:bodyPr/>
          <a:lstStyle/>
          <a:p>
            <a:r>
              <a:rPr lang="en-NZ" dirty="0">
                <a:cs typeface="Calibri"/>
              </a:rPr>
              <a:t>The National Planning Framework</a:t>
            </a:r>
            <a:endParaRPr lang="en-NZ" dirty="0"/>
          </a:p>
        </p:txBody>
      </p:sp>
    </p:spTree>
    <p:extLst>
      <p:ext uri="{BB962C8B-B14F-4D97-AF65-F5344CB8AC3E}">
        <p14:creationId xmlns:p14="http://schemas.microsoft.com/office/powerpoint/2010/main" val="215727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National Planning Framework continued</a:t>
            </a:r>
          </a:p>
        </p:txBody>
      </p:sp>
      <p:sp>
        <p:nvSpPr>
          <p:cNvPr id="12" name="object 4"/>
          <p:cNvSpPr txBox="1"/>
          <p:nvPr/>
        </p:nvSpPr>
        <p:spPr>
          <a:xfrm>
            <a:off x="748995" y="1615901"/>
            <a:ext cx="2500144" cy="1312738"/>
          </a:xfrm>
          <a:prstGeom prst="rect">
            <a:avLst/>
          </a:prstGeom>
        </p:spPr>
        <p:txBody>
          <a:bodyPr vert="horz" wrap="square" lIns="0" tIns="40640" rIns="0" bIns="0" rtlCol="0" anchor="ctr">
            <a:noAutofit/>
          </a:bodyPr>
          <a:lstStyle/>
          <a:p>
            <a:pPr marL="118745" marR="290195">
              <a:spcBef>
                <a:spcPts val="320"/>
              </a:spcBef>
            </a:pPr>
            <a:r>
              <a:rPr lang="en-NZ" sz="1600" dirty="0">
                <a:solidFill>
                  <a:schemeClr val="accent2"/>
                </a:solidFill>
                <a:latin typeface="Calibri"/>
                <a:cs typeface="Calibri"/>
              </a:rPr>
              <a:t> </a:t>
            </a:r>
            <a:endParaRPr sz="1600" dirty="0">
              <a:solidFill>
                <a:schemeClr val="accent1"/>
              </a:solidFill>
              <a:latin typeface="Calibri"/>
              <a:cs typeface="Calibri"/>
            </a:endParaRPr>
          </a:p>
        </p:txBody>
      </p:sp>
      <p:sp>
        <p:nvSpPr>
          <p:cNvPr id="13" name="object 4"/>
          <p:cNvSpPr txBox="1"/>
          <p:nvPr/>
        </p:nvSpPr>
        <p:spPr>
          <a:xfrm>
            <a:off x="4752344" y="1615901"/>
            <a:ext cx="2500144" cy="1312738"/>
          </a:xfrm>
          <a:prstGeom prst="rect">
            <a:avLst/>
          </a:prstGeom>
        </p:spPr>
        <p:txBody>
          <a:bodyPr vert="horz" wrap="square" lIns="0" tIns="40640" rIns="0" bIns="0" rtlCol="0" anchor="ctr">
            <a:noAutofit/>
          </a:bodyPr>
          <a:lstStyle/>
          <a:p>
            <a:pPr marL="118745" marR="290195">
              <a:spcBef>
                <a:spcPts val="320"/>
              </a:spcBef>
            </a:pPr>
            <a:r>
              <a:rPr lang="en-NZ" sz="1600" dirty="0">
                <a:solidFill>
                  <a:schemeClr val="accent2"/>
                </a:solidFill>
                <a:latin typeface="Calibri"/>
                <a:cs typeface="Calibri"/>
              </a:rPr>
              <a:t> </a:t>
            </a:r>
            <a:endParaRPr sz="1600" dirty="0">
              <a:solidFill>
                <a:schemeClr val="accent1"/>
              </a:solidFill>
              <a:latin typeface="Calibri"/>
              <a:cs typeface="Calibri"/>
            </a:endParaRPr>
          </a:p>
        </p:txBody>
      </p:sp>
      <p:sp>
        <p:nvSpPr>
          <p:cNvPr id="14" name="object 4"/>
          <p:cNvSpPr txBox="1"/>
          <p:nvPr/>
        </p:nvSpPr>
        <p:spPr>
          <a:xfrm>
            <a:off x="1309109" y="1381843"/>
            <a:ext cx="2627044" cy="1312738"/>
          </a:xfrm>
          <a:prstGeom prst="rect">
            <a:avLst/>
          </a:prstGeom>
        </p:spPr>
        <p:txBody>
          <a:bodyPr vert="horz" wrap="square" lIns="0" tIns="40640" rIns="0" bIns="0" rtlCol="0" anchor="ctr">
            <a:noAutofit/>
          </a:bodyPr>
          <a:lstStyle/>
          <a:p>
            <a:pPr marL="118745" marR="290195">
              <a:spcBef>
                <a:spcPts val="320"/>
              </a:spcBef>
            </a:pPr>
            <a:r>
              <a:rPr lang="en-NZ" sz="1400" dirty="0">
                <a:latin typeface="Calibri"/>
                <a:cs typeface="Calibri"/>
              </a:rPr>
              <a:t>The purpose of environmental limits in relation to ecological integrity is to prevent degradation from the current state of the environment, and to protect human health</a:t>
            </a:r>
            <a:endParaRPr sz="1400" dirty="0">
              <a:latin typeface="Calibri"/>
              <a:cs typeface="Calibri"/>
            </a:endParaRPr>
          </a:p>
        </p:txBody>
      </p:sp>
      <p:sp>
        <p:nvSpPr>
          <p:cNvPr id="15" name="object 5"/>
          <p:cNvSpPr txBox="1">
            <a:spLocks/>
          </p:cNvSpPr>
          <p:nvPr/>
        </p:nvSpPr>
        <p:spPr>
          <a:xfrm>
            <a:off x="1331598" y="3130542"/>
            <a:ext cx="2500144" cy="1245900"/>
          </a:xfrm>
          <a:prstGeom prst="rect">
            <a:avLst/>
          </a:prstGeom>
        </p:spPr>
        <p:txBody>
          <a:bodyPr vert="horz" wrap="square" lIns="0" tIns="40640" rIns="0" bIns="0" rtlCol="0" anchor="ctr">
            <a:noAutofit/>
          </a:bodyPr>
          <a:lstStyle/>
          <a:p>
            <a:pPr marL="118745" marR="290195">
              <a:spcBef>
                <a:spcPts val="320"/>
              </a:spcBef>
            </a:pPr>
            <a:r>
              <a:rPr lang="en-NZ" sz="1400" dirty="0">
                <a:latin typeface="Calibri"/>
                <a:cs typeface="Calibri"/>
              </a:rPr>
              <a:t>Mandatory targets is to drive improvements in ecological integrity and reduce risks to human health</a:t>
            </a:r>
            <a:endParaRPr sz="1600" dirty="0">
              <a:latin typeface="Calibri"/>
              <a:cs typeface="Calibri"/>
            </a:endParaRPr>
          </a:p>
        </p:txBody>
      </p:sp>
      <p:sp>
        <p:nvSpPr>
          <p:cNvPr id="16" name="object 6"/>
          <p:cNvSpPr txBox="1"/>
          <p:nvPr/>
        </p:nvSpPr>
        <p:spPr>
          <a:xfrm>
            <a:off x="4326022" y="3130542"/>
            <a:ext cx="2500144" cy="1245899"/>
          </a:xfrm>
          <a:prstGeom prst="rect">
            <a:avLst/>
          </a:prstGeom>
        </p:spPr>
        <p:txBody>
          <a:bodyPr vert="horz" wrap="square" lIns="0" tIns="40640" rIns="0" bIns="0" rtlCol="0" anchor="ctr">
            <a:noAutofit/>
          </a:bodyPr>
          <a:lstStyle/>
          <a:p>
            <a:pPr marL="109220" marR="168910">
              <a:spcBef>
                <a:spcPts val="320"/>
              </a:spcBef>
            </a:pPr>
            <a:r>
              <a:rPr lang="en-NZ" sz="1400" dirty="0">
                <a:latin typeface="Calibri"/>
                <a:cs typeface="Calibri"/>
              </a:rPr>
              <a:t>Discretionary targets to drive improvement in respect of a matter where improvement is not required, but it is relevant to achieve various outcomes</a:t>
            </a:r>
            <a:endParaRPr sz="1600" dirty="0">
              <a:latin typeface="Calibri"/>
              <a:cs typeface="Calibri"/>
            </a:endParaRPr>
          </a:p>
        </p:txBody>
      </p:sp>
      <p:sp>
        <p:nvSpPr>
          <p:cNvPr id="17" name="object 7"/>
          <p:cNvSpPr txBox="1"/>
          <p:nvPr/>
        </p:nvSpPr>
        <p:spPr>
          <a:xfrm>
            <a:off x="4335352" y="1323712"/>
            <a:ext cx="2500144" cy="1312738"/>
          </a:xfrm>
          <a:prstGeom prst="rect">
            <a:avLst/>
          </a:prstGeom>
        </p:spPr>
        <p:txBody>
          <a:bodyPr vert="horz" wrap="square" lIns="0" tIns="40640" rIns="0" bIns="0" rtlCol="0" anchor="ctr">
            <a:noAutofit/>
          </a:bodyPr>
          <a:lstStyle/>
          <a:p>
            <a:pPr marL="109220" marR="307340">
              <a:spcBef>
                <a:spcPts val="320"/>
              </a:spcBef>
            </a:pPr>
            <a:r>
              <a:rPr lang="en-NZ" sz="1400" dirty="0">
                <a:latin typeface="Calibri"/>
                <a:cs typeface="Calibri"/>
              </a:rPr>
              <a:t>Minimum acceptable limits are to drive improvement in ecological integrity of the natural environment and to protect human health</a:t>
            </a:r>
            <a:endParaRPr sz="1600" dirty="0">
              <a:latin typeface="Calibri"/>
              <a:cs typeface="Calibri"/>
            </a:endParaRPr>
          </a:p>
        </p:txBody>
      </p:sp>
      <p:grpSp>
        <p:nvGrpSpPr>
          <p:cNvPr id="18" name="object 8"/>
          <p:cNvGrpSpPr/>
          <p:nvPr/>
        </p:nvGrpSpPr>
        <p:grpSpPr>
          <a:xfrm>
            <a:off x="1285818" y="1266252"/>
            <a:ext cx="2611160" cy="1543921"/>
            <a:chOff x="457200" y="2458175"/>
            <a:chExt cx="2897505" cy="1713230"/>
          </a:xfrm>
        </p:grpSpPr>
        <p:sp>
          <p:nvSpPr>
            <p:cNvPr id="19" name="object 9"/>
            <p:cNvSpPr/>
            <p:nvPr/>
          </p:nvSpPr>
          <p:spPr>
            <a:xfrm>
              <a:off x="483043" y="2464530"/>
              <a:ext cx="2865120" cy="1700530"/>
            </a:xfrm>
            <a:custGeom>
              <a:avLst/>
              <a:gdLst/>
              <a:ahLst/>
              <a:cxnLst/>
              <a:rect l="l" t="t" r="r" b="b"/>
              <a:pathLst>
                <a:path w="2865120" h="1700529">
                  <a:moveTo>
                    <a:pt x="0" y="1700301"/>
                  </a:moveTo>
                  <a:lnTo>
                    <a:pt x="2756890" y="1700301"/>
                  </a:lnTo>
                  <a:lnTo>
                    <a:pt x="2798931" y="1691813"/>
                  </a:lnTo>
                  <a:lnTo>
                    <a:pt x="2833260" y="1668665"/>
                  </a:lnTo>
                  <a:lnTo>
                    <a:pt x="2856404" y="1634336"/>
                  </a:lnTo>
                  <a:lnTo>
                    <a:pt x="2864891" y="1592300"/>
                  </a:lnTo>
                  <a:lnTo>
                    <a:pt x="2864891" y="108000"/>
                  </a:lnTo>
                  <a:lnTo>
                    <a:pt x="2856404" y="65965"/>
                  </a:lnTo>
                  <a:lnTo>
                    <a:pt x="2833260" y="31635"/>
                  </a:lnTo>
                  <a:lnTo>
                    <a:pt x="2798931" y="8488"/>
                  </a:lnTo>
                  <a:lnTo>
                    <a:pt x="2756890" y="0"/>
                  </a:lnTo>
                  <a:lnTo>
                    <a:pt x="12738" y="0"/>
                  </a:lnTo>
                </a:path>
              </a:pathLst>
            </a:custGeom>
            <a:ln w="12700">
              <a:solidFill>
                <a:schemeClr val="accent3">
                  <a:lumMod val="40000"/>
                  <a:lumOff val="60000"/>
                </a:schemeClr>
              </a:solidFill>
            </a:ln>
          </p:spPr>
          <p:txBody>
            <a:bodyPr wrap="square" lIns="0" tIns="0" rIns="0" bIns="0" rtlCol="0"/>
            <a:lstStyle/>
            <a:p>
              <a:endParaRPr/>
            </a:p>
          </p:txBody>
        </p:sp>
        <p:sp>
          <p:nvSpPr>
            <p:cNvPr id="20" name="object 10"/>
            <p:cNvSpPr/>
            <p:nvPr/>
          </p:nvSpPr>
          <p:spPr>
            <a:xfrm>
              <a:off x="482600" y="2458175"/>
              <a:ext cx="0" cy="1713230"/>
            </a:xfrm>
            <a:custGeom>
              <a:avLst/>
              <a:gdLst/>
              <a:ahLst/>
              <a:cxnLst/>
              <a:rect l="l" t="t" r="r" b="b"/>
              <a:pathLst>
                <a:path h="1713229">
                  <a:moveTo>
                    <a:pt x="0" y="0"/>
                  </a:moveTo>
                  <a:lnTo>
                    <a:pt x="0" y="1713001"/>
                  </a:lnTo>
                </a:path>
              </a:pathLst>
            </a:custGeom>
            <a:ln w="50800">
              <a:solidFill>
                <a:srgbClr val="00A74F"/>
              </a:solidFill>
            </a:ln>
          </p:spPr>
          <p:txBody>
            <a:bodyPr wrap="square" lIns="0" tIns="0" rIns="0" bIns="0" rtlCol="0"/>
            <a:lstStyle/>
            <a:p>
              <a:endParaRPr/>
            </a:p>
          </p:txBody>
        </p:sp>
      </p:grpSp>
      <p:grpSp>
        <p:nvGrpSpPr>
          <p:cNvPr id="21" name="object 11"/>
          <p:cNvGrpSpPr/>
          <p:nvPr/>
        </p:nvGrpSpPr>
        <p:grpSpPr>
          <a:xfrm>
            <a:off x="4280243" y="1266252"/>
            <a:ext cx="2611160" cy="1543921"/>
            <a:chOff x="3779999" y="2458175"/>
            <a:chExt cx="2897505" cy="1713230"/>
          </a:xfrm>
        </p:grpSpPr>
        <p:sp>
          <p:nvSpPr>
            <p:cNvPr id="22" name="object 12"/>
            <p:cNvSpPr/>
            <p:nvPr/>
          </p:nvSpPr>
          <p:spPr>
            <a:xfrm>
              <a:off x="3805843" y="2464530"/>
              <a:ext cx="2865120" cy="1700530"/>
            </a:xfrm>
            <a:custGeom>
              <a:avLst/>
              <a:gdLst/>
              <a:ahLst/>
              <a:cxnLst/>
              <a:rect l="l" t="t" r="r" b="b"/>
              <a:pathLst>
                <a:path w="2865120" h="1700529">
                  <a:moveTo>
                    <a:pt x="0" y="1700301"/>
                  </a:moveTo>
                  <a:lnTo>
                    <a:pt x="2756890" y="1700301"/>
                  </a:lnTo>
                  <a:lnTo>
                    <a:pt x="2798931" y="1691813"/>
                  </a:lnTo>
                  <a:lnTo>
                    <a:pt x="2833260" y="1668665"/>
                  </a:lnTo>
                  <a:lnTo>
                    <a:pt x="2856404" y="1634336"/>
                  </a:lnTo>
                  <a:lnTo>
                    <a:pt x="2864891" y="1592300"/>
                  </a:lnTo>
                  <a:lnTo>
                    <a:pt x="2864891" y="108000"/>
                  </a:lnTo>
                  <a:lnTo>
                    <a:pt x="2856404" y="65965"/>
                  </a:lnTo>
                  <a:lnTo>
                    <a:pt x="2833260" y="31635"/>
                  </a:lnTo>
                  <a:lnTo>
                    <a:pt x="2798931" y="8488"/>
                  </a:lnTo>
                  <a:lnTo>
                    <a:pt x="2756890" y="0"/>
                  </a:lnTo>
                  <a:lnTo>
                    <a:pt x="12738" y="0"/>
                  </a:lnTo>
                </a:path>
              </a:pathLst>
            </a:custGeom>
            <a:ln w="12700">
              <a:solidFill>
                <a:schemeClr val="accent3">
                  <a:lumMod val="40000"/>
                  <a:lumOff val="60000"/>
                </a:schemeClr>
              </a:solidFill>
            </a:ln>
          </p:spPr>
          <p:txBody>
            <a:bodyPr wrap="square" lIns="0" tIns="0" rIns="0" bIns="0" rtlCol="0"/>
            <a:lstStyle/>
            <a:p>
              <a:endParaRPr dirty="0"/>
            </a:p>
          </p:txBody>
        </p:sp>
        <p:sp>
          <p:nvSpPr>
            <p:cNvPr id="23" name="object 13"/>
            <p:cNvSpPr/>
            <p:nvPr/>
          </p:nvSpPr>
          <p:spPr>
            <a:xfrm>
              <a:off x="3805399" y="2458175"/>
              <a:ext cx="0" cy="1713230"/>
            </a:xfrm>
            <a:custGeom>
              <a:avLst/>
              <a:gdLst/>
              <a:ahLst/>
              <a:cxnLst/>
              <a:rect l="l" t="t" r="r" b="b"/>
              <a:pathLst>
                <a:path h="1713229">
                  <a:moveTo>
                    <a:pt x="0" y="0"/>
                  </a:moveTo>
                  <a:lnTo>
                    <a:pt x="0" y="1713001"/>
                  </a:lnTo>
                </a:path>
              </a:pathLst>
            </a:custGeom>
            <a:ln w="50800">
              <a:solidFill>
                <a:srgbClr val="00A74F"/>
              </a:solidFill>
            </a:ln>
          </p:spPr>
          <p:txBody>
            <a:bodyPr wrap="square" lIns="0" tIns="0" rIns="0" bIns="0" rtlCol="0"/>
            <a:lstStyle/>
            <a:p>
              <a:endParaRPr/>
            </a:p>
          </p:txBody>
        </p:sp>
      </p:grpSp>
      <p:grpSp>
        <p:nvGrpSpPr>
          <p:cNvPr id="24" name="object 14"/>
          <p:cNvGrpSpPr/>
          <p:nvPr/>
        </p:nvGrpSpPr>
        <p:grpSpPr>
          <a:xfrm>
            <a:off x="1285818" y="3014166"/>
            <a:ext cx="2611160" cy="1543921"/>
            <a:chOff x="457200" y="4397769"/>
            <a:chExt cx="2897505" cy="1713230"/>
          </a:xfrm>
        </p:grpSpPr>
        <p:sp>
          <p:nvSpPr>
            <p:cNvPr id="25" name="object 15"/>
            <p:cNvSpPr/>
            <p:nvPr/>
          </p:nvSpPr>
          <p:spPr>
            <a:xfrm>
              <a:off x="483043" y="4404119"/>
              <a:ext cx="2865120" cy="1700530"/>
            </a:xfrm>
            <a:custGeom>
              <a:avLst/>
              <a:gdLst/>
              <a:ahLst/>
              <a:cxnLst/>
              <a:rect l="l" t="t" r="r" b="b"/>
              <a:pathLst>
                <a:path w="2865120" h="1700529">
                  <a:moveTo>
                    <a:pt x="0" y="1700301"/>
                  </a:moveTo>
                  <a:lnTo>
                    <a:pt x="2756890" y="1700301"/>
                  </a:lnTo>
                  <a:lnTo>
                    <a:pt x="2798931" y="1691813"/>
                  </a:lnTo>
                  <a:lnTo>
                    <a:pt x="2833260" y="1668665"/>
                  </a:lnTo>
                  <a:lnTo>
                    <a:pt x="2856404" y="1634336"/>
                  </a:lnTo>
                  <a:lnTo>
                    <a:pt x="2864891" y="1592300"/>
                  </a:lnTo>
                  <a:lnTo>
                    <a:pt x="2864891" y="108000"/>
                  </a:lnTo>
                  <a:lnTo>
                    <a:pt x="2856404" y="65965"/>
                  </a:lnTo>
                  <a:lnTo>
                    <a:pt x="2833260" y="31635"/>
                  </a:lnTo>
                  <a:lnTo>
                    <a:pt x="2798931" y="8488"/>
                  </a:lnTo>
                  <a:lnTo>
                    <a:pt x="2756890" y="0"/>
                  </a:lnTo>
                  <a:lnTo>
                    <a:pt x="12738" y="0"/>
                  </a:lnTo>
                </a:path>
              </a:pathLst>
            </a:custGeom>
            <a:ln w="12700">
              <a:solidFill>
                <a:schemeClr val="accent3">
                  <a:lumMod val="40000"/>
                  <a:lumOff val="60000"/>
                </a:schemeClr>
              </a:solidFill>
            </a:ln>
          </p:spPr>
          <p:txBody>
            <a:bodyPr wrap="square" lIns="0" tIns="0" rIns="0" bIns="0" rtlCol="0"/>
            <a:lstStyle/>
            <a:p>
              <a:endParaRPr/>
            </a:p>
          </p:txBody>
        </p:sp>
        <p:sp>
          <p:nvSpPr>
            <p:cNvPr id="26" name="object 16"/>
            <p:cNvSpPr/>
            <p:nvPr/>
          </p:nvSpPr>
          <p:spPr>
            <a:xfrm>
              <a:off x="482600" y="4397777"/>
              <a:ext cx="0" cy="1713230"/>
            </a:xfrm>
            <a:custGeom>
              <a:avLst/>
              <a:gdLst/>
              <a:ahLst/>
              <a:cxnLst/>
              <a:rect l="l" t="t" r="r" b="b"/>
              <a:pathLst>
                <a:path h="1713229">
                  <a:moveTo>
                    <a:pt x="0" y="0"/>
                  </a:moveTo>
                  <a:lnTo>
                    <a:pt x="0" y="1713001"/>
                  </a:lnTo>
                </a:path>
              </a:pathLst>
            </a:custGeom>
            <a:ln w="50800">
              <a:solidFill>
                <a:srgbClr val="00A74F"/>
              </a:solidFill>
            </a:ln>
          </p:spPr>
          <p:txBody>
            <a:bodyPr wrap="square" lIns="0" tIns="0" rIns="0" bIns="0" rtlCol="0"/>
            <a:lstStyle/>
            <a:p>
              <a:endParaRPr/>
            </a:p>
          </p:txBody>
        </p:sp>
      </p:grpSp>
      <p:grpSp>
        <p:nvGrpSpPr>
          <p:cNvPr id="27" name="object 17"/>
          <p:cNvGrpSpPr/>
          <p:nvPr/>
        </p:nvGrpSpPr>
        <p:grpSpPr>
          <a:xfrm>
            <a:off x="4280243" y="3014166"/>
            <a:ext cx="2611160" cy="1543921"/>
            <a:chOff x="3779999" y="4397769"/>
            <a:chExt cx="2897505" cy="1713230"/>
          </a:xfrm>
        </p:grpSpPr>
        <p:sp>
          <p:nvSpPr>
            <p:cNvPr id="28" name="object 18"/>
            <p:cNvSpPr/>
            <p:nvPr/>
          </p:nvSpPr>
          <p:spPr>
            <a:xfrm>
              <a:off x="3805843" y="4404119"/>
              <a:ext cx="2865120" cy="1700530"/>
            </a:xfrm>
            <a:custGeom>
              <a:avLst/>
              <a:gdLst/>
              <a:ahLst/>
              <a:cxnLst/>
              <a:rect l="l" t="t" r="r" b="b"/>
              <a:pathLst>
                <a:path w="2865120" h="1700529">
                  <a:moveTo>
                    <a:pt x="0" y="1700301"/>
                  </a:moveTo>
                  <a:lnTo>
                    <a:pt x="2756890" y="1700301"/>
                  </a:lnTo>
                  <a:lnTo>
                    <a:pt x="2798931" y="1691813"/>
                  </a:lnTo>
                  <a:lnTo>
                    <a:pt x="2833260" y="1668665"/>
                  </a:lnTo>
                  <a:lnTo>
                    <a:pt x="2856404" y="1634336"/>
                  </a:lnTo>
                  <a:lnTo>
                    <a:pt x="2864891" y="1592300"/>
                  </a:lnTo>
                  <a:lnTo>
                    <a:pt x="2864891" y="108000"/>
                  </a:lnTo>
                  <a:lnTo>
                    <a:pt x="2856404" y="65965"/>
                  </a:lnTo>
                  <a:lnTo>
                    <a:pt x="2833260" y="31635"/>
                  </a:lnTo>
                  <a:lnTo>
                    <a:pt x="2798931" y="8488"/>
                  </a:lnTo>
                  <a:lnTo>
                    <a:pt x="2756890" y="0"/>
                  </a:lnTo>
                  <a:lnTo>
                    <a:pt x="12738" y="0"/>
                  </a:lnTo>
                </a:path>
              </a:pathLst>
            </a:custGeom>
            <a:ln w="12700">
              <a:solidFill>
                <a:schemeClr val="accent3">
                  <a:lumMod val="40000"/>
                  <a:lumOff val="60000"/>
                </a:schemeClr>
              </a:solidFill>
            </a:ln>
          </p:spPr>
          <p:txBody>
            <a:bodyPr wrap="square" lIns="0" tIns="0" rIns="0" bIns="0" rtlCol="0"/>
            <a:lstStyle/>
            <a:p>
              <a:endParaRPr/>
            </a:p>
          </p:txBody>
        </p:sp>
        <p:sp>
          <p:nvSpPr>
            <p:cNvPr id="29" name="object 19"/>
            <p:cNvSpPr/>
            <p:nvPr/>
          </p:nvSpPr>
          <p:spPr>
            <a:xfrm>
              <a:off x="3805399" y="4397777"/>
              <a:ext cx="0" cy="1713230"/>
            </a:xfrm>
            <a:custGeom>
              <a:avLst/>
              <a:gdLst/>
              <a:ahLst/>
              <a:cxnLst/>
              <a:rect l="l" t="t" r="r" b="b"/>
              <a:pathLst>
                <a:path h="1713229">
                  <a:moveTo>
                    <a:pt x="0" y="0"/>
                  </a:moveTo>
                  <a:lnTo>
                    <a:pt x="0" y="1713001"/>
                  </a:lnTo>
                </a:path>
              </a:pathLst>
            </a:custGeom>
            <a:ln w="50800">
              <a:solidFill>
                <a:srgbClr val="00A74F"/>
              </a:solidFill>
            </a:ln>
          </p:spPr>
          <p:txBody>
            <a:bodyPr wrap="square" lIns="0" tIns="0" rIns="0" bIns="0" rtlCol="0"/>
            <a:lstStyle/>
            <a:p>
              <a:endParaRPr/>
            </a:p>
          </p:txBody>
        </p:sp>
      </p:grpSp>
    </p:spTree>
    <p:extLst>
      <p:ext uri="{BB962C8B-B14F-4D97-AF65-F5344CB8AC3E}">
        <p14:creationId xmlns:p14="http://schemas.microsoft.com/office/powerpoint/2010/main" val="2107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National Planning Framework continued</a:t>
            </a:r>
          </a:p>
        </p:txBody>
      </p:sp>
      <p:grpSp>
        <p:nvGrpSpPr>
          <p:cNvPr id="32" name="Group 31"/>
          <p:cNvGrpSpPr/>
          <p:nvPr/>
        </p:nvGrpSpPr>
        <p:grpSpPr>
          <a:xfrm>
            <a:off x="1633663" y="1894663"/>
            <a:ext cx="5846264" cy="2323671"/>
            <a:chOff x="1633663" y="1796441"/>
            <a:chExt cx="5846264" cy="2323671"/>
          </a:xfrm>
        </p:grpSpPr>
        <p:cxnSp>
          <p:nvCxnSpPr>
            <p:cNvPr id="4" name="Straight Connector 3">
              <a:extLst>
                <a:ext uri="{FF2B5EF4-FFF2-40B4-BE49-F238E27FC236}">
                  <a16:creationId xmlns:a16="http://schemas.microsoft.com/office/drawing/2014/main" id="{DCCA9460-578A-F2BC-AFEF-EBFDBB2D41A1}"/>
                </a:ext>
              </a:extLst>
            </p:cNvPr>
            <p:cNvCxnSpPr/>
            <p:nvPr/>
          </p:nvCxnSpPr>
          <p:spPr>
            <a:xfrm>
              <a:off x="1940172" y="2280008"/>
              <a:ext cx="1940965" cy="1"/>
            </a:xfrm>
            <a:prstGeom prst="line">
              <a:avLst/>
            </a:prstGeom>
            <a:ln w="177800" cap="rnd">
              <a:solidFill>
                <a:schemeClr val="accent3">
                  <a:alpha val="4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C3B8A4B-08EC-99C6-9B1C-2FCECF981745}"/>
                </a:ext>
              </a:extLst>
            </p:cNvPr>
            <p:cNvCxnSpPr/>
            <p:nvPr/>
          </p:nvCxnSpPr>
          <p:spPr>
            <a:xfrm>
              <a:off x="3492524" y="2280008"/>
              <a:ext cx="1940965" cy="1"/>
            </a:xfrm>
            <a:prstGeom prst="line">
              <a:avLst/>
            </a:prstGeom>
            <a:ln w="177800" cap="rnd">
              <a:solidFill>
                <a:schemeClr val="accent3">
                  <a:alpha val="4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878B4E-C881-3F12-BAAC-BAE0152D27DA}"/>
                </a:ext>
              </a:extLst>
            </p:cNvPr>
            <p:cNvCxnSpPr/>
            <p:nvPr/>
          </p:nvCxnSpPr>
          <p:spPr>
            <a:xfrm>
              <a:off x="5051965" y="2280008"/>
              <a:ext cx="1940965" cy="1"/>
            </a:xfrm>
            <a:prstGeom prst="line">
              <a:avLst/>
            </a:prstGeom>
            <a:ln w="177800" cap="rnd">
              <a:solidFill>
                <a:schemeClr val="accent3">
                  <a:alpha val="4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739B403-EE04-9EA7-BC87-F3F2C7F2EE51}"/>
                </a:ext>
              </a:extLst>
            </p:cNvPr>
            <p:cNvSpPr txBox="1"/>
            <p:nvPr/>
          </p:nvSpPr>
          <p:spPr>
            <a:xfrm>
              <a:off x="1633663" y="2827450"/>
              <a:ext cx="1356282" cy="369332"/>
            </a:xfrm>
            <a:prstGeom prst="rect">
              <a:avLst/>
            </a:prstGeom>
            <a:noFill/>
          </p:spPr>
          <p:txBody>
            <a:bodyPr wrap="square" lIns="0" tIns="0" rIns="0" bIns="0" rtlCol="0">
              <a:spAutoFit/>
            </a:bodyPr>
            <a:lstStyle/>
            <a:p>
              <a:pPr algn="ctr"/>
              <a:r>
                <a:rPr lang="en-NZ" sz="1200" dirty="0">
                  <a:solidFill>
                    <a:srgbClr val="00A651"/>
                  </a:solidFill>
                </a:rPr>
                <a:t>Minister may grant exemptions</a:t>
              </a:r>
              <a:endParaRPr lang="en-NZ" sz="900" dirty="0"/>
            </a:p>
          </p:txBody>
        </p:sp>
        <p:sp>
          <p:nvSpPr>
            <p:cNvPr id="8" name="Oval 7">
              <a:extLst>
                <a:ext uri="{FF2B5EF4-FFF2-40B4-BE49-F238E27FC236}">
                  <a16:creationId xmlns:a16="http://schemas.microsoft.com/office/drawing/2014/main" id="{3C4FBD3E-E8C0-F779-A157-3885E9C8B988}"/>
                </a:ext>
              </a:extLst>
            </p:cNvPr>
            <p:cNvSpPr/>
            <p:nvPr/>
          </p:nvSpPr>
          <p:spPr>
            <a:xfrm>
              <a:off x="1849487" y="1796441"/>
              <a:ext cx="927954" cy="927954"/>
            </a:xfrm>
            <a:prstGeom prst="ellipse">
              <a:avLst/>
            </a:prstGeom>
            <a:solidFill>
              <a:schemeClr val="accent3">
                <a:lumMod val="20000"/>
                <a:lumOff val="80000"/>
              </a:schemeClr>
            </a:solidFill>
            <a:ln w="1270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NZ" sz="1050" dirty="0">
                <a:solidFill>
                  <a:srgbClr val="00A651"/>
                </a:solidFill>
                <a:latin typeface="Arial" panose="020B0604020202020204" pitchFamily="34" charset="0"/>
                <a:ea typeface="Times New Roman" panose="02020603050405020304" pitchFamily="18" charset="0"/>
              </a:endParaRPr>
            </a:p>
          </p:txBody>
        </p:sp>
        <p:sp>
          <p:nvSpPr>
            <p:cNvPr id="9" name="Oval 8">
              <a:extLst>
                <a:ext uri="{FF2B5EF4-FFF2-40B4-BE49-F238E27FC236}">
                  <a16:creationId xmlns:a16="http://schemas.microsoft.com/office/drawing/2014/main" id="{4AB5F074-D899-A49B-C337-591C91F9C2CE}"/>
                </a:ext>
              </a:extLst>
            </p:cNvPr>
            <p:cNvSpPr/>
            <p:nvPr/>
          </p:nvSpPr>
          <p:spPr>
            <a:xfrm>
              <a:off x="3223066" y="1796441"/>
              <a:ext cx="927954" cy="927954"/>
            </a:xfrm>
            <a:prstGeom prst="ellipse">
              <a:avLst/>
            </a:prstGeom>
            <a:solidFill>
              <a:schemeClr val="accent3">
                <a:lumMod val="20000"/>
                <a:lumOff val="80000"/>
              </a:schemeClr>
            </a:solidFill>
            <a:ln w="1270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NZ" sz="1050" dirty="0">
                <a:solidFill>
                  <a:srgbClr val="00A651"/>
                </a:solidFill>
                <a:latin typeface="Arial" panose="020B0604020202020204" pitchFamily="34" charset="0"/>
                <a:ea typeface="Times New Roman" panose="02020603050405020304" pitchFamily="18" charset="0"/>
              </a:endParaRPr>
            </a:p>
          </p:txBody>
        </p:sp>
        <p:sp>
          <p:nvSpPr>
            <p:cNvPr id="10" name="Oval 9">
              <a:extLst>
                <a:ext uri="{FF2B5EF4-FFF2-40B4-BE49-F238E27FC236}">
                  <a16:creationId xmlns:a16="http://schemas.microsoft.com/office/drawing/2014/main" id="{36EC61C1-B26F-0F92-C8F3-D093FE124D20}"/>
                </a:ext>
              </a:extLst>
            </p:cNvPr>
            <p:cNvSpPr/>
            <p:nvPr/>
          </p:nvSpPr>
          <p:spPr>
            <a:xfrm>
              <a:off x="4761068" y="1796441"/>
              <a:ext cx="927954" cy="927954"/>
            </a:xfrm>
            <a:prstGeom prst="ellipse">
              <a:avLst/>
            </a:prstGeom>
            <a:solidFill>
              <a:schemeClr val="accent3">
                <a:lumMod val="20000"/>
                <a:lumOff val="80000"/>
              </a:schemeClr>
            </a:solidFill>
            <a:ln w="1270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NZ" sz="1050" dirty="0">
                <a:solidFill>
                  <a:srgbClr val="00A651"/>
                </a:solidFill>
                <a:latin typeface="Arial" panose="020B0604020202020204" pitchFamily="34" charset="0"/>
                <a:ea typeface="Times New Roman" panose="02020603050405020304" pitchFamily="18" charset="0"/>
              </a:endParaRPr>
            </a:p>
          </p:txBody>
        </p:sp>
        <p:sp>
          <p:nvSpPr>
            <p:cNvPr id="11" name="Oval 10">
              <a:extLst>
                <a:ext uri="{FF2B5EF4-FFF2-40B4-BE49-F238E27FC236}">
                  <a16:creationId xmlns:a16="http://schemas.microsoft.com/office/drawing/2014/main" id="{1D24C767-41CE-F2FE-BA4C-FB3127431D5C}"/>
                </a:ext>
              </a:extLst>
            </p:cNvPr>
            <p:cNvSpPr/>
            <p:nvPr/>
          </p:nvSpPr>
          <p:spPr>
            <a:xfrm>
              <a:off x="6325066" y="1796441"/>
              <a:ext cx="927954" cy="927954"/>
            </a:xfrm>
            <a:prstGeom prst="ellipse">
              <a:avLst/>
            </a:prstGeom>
            <a:solidFill>
              <a:schemeClr val="accent3">
                <a:lumMod val="20000"/>
                <a:lumOff val="80000"/>
              </a:schemeClr>
            </a:solidFill>
            <a:ln w="1270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NZ" sz="1050" dirty="0">
                <a:solidFill>
                  <a:srgbClr val="00A651"/>
                </a:solidFill>
                <a:latin typeface="Arial" panose="020B0604020202020204" pitchFamily="34" charset="0"/>
                <a:ea typeface="Times New Roman" panose="02020603050405020304" pitchFamily="18" charset="0"/>
              </a:endParaRPr>
            </a:p>
          </p:txBody>
        </p:sp>
        <p:sp>
          <p:nvSpPr>
            <p:cNvPr id="13" name="AutoShape 3">
              <a:extLst>
                <a:ext uri="{FF2B5EF4-FFF2-40B4-BE49-F238E27FC236}">
                  <a16:creationId xmlns:a16="http://schemas.microsoft.com/office/drawing/2014/main" id="{B54C39BB-3FDF-23C8-C4BF-EF7487FEB45E}"/>
                </a:ext>
              </a:extLst>
            </p:cNvPr>
            <p:cNvSpPr>
              <a:spLocks noChangeAspect="1" noChangeArrowheads="1" noTextEdit="1"/>
            </p:cNvSpPr>
            <p:nvPr/>
          </p:nvSpPr>
          <p:spPr bwMode="auto">
            <a:xfrm>
              <a:off x="1977418" y="2075128"/>
              <a:ext cx="673299" cy="37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 name="AutoShape 14">
              <a:extLst>
                <a:ext uri="{FF2B5EF4-FFF2-40B4-BE49-F238E27FC236}">
                  <a16:creationId xmlns:a16="http://schemas.microsoft.com/office/drawing/2014/main" id="{524410E2-C7B3-9519-41CB-DBDCE8FD3293}"/>
                </a:ext>
              </a:extLst>
            </p:cNvPr>
            <p:cNvSpPr>
              <a:spLocks noChangeAspect="1" noChangeArrowheads="1" noTextEdit="1"/>
            </p:cNvSpPr>
            <p:nvPr/>
          </p:nvSpPr>
          <p:spPr bwMode="auto">
            <a:xfrm>
              <a:off x="3443865" y="2004550"/>
              <a:ext cx="485421" cy="49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AutoShape 24">
              <a:extLst>
                <a:ext uri="{FF2B5EF4-FFF2-40B4-BE49-F238E27FC236}">
                  <a16:creationId xmlns:a16="http://schemas.microsoft.com/office/drawing/2014/main" id="{6BE256AA-882D-70A6-4D50-F055D2577D0C}"/>
                </a:ext>
              </a:extLst>
            </p:cNvPr>
            <p:cNvSpPr>
              <a:spLocks noChangeAspect="1" noChangeArrowheads="1" noTextEdit="1"/>
            </p:cNvSpPr>
            <p:nvPr/>
          </p:nvSpPr>
          <p:spPr bwMode="auto">
            <a:xfrm>
              <a:off x="5114653" y="1951461"/>
              <a:ext cx="293819" cy="5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 name="AutoShape 29">
              <a:extLst>
                <a:ext uri="{FF2B5EF4-FFF2-40B4-BE49-F238E27FC236}">
                  <a16:creationId xmlns:a16="http://schemas.microsoft.com/office/drawing/2014/main" id="{EA1A0547-4ABC-5BE3-A7B8-FAA93FA021B8}"/>
                </a:ext>
              </a:extLst>
            </p:cNvPr>
            <p:cNvSpPr>
              <a:spLocks noChangeAspect="1" noChangeArrowheads="1" noTextEdit="1"/>
            </p:cNvSpPr>
            <p:nvPr/>
          </p:nvSpPr>
          <p:spPr bwMode="auto">
            <a:xfrm>
              <a:off x="6540697" y="1985403"/>
              <a:ext cx="522178" cy="52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TextBox 28">
              <a:extLst>
                <a:ext uri="{FF2B5EF4-FFF2-40B4-BE49-F238E27FC236}">
                  <a16:creationId xmlns:a16="http://schemas.microsoft.com/office/drawing/2014/main" id="{B51360CC-D670-46AB-F0E2-E8746C03F18A}"/>
                </a:ext>
              </a:extLst>
            </p:cNvPr>
            <p:cNvSpPr txBox="1"/>
            <p:nvPr/>
          </p:nvSpPr>
          <p:spPr>
            <a:xfrm>
              <a:off x="3007242" y="2827450"/>
              <a:ext cx="1356282" cy="1292662"/>
            </a:xfrm>
            <a:prstGeom prst="rect">
              <a:avLst/>
            </a:prstGeom>
            <a:noFill/>
          </p:spPr>
          <p:txBody>
            <a:bodyPr wrap="square" lIns="0" tIns="0" rIns="0" bIns="0" rtlCol="0">
              <a:spAutoFit/>
            </a:bodyPr>
            <a:lstStyle/>
            <a:p>
              <a:pPr algn="ctr"/>
              <a:r>
                <a:rPr lang="en-NZ" sz="1200" dirty="0">
                  <a:solidFill>
                    <a:srgbClr val="00A651"/>
                  </a:solidFill>
                </a:rPr>
                <a:t>Mandatory targets must be set for all matters requiring such a target and discretionary targets may be set for other matters</a:t>
              </a:r>
              <a:endParaRPr lang="en-NZ" sz="900" dirty="0"/>
            </a:p>
          </p:txBody>
        </p:sp>
        <p:sp>
          <p:nvSpPr>
            <p:cNvPr id="30" name="TextBox 29">
              <a:extLst>
                <a:ext uri="{FF2B5EF4-FFF2-40B4-BE49-F238E27FC236}">
                  <a16:creationId xmlns:a16="http://schemas.microsoft.com/office/drawing/2014/main" id="{A8389426-4F37-3823-0ED0-B072B98FC10B}"/>
                </a:ext>
              </a:extLst>
            </p:cNvPr>
            <p:cNvSpPr txBox="1"/>
            <p:nvPr/>
          </p:nvSpPr>
          <p:spPr>
            <a:xfrm>
              <a:off x="4545244" y="2827450"/>
              <a:ext cx="1356282" cy="923330"/>
            </a:xfrm>
            <a:prstGeom prst="rect">
              <a:avLst/>
            </a:prstGeom>
            <a:noFill/>
          </p:spPr>
          <p:txBody>
            <a:bodyPr wrap="square" lIns="0" tIns="0" rIns="0" bIns="0" rtlCol="0">
              <a:spAutoFit/>
            </a:bodyPr>
            <a:lstStyle/>
            <a:p>
              <a:pPr algn="ctr"/>
              <a:r>
                <a:rPr lang="en-NZ" sz="1200" dirty="0">
                  <a:solidFill>
                    <a:srgbClr val="00A651"/>
                  </a:solidFill>
                </a:rPr>
                <a:t>The NPF must state outcomes, policies and rules and may set notification requirements</a:t>
              </a:r>
              <a:endParaRPr lang="en-NZ" sz="900" dirty="0"/>
            </a:p>
          </p:txBody>
        </p:sp>
        <p:sp>
          <p:nvSpPr>
            <p:cNvPr id="31" name="TextBox 30">
              <a:extLst>
                <a:ext uri="{FF2B5EF4-FFF2-40B4-BE49-F238E27FC236}">
                  <a16:creationId xmlns:a16="http://schemas.microsoft.com/office/drawing/2014/main" id="{1C5ABDD4-4EC7-31D3-B73F-5F429AD6B5CC}"/>
                </a:ext>
              </a:extLst>
            </p:cNvPr>
            <p:cNvSpPr txBox="1"/>
            <p:nvPr/>
          </p:nvSpPr>
          <p:spPr>
            <a:xfrm>
              <a:off x="6123645" y="2827450"/>
              <a:ext cx="1356282" cy="923330"/>
            </a:xfrm>
            <a:prstGeom prst="rect">
              <a:avLst/>
            </a:prstGeom>
            <a:noFill/>
          </p:spPr>
          <p:txBody>
            <a:bodyPr wrap="square" lIns="0" tIns="0" rIns="0" bIns="0" rtlCol="0">
              <a:spAutoFit/>
            </a:bodyPr>
            <a:lstStyle/>
            <a:p>
              <a:pPr algn="ctr"/>
              <a:r>
                <a:rPr lang="en-NZ" sz="1200" dirty="0">
                  <a:solidFill>
                    <a:srgbClr val="00A651"/>
                  </a:solidFill>
                </a:rPr>
                <a:t>It also sets out requirements for RSS, and provides direction to regional planning committees</a:t>
              </a:r>
              <a:endParaRPr lang="en-NZ" sz="900" dirty="0"/>
            </a:p>
          </p:txBody>
        </p:sp>
      </p:grpSp>
      <p:grpSp>
        <p:nvGrpSpPr>
          <p:cNvPr id="33" name="Group 32"/>
          <p:cNvGrpSpPr/>
          <p:nvPr/>
        </p:nvGrpSpPr>
        <p:grpSpPr>
          <a:xfrm>
            <a:off x="2073816" y="2102772"/>
            <a:ext cx="486383" cy="509173"/>
            <a:chOff x="211908" y="3195108"/>
            <a:chExt cx="294940" cy="342511"/>
          </a:xfrm>
        </p:grpSpPr>
        <p:sp>
          <p:nvSpPr>
            <p:cNvPr id="34" name="Freeform 1045"/>
            <p:cNvSpPr>
              <a:spLocks/>
            </p:cNvSpPr>
            <p:nvPr/>
          </p:nvSpPr>
          <p:spPr bwMode="auto">
            <a:xfrm>
              <a:off x="292777" y="3475775"/>
              <a:ext cx="133199" cy="42815"/>
            </a:xfrm>
            <a:custGeom>
              <a:avLst/>
              <a:gdLst>
                <a:gd name="T0" fmla="*/ 290 w 290"/>
                <a:gd name="T1" fmla="*/ 89 h 89"/>
                <a:gd name="T2" fmla="*/ 290 w 290"/>
                <a:gd name="T3" fmla="*/ 0 h 89"/>
                <a:gd name="T4" fmla="*/ 0 w 290"/>
                <a:gd name="T5" fmla="*/ 0 h 89"/>
                <a:gd name="T6" fmla="*/ 0 w 290"/>
                <a:gd name="T7" fmla="*/ 89 h 89"/>
                <a:gd name="T8" fmla="*/ 145 w 290"/>
                <a:gd name="T9" fmla="*/ 55 h 89"/>
                <a:gd name="T10" fmla="*/ 290 w 290"/>
                <a:gd name="T11" fmla="*/ 89 h 89"/>
              </a:gdLst>
              <a:ahLst/>
              <a:cxnLst>
                <a:cxn ang="0">
                  <a:pos x="T0" y="T1"/>
                </a:cxn>
                <a:cxn ang="0">
                  <a:pos x="T2" y="T3"/>
                </a:cxn>
                <a:cxn ang="0">
                  <a:pos x="T4" y="T5"/>
                </a:cxn>
                <a:cxn ang="0">
                  <a:pos x="T6" y="T7"/>
                </a:cxn>
                <a:cxn ang="0">
                  <a:pos x="T8" y="T9"/>
                </a:cxn>
                <a:cxn ang="0">
                  <a:pos x="T10" y="T11"/>
                </a:cxn>
              </a:cxnLst>
              <a:rect l="0" t="0" r="r" b="b"/>
              <a:pathLst>
                <a:path w="290" h="89">
                  <a:moveTo>
                    <a:pt x="290" y="89"/>
                  </a:moveTo>
                  <a:cubicBezTo>
                    <a:pt x="290" y="0"/>
                    <a:pt x="290" y="0"/>
                    <a:pt x="290" y="0"/>
                  </a:cubicBezTo>
                  <a:cubicBezTo>
                    <a:pt x="0" y="0"/>
                    <a:pt x="0" y="0"/>
                    <a:pt x="0" y="0"/>
                  </a:cubicBezTo>
                  <a:cubicBezTo>
                    <a:pt x="0" y="89"/>
                    <a:pt x="0" y="89"/>
                    <a:pt x="0" y="89"/>
                  </a:cubicBezTo>
                  <a:cubicBezTo>
                    <a:pt x="33" y="69"/>
                    <a:pt x="86" y="55"/>
                    <a:pt x="145" y="55"/>
                  </a:cubicBezTo>
                  <a:cubicBezTo>
                    <a:pt x="204" y="55"/>
                    <a:pt x="256" y="69"/>
                    <a:pt x="290" y="89"/>
                  </a:cubicBez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Freeform 1046"/>
            <p:cNvSpPr>
              <a:spLocks noEditPoints="1"/>
            </p:cNvSpPr>
            <p:nvPr/>
          </p:nvSpPr>
          <p:spPr bwMode="auto">
            <a:xfrm>
              <a:off x="211908" y="3195108"/>
              <a:ext cx="294940" cy="342511"/>
            </a:xfrm>
            <a:custGeom>
              <a:avLst/>
              <a:gdLst>
                <a:gd name="T0" fmla="*/ 133 w 634"/>
                <a:gd name="T1" fmla="*/ 626 h 734"/>
                <a:gd name="T2" fmla="*/ 62 w 634"/>
                <a:gd name="T3" fmla="*/ 626 h 734"/>
                <a:gd name="T4" fmla="*/ 3 w 634"/>
                <a:gd name="T5" fmla="*/ 482 h 734"/>
                <a:gd name="T6" fmla="*/ 14 w 634"/>
                <a:gd name="T7" fmla="*/ 466 h 734"/>
                <a:gd name="T8" fmla="*/ 620 w 634"/>
                <a:gd name="T9" fmla="*/ 466 h 734"/>
                <a:gd name="T10" fmla="*/ 631 w 634"/>
                <a:gd name="T11" fmla="*/ 482 h 734"/>
                <a:gd name="T12" fmla="*/ 572 w 634"/>
                <a:gd name="T13" fmla="*/ 626 h 734"/>
                <a:gd name="T14" fmla="*/ 500 w 634"/>
                <a:gd name="T15" fmla="*/ 626 h 734"/>
                <a:gd name="T16" fmla="*/ 500 w 634"/>
                <a:gd name="T17" fmla="*/ 734 h 734"/>
                <a:gd name="T18" fmla="*/ 500 w 634"/>
                <a:gd name="T19" fmla="*/ 569 h 734"/>
                <a:gd name="T20" fmla="*/ 492 w 634"/>
                <a:gd name="T21" fmla="*/ 561 h 734"/>
                <a:gd name="T22" fmla="*/ 141 w 634"/>
                <a:gd name="T23" fmla="*/ 561 h 734"/>
                <a:gd name="T24" fmla="*/ 133 w 634"/>
                <a:gd name="T25" fmla="*/ 569 h 734"/>
                <a:gd name="T26" fmla="*/ 133 w 634"/>
                <a:gd name="T27" fmla="*/ 734 h 734"/>
                <a:gd name="T28" fmla="*/ 503 w 634"/>
                <a:gd name="T29" fmla="*/ 466 h 734"/>
                <a:gd name="T30" fmla="*/ 503 w 634"/>
                <a:gd name="T31" fmla="*/ 384 h 734"/>
                <a:gd name="T32" fmla="*/ 467 w 634"/>
                <a:gd name="T33" fmla="*/ 304 h 734"/>
                <a:gd name="T34" fmla="*/ 386 w 634"/>
                <a:gd name="T35" fmla="*/ 235 h 734"/>
                <a:gd name="T36" fmla="*/ 249 w 634"/>
                <a:gd name="T37" fmla="*/ 235 h 734"/>
                <a:gd name="T38" fmla="*/ 167 w 634"/>
                <a:gd name="T39" fmla="*/ 304 h 734"/>
                <a:gd name="T40" fmla="*/ 130 w 634"/>
                <a:gd name="T41" fmla="*/ 385 h 734"/>
                <a:gd name="T42" fmla="*/ 130 w 634"/>
                <a:gd name="T43" fmla="*/ 466 h 734"/>
                <a:gd name="T44" fmla="*/ 318 w 634"/>
                <a:gd name="T45" fmla="*/ 0 h 734"/>
                <a:gd name="T46" fmla="*/ 207 w 634"/>
                <a:gd name="T47" fmla="*/ 132 h 734"/>
                <a:gd name="T48" fmla="*/ 318 w 634"/>
                <a:gd name="T49" fmla="*/ 264 h 734"/>
                <a:gd name="T50" fmla="*/ 428 w 634"/>
                <a:gd name="T51" fmla="*/ 132 h 734"/>
                <a:gd name="T52" fmla="*/ 318 w 634"/>
                <a:gd name="T53" fmla="*/ 0 h 734"/>
                <a:gd name="T54" fmla="*/ 317 w 634"/>
                <a:gd name="T55" fmla="*/ 466 h 734"/>
                <a:gd name="T56" fmla="*/ 317 w 634"/>
                <a:gd name="T57" fmla="*/ 402 h 734"/>
                <a:gd name="T58" fmla="*/ 351 w 634"/>
                <a:gd name="T59" fmla="*/ 400 h 734"/>
                <a:gd name="T60" fmla="*/ 351 w 634"/>
                <a:gd name="T61" fmla="*/ 334 h 734"/>
                <a:gd name="T62" fmla="*/ 350 w 634"/>
                <a:gd name="T63" fmla="*/ 332 h 734"/>
                <a:gd name="T64" fmla="*/ 284 w 634"/>
                <a:gd name="T65" fmla="*/ 332 h 734"/>
                <a:gd name="T66" fmla="*/ 282 w 634"/>
                <a:gd name="T67" fmla="*/ 334 h 734"/>
                <a:gd name="T68" fmla="*/ 282 w 634"/>
                <a:gd name="T69" fmla="*/ 400 h 734"/>
                <a:gd name="T70" fmla="*/ 284 w 634"/>
                <a:gd name="T71" fmla="*/ 402 h 734"/>
                <a:gd name="T72" fmla="*/ 350 w 634"/>
                <a:gd name="T73" fmla="*/ 402 h 734"/>
                <a:gd name="T74" fmla="*/ 351 w 634"/>
                <a:gd name="T75" fmla="*/ 40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734">
                  <a:moveTo>
                    <a:pt x="133" y="626"/>
                  </a:moveTo>
                  <a:cubicBezTo>
                    <a:pt x="62" y="626"/>
                    <a:pt x="62" y="626"/>
                    <a:pt x="62" y="626"/>
                  </a:cubicBezTo>
                  <a:cubicBezTo>
                    <a:pt x="3" y="482"/>
                    <a:pt x="3" y="482"/>
                    <a:pt x="3" y="482"/>
                  </a:cubicBezTo>
                  <a:cubicBezTo>
                    <a:pt x="0" y="474"/>
                    <a:pt x="5" y="466"/>
                    <a:pt x="14" y="466"/>
                  </a:cubicBezTo>
                  <a:cubicBezTo>
                    <a:pt x="620" y="466"/>
                    <a:pt x="620" y="466"/>
                    <a:pt x="620" y="466"/>
                  </a:cubicBezTo>
                  <a:cubicBezTo>
                    <a:pt x="628" y="466"/>
                    <a:pt x="634" y="474"/>
                    <a:pt x="631" y="482"/>
                  </a:cubicBezTo>
                  <a:cubicBezTo>
                    <a:pt x="572" y="626"/>
                    <a:pt x="572" y="626"/>
                    <a:pt x="572" y="626"/>
                  </a:cubicBezTo>
                  <a:cubicBezTo>
                    <a:pt x="500" y="626"/>
                    <a:pt x="500" y="626"/>
                    <a:pt x="500" y="626"/>
                  </a:cubicBezTo>
                  <a:moveTo>
                    <a:pt x="500" y="734"/>
                  </a:moveTo>
                  <a:cubicBezTo>
                    <a:pt x="500" y="569"/>
                    <a:pt x="500" y="569"/>
                    <a:pt x="500" y="569"/>
                  </a:cubicBezTo>
                  <a:cubicBezTo>
                    <a:pt x="500" y="564"/>
                    <a:pt x="496" y="561"/>
                    <a:pt x="492" y="561"/>
                  </a:cubicBezTo>
                  <a:cubicBezTo>
                    <a:pt x="141" y="561"/>
                    <a:pt x="141" y="561"/>
                    <a:pt x="141" y="561"/>
                  </a:cubicBezTo>
                  <a:cubicBezTo>
                    <a:pt x="137" y="561"/>
                    <a:pt x="133" y="564"/>
                    <a:pt x="133" y="569"/>
                  </a:cubicBezTo>
                  <a:cubicBezTo>
                    <a:pt x="133" y="734"/>
                    <a:pt x="133" y="734"/>
                    <a:pt x="133" y="734"/>
                  </a:cubicBezTo>
                  <a:moveTo>
                    <a:pt x="503" y="466"/>
                  </a:moveTo>
                  <a:cubicBezTo>
                    <a:pt x="503" y="384"/>
                    <a:pt x="503" y="384"/>
                    <a:pt x="503" y="384"/>
                  </a:cubicBezTo>
                  <a:cubicBezTo>
                    <a:pt x="503" y="353"/>
                    <a:pt x="490" y="324"/>
                    <a:pt x="467" y="304"/>
                  </a:cubicBezTo>
                  <a:cubicBezTo>
                    <a:pt x="386" y="235"/>
                    <a:pt x="386" y="235"/>
                    <a:pt x="386" y="235"/>
                  </a:cubicBezTo>
                  <a:moveTo>
                    <a:pt x="249" y="235"/>
                  </a:moveTo>
                  <a:cubicBezTo>
                    <a:pt x="167" y="304"/>
                    <a:pt x="167" y="304"/>
                    <a:pt x="167" y="304"/>
                  </a:cubicBezTo>
                  <a:cubicBezTo>
                    <a:pt x="143" y="324"/>
                    <a:pt x="130" y="354"/>
                    <a:pt x="130" y="385"/>
                  </a:cubicBezTo>
                  <a:cubicBezTo>
                    <a:pt x="130" y="466"/>
                    <a:pt x="130" y="466"/>
                    <a:pt x="130" y="466"/>
                  </a:cubicBezTo>
                  <a:moveTo>
                    <a:pt x="318" y="0"/>
                  </a:moveTo>
                  <a:cubicBezTo>
                    <a:pt x="257" y="0"/>
                    <a:pt x="207" y="59"/>
                    <a:pt x="207" y="132"/>
                  </a:cubicBezTo>
                  <a:cubicBezTo>
                    <a:pt x="207" y="205"/>
                    <a:pt x="257" y="264"/>
                    <a:pt x="318" y="264"/>
                  </a:cubicBezTo>
                  <a:cubicBezTo>
                    <a:pt x="379" y="264"/>
                    <a:pt x="428" y="205"/>
                    <a:pt x="428" y="132"/>
                  </a:cubicBezTo>
                  <a:cubicBezTo>
                    <a:pt x="428" y="59"/>
                    <a:pt x="379" y="0"/>
                    <a:pt x="318" y="0"/>
                  </a:cubicBezTo>
                  <a:close/>
                  <a:moveTo>
                    <a:pt x="317" y="466"/>
                  </a:moveTo>
                  <a:cubicBezTo>
                    <a:pt x="317" y="402"/>
                    <a:pt x="317" y="402"/>
                    <a:pt x="317" y="402"/>
                  </a:cubicBezTo>
                  <a:moveTo>
                    <a:pt x="351" y="400"/>
                  </a:moveTo>
                  <a:cubicBezTo>
                    <a:pt x="351" y="334"/>
                    <a:pt x="351" y="334"/>
                    <a:pt x="351" y="334"/>
                  </a:cubicBezTo>
                  <a:cubicBezTo>
                    <a:pt x="351" y="333"/>
                    <a:pt x="351" y="332"/>
                    <a:pt x="350" y="332"/>
                  </a:cubicBezTo>
                  <a:cubicBezTo>
                    <a:pt x="284" y="332"/>
                    <a:pt x="284" y="332"/>
                    <a:pt x="284" y="332"/>
                  </a:cubicBezTo>
                  <a:cubicBezTo>
                    <a:pt x="283" y="332"/>
                    <a:pt x="282" y="333"/>
                    <a:pt x="282" y="334"/>
                  </a:cubicBezTo>
                  <a:cubicBezTo>
                    <a:pt x="282" y="400"/>
                    <a:pt x="282" y="400"/>
                    <a:pt x="282" y="400"/>
                  </a:cubicBezTo>
                  <a:cubicBezTo>
                    <a:pt x="282" y="401"/>
                    <a:pt x="283" y="402"/>
                    <a:pt x="284" y="402"/>
                  </a:cubicBezTo>
                  <a:cubicBezTo>
                    <a:pt x="350" y="402"/>
                    <a:pt x="350" y="402"/>
                    <a:pt x="350" y="402"/>
                  </a:cubicBezTo>
                  <a:cubicBezTo>
                    <a:pt x="351" y="402"/>
                    <a:pt x="351" y="401"/>
                    <a:pt x="351" y="400"/>
                  </a:cubicBezTo>
                  <a:close/>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36" name="Group 35"/>
          <p:cNvGrpSpPr/>
          <p:nvPr/>
        </p:nvGrpSpPr>
        <p:grpSpPr>
          <a:xfrm>
            <a:off x="3465674" y="2097676"/>
            <a:ext cx="483195" cy="518241"/>
            <a:chOff x="1473993" y="1429784"/>
            <a:chExt cx="347664" cy="347664"/>
          </a:xfrm>
        </p:grpSpPr>
        <p:sp>
          <p:nvSpPr>
            <p:cNvPr id="37" name="Freeform 314"/>
            <p:cNvSpPr>
              <a:spLocks noEditPoints="1"/>
            </p:cNvSpPr>
            <p:nvPr/>
          </p:nvSpPr>
          <p:spPr bwMode="auto">
            <a:xfrm>
              <a:off x="1473993" y="1429784"/>
              <a:ext cx="347664" cy="347664"/>
            </a:xfrm>
            <a:custGeom>
              <a:avLst/>
              <a:gdLst>
                <a:gd name="T0" fmla="*/ 607 w 743"/>
                <a:gd name="T1" fmla="*/ 187 h 748"/>
                <a:gd name="T2" fmla="*/ 685 w 743"/>
                <a:gd name="T3" fmla="*/ 405 h 748"/>
                <a:gd name="T4" fmla="*/ 343 w 743"/>
                <a:gd name="T5" fmla="*/ 748 h 748"/>
                <a:gd name="T6" fmla="*/ 0 w 743"/>
                <a:gd name="T7" fmla="*/ 405 h 748"/>
                <a:gd name="T8" fmla="*/ 343 w 743"/>
                <a:gd name="T9" fmla="*/ 62 h 748"/>
                <a:gd name="T10" fmla="*/ 558 w 743"/>
                <a:gd name="T11" fmla="*/ 138 h 748"/>
                <a:gd name="T12" fmla="*/ 452 w 743"/>
                <a:gd name="T13" fmla="*/ 245 h 748"/>
                <a:gd name="T14" fmla="*/ 343 w 743"/>
                <a:gd name="T15" fmla="*/ 211 h 748"/>
                <a:gd name="T16" fmla="*/ 148 w 743"/>
                <a:gd name="T17" fmla="*/ 405 h 748"/>
                <a:gd name="T18" fmla="*/ 343 w 743"/>
                <a:gd name="T19" fmla="*/ 599 h 748"/>
                <a:gd name="T20" fmla="*/ 537 w 743"/>
                <a:gd name="T21" fmla="*/ 405 h 748"/>
                <a:gd name="T22" fmla="*/ 502 w 743"/>
                <a:gd name="T23" fmla="*/ 294 h 748"/>
                <a:gd name="T24" fmla="*/ 641 w 743"/>
                <a:gd name="T25" fmla="*/ 102 h 748"/>
                <a:gd name="T26" fmla="*/ 641 w 743"/>
                <a:gd name="T27" fmla="*/ 34 h 748"/>
                <a:gd name="T28" fmla="*/ 607 w 743"/>
                <a:gd name="T29" fmla="*/ 134 h 748"/>
                <a:gd name="T30" fmla="*/ 607 w 743"/>
                <a:gd name="T31" fmla="*/ 66 h 748"/>
                <a:gd name="T32" fmla="*/ 676 w 743"/>
                <a:gd name="T33" fmla="*/ 68 h 748"/>
                <a:gd name="T34" fmla="*/ 676 w 743"/>
                <a:gd name="T35" fmla="*/ 0 h 748"/>
                <a:gd name="T36" fmla="*/ 709 w 743"/>
                <a:gd name="T37" fmla="*/ 102 h 748"/>
                <a:gd name="T38" fmla="*/ 642 w 743"/>
                <a:gd name="T39" fmla="*/ 102 h 748"/>
                <a:gd name="T40" fmla="*/ 609 w 743"/>
                <a:gd name="T41" fmla="*/ 137 h 748"/>
                <a:gd name="T42" fmla="*/ 677 w 743"/>
                <a:gd name="T43" fmla="*/ 137 h 748"/>
                <a:gd name="T44" fmla="*/ 675 w 743"/>
                <a:gd name="T45" fmla="*/ 67 h 748"/>
                <a:gd name="T46" fmla="*/ 743 w 743"/>
                <a:gd name="T47" fmla="*/ 67 h 748"/>
                <a:gd name="T48" fmla="*/ 676 w 743"/>
                <a:gd name="T49" fmla="*/ 68 h 748"/>
                <a:gd name="T50" fmla="*/ 343 w 743"/>
                <a:gd name="T51" fmla="*/ 405 h 748"/>
                <a:gd name="T52" fmla="*/ 346 w 743"/>
                <a:gd name="T53" fmla="*/ 341 h 748"/>
                <a:gd name="T54" fmla="*/ 343 w 743"/>
                <a:gd name="T55" fmla="*/ 341 h 748"/>
                <a:gd name="T56" fmla="*/ 278 w 743"/>
                <a:gd name="T57" fmla="*/ 405 h 748"/>
                <a:gd name="T58" fmla="*/ 343 w 743"/>
                <a:gd name="T59" fmla="*/ 469 h 748"/>
                <a:gd name="T60" fmla="*/ 407 w 743"/>
                <a:gd name="T61" fmla="*/ 40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3" h="748">
                  <a:moveTo>
                    <a:pt x="607" y="187"/>
                  </a:moveTo>
                  <a:cubicBezTo>
                    <a:pt x="663" y="250"/>
                    <a:pt x="685" y="322"/>
                    <a:pt x="685" y="405"/>
                  </a:cubicBezTo>
                  <a:cubicBezTo>
                    <a:pt x="685" y="594"/>
                    <a:pt x="532" y="748"/>
                    <a:pt x="343" y="748"/>
                  </a:cubicBezTo>
                  <a:cubicBezTo>
                    <a:pt x="153" y="748"/>
                    <a:pt x="0" y="594"/>
                    <a:pt x="0" y="405"/>
                  </a:cubicBezTo>
                  <a:cubicBezTo>
                    <a:pt x="0" y="216"/>
                    <a:pt x="153" y="62"/>
                    <a:pt x="343" y="62"/>
                  </a:cubicBezTo>
                  <a:cubicBezTo>
                    <a:pt x="423" y="62"/>
                    <a:pt x="500" y="88"/>
                    <a:pt x="558" y="138"/>
                  </a:cubicBezTo>
                  <a:moveTo>
                    <a:pt x="452" y="245"/>
                  </a:moveTo>
                  <a:cubicBezTo>
                    <a:pt x="424" y="222"/>
                    <a:pt x="382" y="211"/>
                    <a:pt x="343" y="211"/>
                  </a:cubicBezTo>
                  <a:cubicBezTo>
                    <a:pt x="235" y="211"/>
                    <a:pt x="148" y="298"/>
                    <a:pt x="148" y="405"/>
                  </a:cubicBezTo>
                  <a:cubicBezTo>
                    <a:pt x="148" y="512"/>
                    <a:pt x="235" y="599"/>
                    <a:pt x="343" y="599"/>
                  </a:cubicBezTo>
                  <a:cubicBezTo>
                    <a:pt x="450" y="599"/>
                    <a:pt x="537" y="512"/>
                    <a:pt x="537" y="405"/>
                  </a:cubicBezTo>
                  <a:cubicBezTo>
                    <a:pt x="537" y="364"/>
                    <a:pt x="522" y="313"/>
                    <a:pt x="502" y="294"/>
                  </a:cubicBezTo>
                  <a:moveTo>
                    <a:pt x="641" y="102"/>
                  </a:moveTo>
                  <a:cubicBezTo>
                    <a:pt x="641" y="34"/>
                    <a:pt x="641" y="34"/>
                    <a:pt x="641" y="34"/>
                  </a:cubicBezTo>
                  <a:moveTo>
                    <a:pt x="607" y="134"/>
                  </a:moveTo>
                  <a:cubicBezTo>
                    <a:pt x="607" y="66"/>
                    <a:pt x="607" y="66"/>
                    <a:pt x="607" y="66"/>
                  </a:cubicBezTo>
                  <a:moveTo>
                    <a:pt x="676" y="68"/>
                  </a:moveTo>
                  <a:cubicBezTo>
                    <a:pt x="676" y="0"/>
                    <a:pt x="676" y="0"/>
                    <a:pt x="676" y="0"/>
                  </a:cubicBezTo>
                  <a:moveTo>
                    <a:pt x="709" y="102"/>
                  </a:moveTo>
                  <a:cubicBezTo>
                    <a:pt x="642" y="102"/>
                    <a:pt x="642" y="102"/>
                    <a:pt x="642" y="102"/>
                  </a:cubicBezTo>
                  <a:moveTo>
                    <a:pt x="609" y="137"/>
                  </a:moveTo>
                  <a:cubicBezTo>
                    <a:pt x="677" y="137"/>
                    <a:pt x="677" y="137"/>
                    <a:pt x="677" y="137"/>
                  </a:cubicBezTo>
                  <a:moveTo>
                    <a:pt x="675" y="67"/>
                  </a:moveTo>
                  <a:cubicBezTo>
                    <a:pt x="743" y="67"/>
                    <a:pt x="743" y="67"/>
                    <a:pt x="743" y="67"/>
                  </a:cubicBezTo>
                  <a:moveTo>
                    <a:pt x="676" y="68"/>
                  </a:moveTo>
                  <a:cubicBezTo>
                    <a:pt x="343" y="405"/>
                    <a:pt x="343" y="405"/>
                    <a:pt x="343" y="405"/>
                  </a:cubicBezTo>
                  <a:cubicBezTo>
                    <a:pt x="346" y="341"/>
                    <a:pt x="346" y="341"/>
                    <a:pt x="346" y="341"/>
                  </a:cubicBezTo>
                  <a:cubicBezTo>
                    <a:pt x="343" y="341"/>
                    <a:pt x="343" y="341"/>
                    <a:pt x="343" y="341"/>
                  </a:cubicBezTo>
                  <a:cubicBezTo>
                    <a:pt x="307" y="341"/>
                    <a:pt x="278" y="369"/>
                    <a:pt x="278" y="405"/>
                  </a:cubicBezTo>
                  <a:cubicBezTo>
                    <a:pt x="278" y="441"/>
                    <a:pt x="307" y="469"/>
                    <a:pt x="343" y="469"/>
                  </a:cubicBezTo>
                  <a:cubicBezTo>
                    <a:pt x="378" y="469"/>
                    <a:pt x="407" y="441"/>
                    <a:pt x="407" y="405"/>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8" name="Freeform 315"/>
            <p:cNvSpPr>
              <a:spLocks/>
            </p:cNvSpPr>
            <p:nvPr/>
          </p:nvSpPr>
          <p:spPr bwMode="auto">
            <a:xfrm>
              <a:off x="1493043" y="1477409"/>
              <a:ext cx="280989" cy="280989"/>
            </a:xfrm>
            <a:custGeom>
              <a:avLst/>
              <a:gdLst>
                <a:gd name="T0" fmla="*/ 0 w 601"/>
                <a:gd name="T1" fmla="*/ 304 h 608"/>
                <a:gd name="T2" fmla="*/ 304 w 601"/>
                <a:gd name="T3" fmla="*/ 608 h 608"/>
                <a:gd name="T4" fmla="*/ 601 w 601"/>
                <a:gd name="T5" fmla="*/ 368 h 608"/>
                <a:gd name="T6" fmla="*/ 527 w 601"/>
                <a:gd name="T7" fmla="*/ 368 h 608"/>
                <a:gd name="T8" fmla="*/ 304 w 601"/>
                <a:gd name="T9" fmla="*/ 537 h 608"/>
                <a:gd name="T10" fmla="*/ 71 w 601"/>
                <a:gd name="T11" fmla="*/ 304 h 608"/>
                <a:gd name="T12" fmla="*/ 304 w 601"/>
                <a:gd name="T13" fmla="*/ 71 h 608"/>
                <a:gd name="T14" fmla="*/ 304 w 601"/>
                <a:gd name="T15" fmla="*/ 0 h 608"/>
                <a:gd name="T16" fmla="*/ 0 w 601"/>
                <a:gd name="T17" fmla="*/ 30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608">
                  <a:moveTo>
                    <a:pt x="0" y="304"/>
                  </a:moveTo>
                  <a:cubicBezTo>
                    <a:pt x="0" y="472"/>
                    <a:pt x="136" y="608"/>
                    <a:pt x="304" y="608"/>
                  </a:cubicBezTo>
                  <a:cubicBezTo>
                    <a:pt x="449" y="608"/>
                    <a:pt x="571" y="505"/>
                    <a:pt x="601" y="368"/>
                  </a:cubicBezTo>
                  <a:cubicBezTo>
                    <a:pt x="527" y="368"/>
                    <a:pt x="527" y="368"/>
                    <a:pt x="527" y="368"/>
                  </a:cubicBezTo>
                  <a:cubicBezTo>
                    <a:pt x="499" y="466"/>
                    <a:pt x="410" y="537"/>
                    <a:pt x="304" y="537"/>
                  </a:cubicBezTo>
                  <a:cubicBezTo>
                    <a:pt x="175" y="537"/>
                    <a:pt x="71" y="432"/>
                    <a:pt x="71" y="304"/>
                  </a:cubicBezTo>
                  <a:cubicBezTo>
                    <a:pt x="71" y="176"/>
                    <a:pt x="175" y="71"/>
                    <a:pt x="304" y="71"/>
                  </a:cubicBezTo>
                  <a:cubicBezTo>
                    <a:pt x="304" y="0"/>
                    <a:pt x="304" y="0"/>
                    <a:pt x="304" y="0"/>
                  </a:cubicBezTo>
                  <a:cubicBezTo>
                    <a:pt x="136" y="0"/>
                    <a:pt x="0" y="136"/>
                    <a:pt x="0" y="304"/>
                  </a:cubicBez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39" name="Group 38"/>
          <p:cNvGrpSpPr/>
          <p:nvPr/>
        </p:nvGrpSpPr>
        <p:grpSpPr>
          <a:xfrm>
            <a:off x="5032281" y="2115287"/>
            <a:ext cx="450883" cy="444084"/>
            <a:chOff x="2269780" y="831852"/>
            <a:chExt cx="347664" cy="338139"/>
          </a:xfrm>
        </p:grpSpPr>
        <p:sp>
          <p:nvSpPr>
            <p:cNvPr id="40" name="Freeform 260"/>
            <p:cNvSpPr>
              <a:spLocks noEditPoints="1"/>
            </p:cNvSpPr>
            <p:nvPr/>
          </p:nvSpPr>
          <p:spPr bwMode="auto">
            <a:xfrm>
              <a:off x="2269780" y="831852"/>
              <a:ext cx="347664" cy="338139"/>
            </a:xfrm>
            <a:custGeom>
              <a:avLst/>
              <a:gdLst>
                <a:gd name="T0" fmla="*/ 555 w 736"/>
                <a:gd name="T1" fmla="*/ 297 h 720"/>
                <a:gd name="T2" fmla="*/ 555 w 736"/>
                <a:gd name="T3" fmla="*/ 602 h 720"/>
                <a:gd name="T4" fmla="*/ 436 w 736"/>
                <a:gd name="T5" fmla="*/ 720 h 720"/>
                <a:gd name="T6" fmla="*/ 43 w 736"/>
                <a:gd name="T7" fmla="*/ 720 h 720"/>
                <a:gd name="T8" fmla="*/ 43 w 736"/>
                <a:gd name="T9" fmla="*/ 668 h 720"/>
                <a:gd name="T10" fmla="*/ 502 w 736"/>
                <a:gd name="T11" fmla="*/ 119 h 720"/>
                <a:gd name="T12" fmla="*/ 502 w 736"/>
                <a:gd name="T13" fmla="*/ 63 h 720"/>
                <a:gd name="T14" fmla="*/ 372 w 736"/>
                <a:gd name="T15" fmla="*/ 63 h 720"/>
                <a:gd name="T16" fmla="*/ 372 w 736"/>
                <a:gd name="T17" fmla="*/ 63 h 720"/>
                <a:gd name="T18" fmla="*/ 0 w 736"/>
                <a:gd name="T19" fmla="*/ 63 h 720"/>
                <a:gd name="T20" fmla="*/ 0 w 736"/>
                <a:gd name="T21" fmla="*/ 668 h 720"/>
                <a:gd name="T22" fmla="*/ 395 w 736"/>
                <a:gd name="T23" fmla="*/ 668 h 720"/>
                <a:gd name="T24" fmla="*/ 428 w 736"/>
                <a:gd name="T25" fmla="*/ 635 h 720"/>
                <a:gd name="T26" fmla="*/ 428 w 736"/>
                <a:gd name="T27" fmla="*/ 594 h 720"/>
                <a:gd name="T28" fmla="*/ 469 w 736"/>
                <a:gd name="T29" fmla="*/ 594 h 720"/>
                <a:gd name="T30" fmla="*/ 502 w 736"/>
                <a:gd name="T31" fmla="*/ 561 h 720"/>
                <a:gd name="T32" fmla="*/ 502 w 736"/>
                <a:gd name="T33" fmla="*/ 350 h 720"/>
                <a:gd name="T34" fmla="*/ 437 w 736"/>
                <a:gd name="T35" fmla="*/ 367 h 720"/>
                <a:gd name="T36" fmla="*/ 724 w 736"/>
                <a:gd name="T37" fmla="*/ 80 h 720"/>
                <a:gd name="T38" fmla="*/ 724 w 736"/>
                <a:gd name="T39" fmla="*/ 35 h 720"/>
                <a:gd name="T40" fmla="*/ 701 w 736"/>
                <a:gd name="T41" fmla="*/ 12 h 720"/>
                <a:gd name="T42" fmla="*/ 655 w 736"/>
                <a:gd name="T43" fmla="*/ 12 h 720"/>
                <a:gd name="T44" fmla="*/ 369 w 736"/>
                <a:gd name="T45" fmla="*/ 298 h 720"/>
                <a:gd name="T46" fmla="*/ 438 w 736"/>
                <a:gd name="T47" fmla="*/ 366 h 720"/>
                <a:gd name="T48" fmla="*/ 412 w 736"/>
                <a:gd name="T49" fmla="*/ 324 h 720"/>
                <a:gd name="T50" fmla="*/ 369 w 736"/>
                <a:gd name="T51" fmla="*/ 298 h 720"/>
                <a:gd name="T52" fmla="*/ 344 w 736"/>
                <a:gd name="T53" fmla="*/ 365 h 720"/>
                <a:gd name="T54" fmla="*/ 617 w 736"/>
                <a:gd name="T55" fmla="*/ 50 h 720"/>
                <a:gd name="T56" fmla="*/ 685 w 736"/>
                <a:gd name="T57" fmla="*/ 119 h 720"/>
                <a:gd name="T58" fmla="*/ 211 w 736"/>
                <a:gd name="T59" fmla="*/ 347 h 720"/>
                <a:gd name="T60" fmla="*/ 225 w 736"/>
                <a:gd name="T61" fmla="*/ 320 h 720"/>
                <a:gd name="T62" fmla="*/ 223 w 736"/>
                <a:gd name="T63" fmla="*/ 266 h 720"/>
                <a:gd name="T64" fmla="*/ 195 w 736"/>
                <a:gd name="T65" fmla="*/ 252 h 720"/>
                <a:gd name="T66" fmla="*/ 168 w 736"/>
                <a:gd name="T67" fmla="*/ 289 h 720"/>
                <a:gd name="T68" fmla="*/ 194 w 736"/>
                <a:gd name="T69" fmla="*/ 365 h 720"/>
                <a:gd name="T70" fmla="*/ 243 w 736"/>
                <a:gd name="T71" fmla="*/ 391 h 720"/>
                <a:gd name="T72" fmla="*/ 284 w 736"/>
                <a:gd name="T73" fmla="*/ 395 h 720"/>
                <a:gd name="T74" fmla="*/ 301 w 736"/>
                <a:gd name="T75" fmla="*/ 395 h 720"/>
                <a:gd name="T76" fmla="*/ 379 w 736"/>
                <a:gd name="T77" fmla="*/ 384 h 720"/>
                <a:gd name="T78" fmla="*/ 437 w 736"/>
                <a:gd name="T79" fmla="*/ 367 h 720"/>
                <a:gd name="T80" fmla="*/ 96 w 736"/>
                <a:gd name="T81" fmla="*/ 406 h 720"/>
                <a:gd name="T82" fmla="*/ 194 w 736"/>
                <a:gd name="T83" fmla="*/ 36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6" h="720">
                  <a:moveTo>
                    <a:pt x="555" y="297"/>
                  </a:moveTo>
                  <a:cubicBezTo>
                    <a:pt x="555" y="602"/>
                    <a:pt x="555" y="602"/>
                    <a:pt x="555" y="602"/>
                  </a:cubicBezTo>
                  <a:cubicBezTo>
                    <a:pt x="555" y="667"/>
                    <a:pt x="501" y="720"/>
                    <a:pt x="436" y="720"/>
                  </a:cubicBezTo>
                  <a:cubicBezTo>
                    <a:pt x="43" y="720"/>
                    <a:pt x="43" y="720"/>
                    <a:pt x="43" y="720"/>
                  </a:cubicBezTo>
                  <a:cubicBezTo>
                    <a:pt x="43" y="668"/>
                    <a:pt x="43" y="668"/>
                    <a:pt x="43" y="668"/>
                  </a:cubicBezTo>
                  <a:moveTo>
                    <a:pt x="502" y="119"/>
                  </a:moveTo>
                  <a:cubicBezTo>
                    <a:pt x="502" y="63"/>
                    <a:pt x="502" y="63"/>
                    <a:pt x="502" y="63"/>
                  </a:cubicBezTo>
                  <a:cubicBezTo>
                    <a:pt x="372" y="63"/>
                    <a:pt x="372" y="63"/>
                    <a:pt x="372" y="63"/>
                  </a:cubicBezTo>
                  <a:moveTo>
                    <a:pt x="372" y="63"/>
                  </a:moveTo>
                  <a:cubicBezTo>
                    <a:pt x="0" y="63"/>
                    <a:pt x="0" y="63"/>
                    <a:pt x="0" y="63"/>
                  </a:cubicBezTo>
                  <a:cubicBezTo>
                    <a:pt x="0" y="668"/>
                    <a:pt x="0" y="668"/>
                    <a:pt x="0" y="668"/>
                  </a:cubicBezTo>
                  <a:cubicBezTo>
                    <a:pt x="395" y="668"/>
                    <a:pt x="395" y="668"/>
                    <a:pt x="395" y="668"/>
                  </a:cubicBezTo>
                  <a:cubicBezTo>
                    <a:pt x="413" y="668"/>
                    <a:pt x="428" y="653"/>
                    <a:pt x="428" y="635"/>
                  </a:cubicBezTo>
                  <a:cubicBezTo>
                    <a:pt x="428" y="594"/>
                    <a:pt x="428" y="594"/>
                    <a:pt x="428" y="594"/>
                  </a:cubicBezTo>
                  <a:cubicBezTo>
                    <a:pt x="469" y="594"/>
                    <a:pt x="469" y="594"/>
                    <a:pt x="469" y="594"/>
                  </a:cubicBezTo>
                  <a:cubicBezTo>
                    <a:pt x="487" y="594"/>
                    <a:pt x="502" y="579"/>
                    <a:pt x="502" y="561"/>
                  </a:cubicBezTo>
                  <a:cubicBezTo>
                    <a:pt x="502" y="350"/>
                    <a:pt x="502" y="350"/>
                    <a:pt x="502" y="350"/>
                  </a:cubicBezTo>
                  <a:moveTo>
                    <a:pt x="437" y="367"/>
                  </a:moveTo>
                  <a:cubicBezTo>
                    <a:pt x="724" y="80"/>
                    <a:pt x="724" y="80"/>
                    <a:pt x="724" y="80"/>
                  </a:cubicBezTo>
                  <a:cubicBezTo>
                    <a:pt x="736" y="68"/>
                    <a:pt x="736" y="47"/>
                    <a:pt x="724" y="35"/>
                  </a:cubicBezTo>
                  <a:cubicBezTo>
                    <a:pt x="701" y="12"/>
                    <a:pt x="701" y="12"/>
                    <a:pt x="701" y="12"/>
                  </a:cubicBezTo>
                  <a:cubicBezTo>
                    <a:pt x="689" y="0"/>
                    <a:pt x="668" y="0"/>
                    <a:pt x="655" y="12"/>
                  </a:cubicBezTo>
                  <a:cubicBezTo>
                    <a:pt x="369" y="298"/>
                    <a:pt x="369" y="298"/>
                    <a:pt x="369" y="298"/>
                  </a:cubicBezTo>
                  <a:moveTo>
                    <a:pt x="438" y="366"/>
                  </a:moveTo>
                  <a:cubicBezTo>
                    <a:pt x="433" y="351"/>
                    <a:pt x="425" y="336"/>
                    <a:pt x="412" y="324"/>
                  </a:cubicBezTo>
                  <a:cubicBezTo>
                    <a:pt x="400" y="311"/>
                    <a:pt x="385" y="303"/>
                    <a:pt x="369" y="298"/>
                  </a:cubicBezTo>
                  <a:cubicBezTo>
                    <a:pt x="344" y="365"/>
                    <a:pt x="344" y="365"/>
                    <a:pt x="344" y="365"/>
                  </a:cubicBezTo>
                  <a:moveTo>
                    <a:pt x="617" y="50"/>
                  </a:moveTo>
                  <a:cubicBezTo>
                    <a:pt x="685" y="119"/>
                    <a:pt x="685" y="119"/>
                    <a:pt x="685" y="119"/>
                  </a:cubicBezTo>
                  <a:moveTo>
                    <a:pt x="211" y="347"/>
                  </a:moveTo>
                  <a:cubicBezTo>
                    <a:pt x="217" y="339"/>
                    <a:pt x="221" y="329"/>
                    <a:pt x="225" y="320"/>
                  </a:cubicBezTo>
                  <a:cubicBezTo>
                    <a:pt x="231" y="302"/>
                    <a:pt x="234" y="282"/>
                    <a:pt x="223" y="266"/>
                  </a:cubicBezTo>
                  <a:cubicBezTo>
                    <a:pt x="217" y="257"/>
                    <a:pt x="206" y="251"/>
                    <a:pt x="195" y="252"/>
                  </a:cubicBezTo>
                  <a:cubicBezTo>
                    <a:pt x="177" y="255"/>
                    <a:pt x="169" y="273"/>
                    <a:pt x="168" y="289"/>
                  </a:cubicBezTo>
                  <a:cubicBezTo>
                    <a:pt x="165" y="316"/>
                    <a:pt x="175" y="345"/>
                    <a:pt x="194" y="365"/>
                  </a:cubicBezTo>
                  <a:cubicBezTo>
                    <a:pt x="207" y="378"/>
                    <a:pt x="225" y="386"/>
                    <a:pt x="243" y="391"/>
                  </a:cubicBezTo>
                  <a:cubicBezTo>
                    <a:pt x="257" y="394"/>
                    <a:pt x="271" y="395"/>
                    <a:pt x="284" y="395"/>
                  </a:cubicBezTo>
                  <a:cubicBezTo>
                    <a:pt x="301" y="395"/>
                    <a:pt x="301" y="395"/>
                    <a:pt x="301" y="395"/>
                  </a:cubicBezTo>
                  <a:cubicBezTo>
                    <a:pt x="327" y="395"/>
                    <a:pt x="353" y="392"/>
                    <a:pt x="379" y="384"/>
                  </a:cubicBezTo>
                  <a:cubicBezTo>
                    <a:pt x="437" y="367"/>
                    <a:pt x="437" y="367"/>
                    <a:pt x="437" y="367"/>
                  </a:cubicBezTo>
                  <a:moveTo>
                    <a:pt x="96" y="406"/>
                  </a:moveTo>
                  <a:cubicBezTo>
                    <a:pt x="135" y="407"/>
                    <a:pt x="168" y="393"/>
                    <a:pt x="194" y="365"/>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1" name="Freeform 261"/>
            <p:cNvSpPr>
              <a:spLocks/>
            </p:cNvSpPr>
            <p:nvPr/>
          </p:nvSpPr>
          <p:spPr bwMode="auto">
            <a:xfrm>
              <a:off x="2288830" y="874713"/>
              <a:ext cx="100014" cy="123825"/>
            </a:xfrm>
            <a:custGeom>
              <a:avLst/>
              <a:gdLst>
                <a:gd name="T0" fmla="*/ 0 w 219"/>
                <a:gd name="T1" fmla="*/ 260 h 260"/>
                <a:gd name="T2" fmla="*/ 3 w 219"/>
                <a:gd name="T3" fmla="*/ 250 h 260"/>
                <a:gd name="T4" fmla="*/ 219 w 219"/>
                <a:gd name="T5" fmla="*/ 0 h 260"/>
                <a:gd name="T6" fmla="*/ 219 w 219"/>
                <a:gd name="T7" fmla="*/ 0 h 260"/>
                <a:gd name="T8" fmla="*/ 0 w 219"/>
                <a:gd name="T9" fmla="*/ 0 h 260"/>
                <a:gd name="T10" fmla="*/ 0 w 219"/>
                <a:gd name="T11" fmla="*/ 260 h 260"/>
              </a:gdLst>
              <a:ahLst/>
              <a:cxnLst>
                <a:cxn ang="0">
                  <a:pos x="T0" y="T1"/>
                </a:cxn>
                <a:cxn ang="0">
                  <a:pos x="T2" y="T3"/>
                </a:cxn>
                <a:cxn ang="0">
                  <a:pos x="T4" y="T5"/>
                </a:cxn>
                <a:cxn ang="0">
                  <a:pos x="T6" y="T7"/>
                </a:cxn>
                <a:cxn ang="0">
                  <a:pos x="T8" y="T9"/>
                </a:cxn>
                <a:cxn ang="0">
                  <a:pos x="T10" y="T11"/>
                </a:cxn>
              </a:cxnLst>
              <a:rect l="0" t="0" r="r" b="b"/>
              <a:pathLst>
                <a:path w="219" h="260">
                  <a:moveTo>
                    <a:pt x="0" y="260"/>
                  </a:moveTo>
                  <a:cubicBezTo>
                    <a:pt x="3" y="250"/>
                    <a:pt x="3" y="250"/>
                    <a:pt x="3" y="250"/>
                  </a:cubicBezTo>
                  <a:cubicBezTo>
                    <a:pt x="36" y="140"/>
                    <a:pt x="114" y="48"/>
                    <a:pt x="219" y="0"/>
                  </a:cubicBezTo>
                  <a:cubicBezTo>
                    <a:pt x="219" y="0"/>
                    <a:pt x="219" y="0"/>
                    <a:pt x="219" y="0"/>
                  </a:cubicBezTo>
                  <a:cubicBezTo>
                    <a:pt x="0" y="0"/>
                    <a:pt x="0" y="0"/>
                    <a:pt x="0" y="0"/>
                  </a:cubicBezTo>
                  <a:lnTo>
                    <a:pt x="0" y="260"/>
                  </a:ln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42" name="Group 41"/>
          <p:cNvGrpSpPr/>
          <p:nvPr/>
        </p:nvGrpSpPr>
        <p:grpSpPr>
          <a:xfrm>
            <a:off x="6566625" y="2138294"/>
            <a:ext cx="445989" cy="413538"/>
            <a:chOff x="1036291" y="1841499"/>
            <a:chExt cx="290514" cy="295275"/>
          </a:xfrm>
        </p:grpSpPr>
        <p:sp>
          <p:nvSpPr>
            <p:cNvPr id="43" name="Freeform 1028"/>
            <p:cNvSpPr>
              <a:spLocks noEditPoints="1"/>
            </p:cNvSpPr>
            <p:nvPr/>
          </p:nvSpPr>
          <p:spPr bwMode="auto">
            <a:xfrm>
              <a:off x="1036291" y="1841499"/>
              <a:ext cx="290514" cy="295275"/>
            </a:xfrm>
            <a:custGeom>
              <a:avLst/>
              <a:gdLst>
                <a:gd name="T0" fmla="*/ 565 w 622"/>
                <a:gd name="T1" fmla="*/ 636 h 636"/>
                <a:gd name="T2" fmla="*/ 24 w 622"/>
                <a:gd name="T3" fmla="*/ 636 h 636"/>
                <a:gd name="T4" fmla="*/ 0 w 622"/>
                <a:gd name="T5" fmla="*/ 612 h 636"/>
                <a:gd name="T6" fmla="*/ 0 w 622"/>
                <a:gd name="T7" fmla="*/ 25 h 636"/>
                <a:gd name="T8" fmla="*/ 24 w 622"/>
                <a:gd name="T9" fmla="*/ 0 h 636"/>
                <a:gd name="T10" fmla="*/ 598 w 622"/>
                <a:gd name="T11" fmla="*/ 0 h 636"/>
                <a:gd name="T12" fmla="*/ 622 w 622"/>
                <a:gd name="T13" fmla="*/ 25 h 636"/>
                <a:gd name="T14" fmla="*/ 622 w 622"/>
                <a:gd name="T15" fmla="*/ 612 h 636"/>
                <a:gd name="T16" fmla="*/ 598 w 622"/>
                <a:gd name="T17" fmla="*/ 636 h 636"/>
                <a:gd name="T18" fmla="*/ 565 w 622"/>
                <a:gd name="T19" fmla="*/ 636 h 636"/>
                <a:gd name="T20" fmla="*/ 83 w 622"/>
                <a:gd name="T21" fmla="*/ 67 h 636"/>
                <a:gd name="T22" fmla="*/ 78 w 622"/>
                <a:gd name="T23" fmla="*/ 61 h 636"/>
                <a:gd name="T24" fmla="*/ 72 w 622"/>
                <a:gd name="T25" fmla="*/ 67 h 636"/>
                <a:gd name="T26" fmla="*/ 78 w 622"/>
                <a:gd name="T27" fmla="*/ 73 h 636"/>
                <a:gd name="T28" fmla="*/ 83 w 622"/>
                <a:gd name="T29" fmla="*/ 67 h 636"/>
                <a:gd name="T30" fmla="*/ 150 w 622"/>
                <a:gd name="T31" fmla="*/ 67 h 636"/>
                <a:gd name="T32" fmla="*/ 144 w 622"/>
                <a:gd name="T33" fmla="*/ 61 h 636"/>
                <a:gd name="T34" fmla="*/ 138 w 622"/>
                <a:gd name="T35" fmla="*/ 67 h 636"/>
                <a:gd name="T36" fmla="*/ 144 w 622"/>
                <a:gd name="T37" fmla="*/ 73 h 636"/>
                <a:gd name="T38" fmla="*/ 150 w 622"/>
                <a:gd name="T39" fmla="*/ 67 h 636"/>
                <a:gd name="T40" fmla="*/ 217 w 622"/>
                <a:gd name="T41" fmla="*/ 67 h 636"/>
                <a:gd name="T42" fmla="*/ 211 w 622"/>
                <a:gd name="T43" fmla="*/ 61 h 636"/>
                <a:gd name="T44" fmla="*/ 205 w 622"/>
                <a:gd name="T45" fmla="*/ 67 h 636"/>
                <a:gd name="T46" fmla="*/ 211 w 622"/>
                <a:gd name="T47" fmla="*/ 73 h 636"/>
                <a:gd name="T48" fmla="*/ 217 w 622"/>
                <a:gd name="T49" fmla="*/ 67 h 636"/>
                <a:gd name="T50" fmla="*/ 48 w 622"/>
                <a:gd name="T51" fmla="*/ 133 h 636"/>
                <a:gd name="T52" fmla="*/ 574 w 622"/>
                <a:gd name="T53" fmla="*/ 133 h 636"/>
                <a:gd name="T54" fmla="*/ 335 w 622"/>
                <a:gd name="T55" fmla="*/ 295 h 636"/>
                <a:gd name="T56" fmla="*/ 332 w 622"/>
                <a:gd name="T57" fmla="*/ 298 h 636"/>
                <a:gd name="T58" fmla="*/ 335 w 622"/>
                <a:gd name="T59" fmla="*/ 302 h 636"/>
                <a:gd name="T60" fmla="*/ 339 w 622"/>
                <a:gd name="T61" fmla="*/ 298 h 636"/>
                <a:gd name="T62" fmla="*/ 335 w 622"/>
                <a:gd name="T63" fmla="*/ 295 h 636"/>
                <a:gd name="T64" fmla="*/ 335 w 622"/>
                <a:gd name="T65" fmla="*/ 330 h 636"/>
                <a:gd name="T66" fmla="*/ 335 w 622"/>
                <a:gd name="T67" fmla="*/ 433 h 636"/>
                <a:gd name="T68" fmla="*/ 314 w 622"/>
                <a:gd name="T69" fmla="*/ 330 h 636"/>
                <a:gd name="T70" fmla="*/ 356 w 622"/>
                <a:gd name="T71" fmla="*/ 330 h 636"/>
                <a:gd name="T72" fmla="*/ 314 w 622"/>
                <a:gd name="T73" fmla="*/ 433 h 636"/>
                <a:gd name="T74" fmla="*/ 356 w 622"/>
                <a:gd name="T75" fmla="*/ 433 h 636"/>
                <a:gd name="T76" fmla="*/ 417 w 622"/>
                <a:gd name="T77" fmla="*/ 446 h 636"/>
                <a:gd name="T78" fmla="*/ 417 w 622"/>
                <a:gd name="T79" fmla="*/ 282 h 636"/>
                <a:gd name="T80" fmla="*/ 253 w 622"/>
                <a:gd name="T81" fmla="*/ 282 h 636"/>
                <a:gd name="T82" fmla="*/ 450 w 622"/>
                <a:gd name="T83" fmla="*/ 249 h 636"/>
                <a:gd name="T84" fmla="*/ 220 w 622"/>
                <a:gd name="T85" fmla="*/ 249 h 636"/>
                <a:gd name="T86" fmla="*/ 220 w 622"/>
                <a:gd name="T87" fmla="*/ 479 h 636"/>
                <a:gd name="T88" fmla="*/ 450 w 622"/>
                <a:gd name="T89" fmla="*/ 479 h 636"/>
                <a:gd name="T90" fmla="*/ 450 w 622"/>
                <a:gd name="T91" fmla="*/ 249 h 636"/>
                <a:gd name="T92" fmla="*/ 196 w 622"/>
                <a:gd name="T93" fmla="*/ 455 h 636"/>
                <a:gd name="T94" fmla="*/ 134 w 622"/>
                <a:gd name="T95" fmla="*/ 517 h 636"/>
                <a:gd name="T96" fmla="*/ 134 w 622"/>
                <a:gd name="T97" fmla="*/ 565 h 636"/>
                <a:gd name="T98" fmla="*/ 134 w 622"/>
                <a:gd name="T99" fmla="*/ 565 h 636"/>
                <a:gd name="T100" fmla="*/ 182 w 622"/>
                <a:gd name="T101" fmla="*/ 565 h 636"/>
                <a:gd name="T102" fmla="*/ 244 w 622"/>
                <a:gd name="T103" fmla="*/ 503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636">
                  <a:moveTo>
                    <a:pt x="565" y="636"/>
                  </a:moveTo>
                  <a:cubicBezTo>
                    <a:pt x="24" y="636"/>
                    <a:pt x="24" y="636"/>
                    <a:pt x="24" y="636"/>
                  </a:cubicBezTo>
                  <a:cubicBezTo>
                    <a:pt x="11" y="636"/>
                    <a:pt x="0" y="625"/>
                    <a:pt x="0" y="612"/>
                  </a:cubicBezTo>
                  <a:cubicBezTo>
                    <a:pt x="0" y="25"/>
                    <a:pt x="0" y="25"/>
                    <a:pt x="0" y="25"/>
                  </a:cubicBezTo>
                  <a:cubicBezTo>
                    <a:pt x="0" y="11"/>
                    <a:pt x="11" y="0"/>
                    <a:pt x="24" y="0"/>
                  </a:cubicBezTo>
                  <a:cubicBezTo>
                    <a:pt x="598" y="0"/>
                    <a:pt x="598" y="0"/>
                    <a:pt x="598" y="0"/>
                  </a:cubicBezTo>
                  <a:cubicBezTo>
                    <a:pt x="611" y="0"/>
                    <a:pt x="622" y="11"/>
                    <a:pt x="622" y="25"/>
                  </a:cubicBezTo>
                  <a:cubicBezTo>
                    <a:pt x="622" y="612"/>
                    <a:pt x="622" y="612"/>
                    <a:pt x="622" y="612"/>
                  </a:cubicBezTo>
                  <a:cubicBezTo>
                    <a:pt x="622" y="625"/>
                    <a:pt x="611" y="636"/>
                    <a:pt x="598" y="636"/>
                  </a:cubicBezTo>
                  <a:lnTo>
                    <a:pt x="565" y="636"/>
                  </a:lnTo>
                  <a:close/>
                  <a:moveTo>
                    <a:pt x="83" y="67"/>
                  </a:moveTo>
                  <a:cubicBezTo>
                    <a:pt x="83" y="64"/>
                    <a:pt x="81" y="61"/>
                    <a:pt x="78" y="61"/>
                  </a:cubicBezTo>
                  <a:cubicBezTo>
                    <a:pt x="74" y="61"/>
                    <a:pt x="72" y="64"/>
                    <a:pt x="72" y="67"/>
                  </a:cubicBezTo>
                  <a:cubicBezTo>
                    <a:pt x="72" y="71"/>
                    <a:pt x="74" y="73"/>
                    <a:pt x="78" y="73"/>
                  </a:cubicBezTo>
                  <a:cubicBezTo>
                    <a:pt x="81" y="73"/>
                    <a:pt x="83" y="71"/>
                    <a:pt x="83" y="67"/>
                  </a:cubicBezTo>
                  <a:close/>
                  <a:moveTo>
                    <a:pt x="150" y="67"/>
                  </a:moveTo>
                  <a:cubicBezTo>
                    <a:pt x="150" y="64"/>
                    <a:pt x="147" y="61"/>
                    <a:pt x="144" y="61"/>
                  </a:cubicBezTo>
                  <a:cubicBezTo>
                    <a:pt x="141" y="61"/>
                    <a:pt x="138" y="64"/>
                    <a:pt x="138" y="67"/>
                  </a:cubicBezTo>
                  <a:cubicBezTo>
                    <a:pt x="138" y="71"/>
                    <a:pt x="141" y="73"/>
                    <a:pt x="144" y="73"/>
                  </a:cubicBezTo>
                  <a:cubicBezTo>
                    <a:pt x="147" y="73"/>
                    <a:pt x="150" y="71"/>
                    <a:pt x="150" y="67"/>
                  </a:cubicBezTo>
                  <a:close/>
                  <a:moveTo>
                    <a:pt x="217" y="67"/>
                  </a:moveTo>
                  <a:cubicBezTo>
                    <a:pt x="217" y="64"/>
                    <a:pt x="214" y="61"/>
                    <a:pt x="211" y="61"/>
                  </a:cubicBezTo>
                  <a:cubicBezTo>
                    <a:pt x="208" y="61"/>
                    <a:pt x="205" y="64"/>
                    <a:pt x="205" y="67"/>
                  </a:cubicBezTo>
                  <a:cubicBezTo>
                    <a:pt x="205" y="71"/>
                    <a:pt x="208" y="73"/>
                    <a:pt x="211" y="73"/>
                  </a:cubicBezTo>
                  <a:cubicBezTo>
                    <a:pt x="214" y="73"/>
                    <a:pt x="217" y="71"/>
                    <a:pt x="217" y="67"/>
                  </a:cubicBezTo>
                  <a:close/>
                  <a:moveTo>
                    <a:pt x="48" y="133"/>
                  </a:moveTo>
                  <a:cubicBezTo>
                    <a:pt x="574" y="133"/>
                    <a:pt x="574" y="133"/>
                    <a:pt x="574" y="133"/>
                  </a:cubicBezTo>
                  <a:moveTo>
                    <a:pt x="335" y="295"/>
                  </a:moveTo>
                  <a:cubicBezTo>
                    <a:pt x="333" y="295"/>
                    <a:pt x="332" y="296"/>
                    <a:pt x="332" y="298"/>
                  </a:cubicBezTo>
                  <a:cubicBezTo>
                    <a:pt x="332" y="300"/>
                    <a:pt x="333" y="302"/>
                    <a:pt x="335" y="302"/>
                  </a:cubicBezTo>
                  <a:cubicBezTo>
                    <a:pt x="337" y="302"/>
                    <a:pt x="339" y="300"/>
                    <a:pt x="339" y="298"/>
                  </a:cubicBezTo>
                  <a:cubicBezTo>
                    <a:pt x="339" y="296"/>
                    <a:pt x="337" y="295"/>
                    <a:pt x="335" y="295"/>
                  </a:cubicBezTo>
                  <a:close/>
                  <a:moveTo>
                    <a:pt x="335" y="330"/>
                  </a:moveTo>
                  <a:cubicBezTo>
                    <a:pt x="335" y="433"/>
                    <a:pt x="335" y="433"/>
                    <a:pt x="335" y="433"/>
                  </a:cubicBezTo>
                  <a:moveTo>
                    <a:pt x="314" y="330"/>
                  </a:moveTo>
                  <a:cubicBezTo>
                    <a:pt x="356" y="330"/>
                    <a:pt x="356" y="330"/>
                    <a:pt x="356" y="330"/>
                  </a:cubicBezTo>
                  <a:moveTo>
                    <a:pt x="314" y="433"/>
                  </a:moveTo>
                  <a:cubicBezTo>
                    <a:pt x="356" y="433"/>
                    <a:pt x="356" y="433"/>
                    <a:pt x="356" y="433"/>
                  </a:cubicBezTo>
                  <a:moveTo>
                    <a:pt x="417" y="446"/>
                  </a:moveTo>
                  <a:cubicBezTo>
                    <a:pt x="463" y="401"/>
                    <a:pt x="463" y="327"/>
                    <a:pt x="417" y="282"/>
                  </a:cubicBezTo>
                  <a:cubicBezTo>
                    <a:pt x="372" y="236"/>
                    <a:pt x="298" y="236"/>
                    <a:pt x="253" y="282"/>
                  </a:cubicBezTo>
                  <a:moveTo>
                    <a:pt x="450" y="249"/>
                  </a:moveTo>
                  <a:cubicBezTo>
                    <a:pt x="387" y="185"/>
                    <a:pt x="284" y="185"/>
                    <a:pt x="220" y="249"/>
                  </a:cubicBezTo>
                  <a:cubicBezTo>
                    <a:pt x="157" y="312"/>
                    <a:pt x="157" y="415"/>
                    <a:pt x="220" y="479"/>
                  </a:cubicBezTo>
                  <a:cubicBezTo>
                    <a:pt x="284" y="542"/>
                    <a:pt x="387" y="542"/>
                    <a:pt x="450" y="479"/>
                  </a:cubicBezTo>
                  <a:cubicBezTo>
                    <a:pt x="514" y="415"/>
                    <a:pt x="514" y="312"/>
                    <a:pt x="450" y="249"/>
                  </a:cubicBezTo>
                  <a:close/>
                  <a:moveTo>
                    <a:pt x="196" y="455"/>
                  </a:moveTo>
                  <a:cubicBezTo>
                    <a:pt x="134" y="517"/>
                    <a:pt x="134" y="517"/>
                    <a:pt x="134" y="517"/>
                  </a:cubicBezTo>
                  <a:cubicBezTo>
                    <a:pt x="121" y="531"/>
                    <a:pt x="121" y="552"/>
                    <a:pt x="134" y="565"/>
                  </a:cubicBezTo>
                  <a:cubicBezTo>
                    <a:pt x="134" y="565"/>
                    <a:pt x="134" y="565"/>
                    <a:pt x="134" y="565"/>
                  </a:cubicBezTo>
                  <a:cubicBezTo>
                    <a:pt x="147" y="578"/>
                    <a:pt x="168" y="578"/>
                    <a:pt x="182" y="565"/>
                  </a:cubicBezTo>
                  <a:cubicBezTo>
                    <a:pt x="244" y="503"/>
                    <a:pt x="244" y="503"/>
                    <a:pt x="244" y="503"/>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4" name="Freeform 1029"/>
            <p:cNvSpPr>
              <a:spLocks/>
            </p:cNvSpPr>
            <p:nvPr/>
          </p:nvSpPr>
          <p:spPr bwMode="auto">
            <a:xfrm>
              <a:off x="1241080" y="2051049"/>
              <a:ext cx="66675" cy="71439"/>
            </a:xfrm>
            <a:custGeom>
              <a:avLst/>
              <a:gdLst>
                <a:gd name="T0" fmla="*/ 14 w 14"/>
                <a:gd name="T1" fmla="*/ 0 h 15"/>
                <a:gd name="T2" fmla="*/ 0 w 14"/>
                <a:gd name="T3" fmla="*/ 15 h 15"/>
                <a:gd name="T4" fmla="*/ 14 w 14"/>
                <a:gd name="T5" fmla="*/ 15 h 15"/>
                <a:gd name="T6" fmla="*/ 14 w 14"/>
                <a:gd name="T7" fmla="*/ 0 h 15"/>
              </a:gdLst>
              <a:ahLst/>
              <a:cxnLst>
                <a:cxn ang="0">
                  <a:pos x="T0" y="T1"/>
                </a:cxn>
                <a:cxn ang="0">
                  <a:pos x="T2" y="T3"/>
                </a:cxn>
                <a:cxn ang="0">
                  <a:pos x="T4" y="T5"/>
                </a:cxn>
                <a:cxn ang="0">
                  <a:pos x="T6" y="T7"/>
                </a:cxn>
              </a:cxnLst>
              <a:rect l="0" t="0" r="r" b="b"/>
              <a:pathLst>
                <a:path w="14" h="15">
                  <a:moveTo>
                    <a:pt x="14" y="0"/>
                  </a:moveTo>
                  <a:lnTo>
                    <a:pt x="0" y="15"/>
                  </a:lnTo>
                  <a:lnTo>
                    <a:pt x="14" y="15"/>
                  </a:lnTo>
                  <a:lnTo>
                    <a:pt x="14" y="0"/>
                  </a:ln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166514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National Planning Framework continued</a:t>
            </a:r>
          </a:p>
        </p:txBody>
      </p:sp>
      <p:sp>
        <p:nvSpPr>
          <p:cNvPr id="3" name="Content Placeholder 2"/>
          <p:cNvSpPr>
            <a:spLocks noGrp="1"/>
          </p:cNvSpPr>
          <p:nvPr>
            <p:ph sz="quarter" idx="11"/>
          </p:nvPr>
        </p:nvSpPr>
        <p:spPr/>
        <p:txBody>
          <a:bodyPr/>
          <a:lstStyle/>
          <a:p>
            <a:r>
              <a:rPr lang="en-NZ" sz="2000" dirty="0"/>
              <a:t>The NPF will include existing statutory instruments</a:t>
            </a:r>
          </a:p>
          <a:p>
            <a:r>
              <a:rPr lang="en-NZ" sz="2000" dirty="0"/>
              <a:t>There will be pre-notification engagement with sector groups including local government or any </a:t>
            </a:r>
            <a:r>
              <a:rPr lang="en-NZ" sz="2000" i="1" dirty="0"/>
              <a:t>other person considered appropriate</a:t>
            </a:r>
            <a:endParaRPr lang="en-NZ" sz="2000" dirty="0"/>
          </a:p>
          <a:p>
            <a:r>
              <a:rPr lang="en-NZ" sz="2000" dirty="0"/>
              <a:t>Consents Review Panel provides advice and then an evaluation report is issued (is the NPF purpose the most appropriate way of meeting the purpose of the Act?)</a:t>
            </a:r>
          </a:p>
          <a:p>
            <a:r>
              <a:rPr lang="en-NZ" sz="2000" dirty="0"/>
              <a:t>Followed by public notice, submissions, and a board of enquiry hearing</a:t>
            </a:r>
          </a:p>
          <a:p>
            <a:r>
              <a:rPr lang="en-NZ" sz="2000" dirty="0"/>
              <a:t>Minister makes decision on recommendation from Board</a:t>
            </a:r>
          </a:p>
        </p:txBody>
      </p:sp>
    </p:spTree>
    <p:extLst>
      <p:ext uri="{BB962C8B-B14F-4D97-AF65-F5344CB8AC3E}">
        <p14:creationId xmlns:p14="http://schemas.microsoft.com/office/powerpoint/2010/main" val="333130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Natural and Built Environment Plans</a:t>
            </a:r>
          </a:p>
        </p:txBody>
      </p:sp>
      <p:sp>
        <p:nvSpPr>
          <p:cNvPr id="4" name="object 3"/>
          <p:cNvSpPr txBox="1"/>
          <p:nvPr/>
        </p:nvSpPr>
        <p:spPr>
          <a:xfrm>
            <a:off x="570067" y="1520047"/>
            <a:ext cx="1533692" cy="1102866"/>
          </a:xfrm>
          <a:prstGeom prst="rect">
            <a:avLst/>
          </a:prstGeom>
        </p:spPr>
        <p:txBody>
          <a:bodyPr vert="horz" wrap="square" lIns="0" tIns="43180" rIns="0" bIns="0" rtlCol="0">
            <a:spAutoFit/>
          </a:bodyPr>
          <a:lstStyle/>
          <a:p>
            <a:pPr marL="12700">
              <a:lnSpc>
                <a:spcPct val="100000"/>
              </a:lnSpc>
            </a:pPr>
            <a:r>
              <a:rPr sz="2300" b="1" spc="-25" dirty="0">
                <a:solidFill>
                  <a:srgbClr val="00A74F"/>
                </a:solidFill>
                <a:latin typeface="Calibri"/>
                <a:cs typeface="Calibri"/>
              </a:rPr>
              <a:t>01</a:t>
            </a:r>
            <a:endParaRPr sz="2300" dirty="0">
              <a:latin typeface="Calibri"/>
              <a:cs typeface="Calibri"/>
            </a:endParaRPr>
          </a:p>
          <a:p>
            <a:pPr marL="12700" marR="5080">
              <a:lnSpc>
                <a:spcPts val="1700"/>
              </a:lnSpc>
              <a:spcBef>
                <a:spcPts val="365"/>
              </a:spcBef>
            </a:pPr>
            <a:r>
              <a:rPr lang="en-NZ" sz="1500" spc="-10" dirty="0">
                <a:latin typeface="Calibri"/>
                <a:cs typeface="Calibri"/>
              </a:rPr>
              <a:t>One for each region.  No district plans</a:t>
            </a:r>
            <a:endParaRPr sz="1500" spc="-10" dirty="0">
              <a:latin typeface="Calibri"/>
              <a:cs typeface="Calibri"/>
            </a:endParaRPr>
          </a:p>
        </p:txBody>
      </p:sp>
      <p:sp>
        <p:nvSpPr>
          <p:cNvPr id="5" name="object 4"/>
          <p:cNvSpPr txBox="1"/>
          <p:nvPr/>
        </p:nvSpPr>
        <p:spPr>
          <a:xfrm>
            <a:off x="2594179" y="1536333"/>
            <a:ext cx="1539031" cy="2192908"/>
          </a:xfrm>
          <a:prstGeom prst="rect">
            <a:avLst/>
          </a:prstGeom>
        </p:spPr>
        <p:txBody>
          <a:bodyPr vert="horz" wrap="square" lIns="0" tIns="43180" rIns="0" bIns="0" rtlCol="0">
            <a:spAutoFit/>
          </a:bodyPr>
          <a:lstStyle/>
          <a:p>
            <a:pPr marL="12700">
              <a:spcBef>
                <a:spcPts val="340"/>
              </a:spcBef>
            </a:pPr>
            <a:r>
              <a:rPr sz="2300" b="1" spc="-25" dirty="0">
                <a:solidFill>
                  <a:srgbClr val="00A74F"/>
                </a:solidFill>
                <a:latin typeface="Calibri"/>
                <a:cs typeface="Calibri"/>
              </a:rPr>
              <a:t>02</a:t>
            </a:r>
          </a:p>
          <a:p>
            <a:pPr marL="12700" marR="5080">
              <a:lnSpc>
                <a:spcPts val="1700"/>
              </a:lnSpc>
              <a:spcBef>
                <a:spcPts val="365"/>
              </a:spcBef>
            </a:pPr>
            <a:r>
              <a:rPr lang="en-NZ" sz="1500" spc="-10" dirty="0">
                <a:latin typeface="Calibri"/>
                <a:cs typeface="Calibri"/>
              </a:rPr>
              <a:t>NBE Plans are to achieve the purpose of the Act by providing integrated management of the natural and built environment</a:t>
            </a:r>
            <a:endParaRPr sz="1500" spc="-10" dirty="0">
              <a:latin typeface="Calibri"/>
              <a:cs typeface="Calibri"/>
            </a:endParaRPr>
          </a:p>
        </p:txBody>
      </p:sp>
      <p:sp>
        <p:nvSpPr>
          <p:cNvPr id="6" name="object 5"/>
          <p:cNvSpPr txBox="1"/>
          <p:nvPr/>
        </p:nvSpPr>
        <p:spPr>
          <a:xfrm>
            <a:off x="4618291" y="1536333"/>
            <a:ext cx="1533692" cy="1974900"/>
          </a:xfrm>
          <a:prstGeom prst="rect">
            <a:avLst/>
          </a:prstGeom>
        </p:spPr>
        <p:txBody>
          <a:bodyPr vert="horz" wrap="square" lIns="0" tIns="43180" rIns="0" bIns="0" rtlCol="0">
            <a:spAutoFit/>
          </a:bodyPr>
          <a:lstStyle/>
          <a:p>
            <a:pPr marL="12700">
              <a:spcBef>
                <a:spcPts val="340"/>
              </a:spcBef>
            </a:pPr>
            <a:r>
              <a:rPr sz="2300" b="1" spc="-25" dirty="0">
                <a:solidFill>
                  <a:srgbClr val="00A74F"/>
                </a:solidFill>
                <a:latin typeface="Calibri"/>
                <a:cs typeface="Calibri"/>
              </a:rPr>
              <a:t>03</a:t>
            </a:r>
          </a:p>
          <a:p>
            <a:pPr marL="12700" marR="5080">
              <a:lnSpc>
                <a:spcPts val="1700"/>
              </a:lnSpc>
              <a:spcBef>
                <a:spcPts val="365"/>
              </a:spcBef>
            </a:pPr>
            <a:r>
              <a:rPr lang="en-NZ" sz="1500" spc="-10" dirty="0">
                <a:latin typeface="Calibri"/>
                <a:cs typeface="Calibri"/>
              </a:rPr>
              <a:t>Must give effect to the NPF, provide for the needs of communities of the region, and be consistent with the relevant RSS</a:t>
            </a:r>
            <a:endParaRPr sz="1500" spc="-10" dirty="0">
              <a:latin typeface="Calibri"/>
              <a:cs typeface="Calibri"/>
            </a:endParaRPr>
          </a:p>
        </p:txBody>
      </p:sp>
      <p:sp>
        <p:nvSpPr>
          <p:cNvPr id="7" name="object 6"/>
          <p:cNvSpPr txBox="1"/>
          <p:nvPr/>
        </p:nvSpPr>
        <p:spPr>
          <a:xfrm>
            <a:off x="6653082" y="1536333"/>
            <a:ext cx="1533692" cy="1974900"/>
          </a:xfrm>
          <a:prstGeom prst="rect">
            <a:avLst/>
          </a:prstGeom>
        </p:spPr>
        <p:txBody>
          <a:bodyPr vert="horz" wrap="square" lIns="0" tIns="43180" rIns="0" bIns="0" rtlCol="0">
            <a:spAutoFit/>
          </a:bodyPr>
          <a:lstStyle/>
          <a:p>
            <a:pPr marL="12700">
              <a:spcBef>
                <a:spcPts val="340"/>
              </a:spcBef>
            </a:pPr>
            <a:r>
              <a:rPr sz="2300" b="1" spc="-25" dirty="0">
                <a:solidFill>
                  <a:srgbClr val="00A74F"/>
                </a:solidFill>
                <a:latin typeface="Calibri"/>
                <a:cs typeface="Calibri"/>
              </a:rPr>
              <a:t>04</a:t>
            </a:r>
          </a:p>
          <a:p>
            <a:pPr marL="12700" marR="5080">
              <a:lnSpc>
                <a:spcPts val="1700"/>
              </a:lnSpc>
              <a:spcBef>
                <a:spcPts val="365"/>
              </a:spcBef>
            </a:pPr>
            <a:r>
              <a:rPr lang="en-NZ" sz="1500" spc="-10" dirty="0">
                <a:latin typeface="Calibri"/>
                <a:cs typeface="Calibri"/>
              </a:rPr>
              <a:t>The NBE Plans may contain rules, including subdivision rules. (The NPF will also contain framework rules)</a:t>
            </a:r>
            <a:endParaRPr sz="1500" spc="-10" dirty="0">
              <a:latin typeface="Calibri"/>
              <a:cs typeface="Calibri"/>
            </a:endParaRPr>
          </a:p>
        </p:txBody>
      </p:sp>
      <p:sp>
        <p:nvSpPr>
          <p:cNvPr id="8" name="object 9"/>
          <p:cNvSpPr/>
          <p:nvPr/>
        </p:nvSpPr>
        <p:spPr>
          <a:xfrm>
            <a:off x="564728" y="1524721"/>
            <a:ext cx="1533692" cy="0"/>
          </a:xfrm>
          <a:custGeom>
            <a:avLst/>
            <a:gdLst/>
            <a:ahLst/>
            <a:cxnLst/>
            <a:rect l="l" t="t" r="r" b="b"/>
            <a:pathLst>
              <a:path w="2006600">
                <a:moveTo>
                  <a:pt x="0" y="0"/>
                </a:moveTo>
                <a:lnTo>
                  <a:pt x="2006168" y="0"/>
                </a:lnTo>
              </a:path>
            </a:pathLst>
          </a:custGeom>
          <a:ln w="25400">
            <a:solidFill>
              <a:srgbClr val="00A74F"/>
            </a:solidFill>
          </a:ln>
        </p:spPr>
        <p:txBody>
          <a:bodyPr wrap="square" lIns="0" tIns="0" rIns="0" bIns="0" rtlCol="0"/>
          <a:lstStyle/>
          <a:p>
            <a:endParaRPr/>
          </a:p>
        </p:txBody>
      </p:sp>
      <p:sp>
        <p:nvSpPr>
          <p:cNvPr id="9" name="object 10"/>
          <p:cNvSpPr/>
          <p:nvPr/>
        </p:nvSpPr>
        <p:spPr>
          <a:xfrm>
            <a:off x="2594179" y="1539196"/>
            <a:ext cx="1533692" cy="0"/>
          </a:xfrm>
          <a:custGeom>
            <a:avLst/>
            <a:gdLst/>
            <a:ahLst/>
            <a:cxnLst/>
            <a:rect l="l" t="t" r="r" b="b"/>
            <a:pathLst>
              <a:path w="2006600">
                <a:moveTo>
                  <a:pt x="0" y="0"/>
                </a:moveTo>
                <a:lnTo>
                  <a:pt x="2006168" y="0"/>
                </a:lnTo>
              </a:path>
            </a:pathLst>
          </a:custGeom>
          <a:ln w="25400">
            <a:solidFill>
              <a:srgbClr val="00A74F"/>
            </a:solidFill>
          </a:ln>
        </p:spPr>
        <p:txBody>
          <a:bodyPr wrap="square" lIns="0" tIns="0" rIns="0" bIns="0" rtlCol="0"/>
          <a:lstStyle/>
          <a:p>
            <a:endParaRPr/>
          </a:p>
        </p:txBody>
      </p:sp>
      <p:sp>
        <p:nvSpPr>
          <p:cNvPr id="10" name="object 11"/>
          <p:cNvSpPr/>
          <p:nvPr/>
        </p:nvSpPr>
        <p:spPr>
          <a:xfrm>
            <a:off x="4623630" y="1539196"/>
            <a:ext cx="1533692" cy="0"/>
          </a:xfrm>
          <a:custGeom>
            <a:avLst/>
            <a:gdLst/>
            <a:ahLst/>
            <a:cxnLst/>
            <a:rect l="l" t="t" r="r" b="b"/>
            <a:pathLst>
              <a:path w="2006600">
                <a:moveTo>
                  <a:pt x="0" y="0"/>
                </a:moveTo>
                <a:lnTo>
                  <a:pt x="2006168" y="0"/>
                </a:lnTo>
              </a:path>
            </a:pathLst>
          </a:custGeom>
          <a:ln w="25400">
            <a:solidFill>
              <a:srgbClr val="00A74F"/>
            </a:solidFill>
          </a:ln>
        </p:spPr>
        <p:txBody>
          <a:bodyPr wrap="square" lIns="0" tIns="0" rIns="0" bIns="0" rtlCol="0"/>
          <a:lstStyle/>
          <a:p>
            <a:endParaRPr/>
          </a:p>
        </p:txBody>
      </p:sp>
      <p:sp>
        <p:nvSpPr>
          <p:cNvPr id="11" name="object 12"/>
          <p:cNvSpPr/>
          <p:nvPr/>
        </p:nvSpPr>
        <p:spPr>
          <a:xfrm>
            <a:off x="6653082" y="1545608"/>
            <a:ext cx="1533692" cy="0"/>
          </a:xfrm>
          <a:custGeom>
            <a:avLst/>
            <a:gdLst/>
            <a:ahLst/>
            <a:cxnLst/>
            <a:rect l="l" t="t" r="r" b="b"/>
            <a:pathLst>
              <a:path w="2006600">
                <a:moveTo>
                  <a:pt x="0" y="0"/>
                </a:moveTo>
                <a:lnTo>
                  <a:pt x="2006168" y="0"/>
                </a:lnTo>
              </a:path>
            </a:pathLst>
          </a:custGeom>
          <a:ln w="25400">
            <a:solidFill>
              <a:srgbClr val="00A74F"/>
            </a:solidFill>
          </a:ln>
        </p:spPr>
        <p:txBody>
          <a:bodyPr wrap="square" lIns="0" tIns="0" rIns="0" bIns="0" rtlCol="0"/>
          <a:lstStyle/>
          <a:p>
            <a:endParaRPr/>
          </a:p>
        </p:txBody>
      </p:sp>
    </p:spTree>
    <p:extLst>
      <p:ext uri="{BB962C8B-B14F-4D97-AF65-F5344CB8AC3E}">
        <p14:creationId xmlns:p14="http://schemas.microsoft.com/office/powerpoint/2010/main" val="166091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Natural and Built Environment Plans continued</a:t>
            </a:r>
          </a:p>
        </p:txBody>
      </p:sp>
      <p:sp>
        <p:nvSpPr>
          <p:cNvPr id="4" name="object 3"/>
          <p:cNvSpPr txBox="1"/>
          <p:nvPr/>
        </p:nvSpPr>
        <p:spPr>
          <a:xfrm>
            <a:off x="570067" y="1520047"/>
            <a:ext cx="1533692" cy="1320874"/>
          </a:xfrm>
          <a:prstGeom prst="rect">
            <a:avLst/>
          </a:prstGeom>
        </p:spPr>
        <p:txBody>
          <a:bodyPr vert="horz" wrap="square" lIns="0" tIns="43180" rIns="0" bIns="0" rtlCol="0">
            <a:spAutoFit/>
          </a:bodyPr>
          <a:lstStyle/>
          <a:p>
            <a:pPr marL="12700">
              <a:lnSpc>
                <a:spcPct val="100000"/>
              </a:lnSpc>
            </a:pPr>
            <a:r>
              <a:rPr sz="2300" b="1" spc="-25" dirty="0">
                <a:solidFill>
                  <a:srgbClr val="00A74F"/>
                </a:solidFill>
                <a:latin typeface="Calibri"/>
                <a:cs typeface="Calibri"/>
              </a:rPr>
              <a:t>0</a:t>
            </a:r>
            <a:r>
              <a:rPr lang="en-NZ" sz="2300" b="1" spc="-25" dirty="0">
                <a:solidFill>
                  <a:srgbClr val="00A74F"/>
                </a:solidFill>
                <a:latin typeface="Calibri"/>
                <a:cs typeface="Calibri"/>
              </a:rPr>
              <a:t>5</a:t>
            </a:r>
            <a:endParaRPr sz="2300" dirty="0">
              <a:latin typeface="Calibri"/>
              <a:cs typeface="Calibri"/>
            </a:endParaRPr>
          </a:p>
          <a:p>
            <a:pPr marL="12700" marR="5080">
              <a:lnSpc>
                <a:spcPts val="1700"/>
              </a:lnSpc>
              <a:spcBef>
                <a:spcPts val="365"/>
              </a:spcBef>
            </a:pPr>
            <a:r>
              <a:rPr lang="en-NZ" sz="1500" spc="-10" dirty="0">
                <a:latin typeface="Calibri"/>
                <a:cs typeface="Calibri"/>
              </a:rPr>
              <a:t>Plans are prepared by regional planning committees</a:t>
            </a:r>
            <a:endParaRPr sz="1500" spc="-10" dirty="0">
              <a:latin typeface="Calibri"/>
              <a:cs typeface="Calibri"/>
            </a:endParaRPr>
          </a:p>
        </p:txBody>
      </p:sp>
      <p:sp>
        <p:nvSpPr>
          <p:cNvPr id="5" name="object 4"/>
          <p:cNvSpPr txBox="1"/>
          <p:nvPr/>
        </p:nvSpPr>
        <p:spPr>
          <a:xfrm>
            <a:off x="2594179" y="1536333"/>
            <a:ext cx="1539031" cy="1320874"/>
          </a:xfrm>
          <a:prstGeom prst="rect">
            <a:avLst/>
          </a:prstGeom>
        </p:spPr>
        <p:txBody>
          <a:bodyPr vert="horz" wrap="square" lIns="0" tIns="43180" rIns="0" bIns="0" rtlCol="0">
            <a:spAutoFit/>
          </a:bodyPr>
          <a:lstStyle/>
          <a:p>
            <a:pPr marL="12700">
              <a:spcBef>
                <a:spcPts val="340"/>
              </a:spcBef>
            </a:pPr>
            <a:r>
              <a:rPr sz="2300" b="1" spc="-25" dirty="0">
                <a:solidFill>
                  <a:srgbClr val="00A74F"/>
                </a:solidFill>
                <a:latin typeface="Calibri"/>
                <a:cs typeface="Calibri"/>
              </a:rPr>
              <a:t>0</a:t>
            </a:r>
            <a:r>
              <a:rPr lang="en-NZ" sz="2300" b="1" spc="-25" dirty="0">
                <a:solidFill>
                  <a:srgbClr val="00A74F"/>
                </a:solidFill>
                <a:latin typeface="Calibri"/>
                <a:cs typeface="Calibri"/>
              </a:rPr>
              <a:t>6</a:t>
            </a:r>
            <a:endParaRPr sz="2300" b="1" spc="-25" dirty="0">
              <a:solidFill>
                <a:srgbClr val="00A74F"/>
              </a:solidFill>
              <a:latin typeface="Calibri"/>
              <a:cs typeface="Calibri"/>
            </a:endParaRPr>
          </a:p>
          <a:p>
            <a:pPr marL="12700" marR="5080">
              <a:lnSpc>
                <a:spcPts val="1700"/>
              </a:lnSpc>
              <a:spcBef>
                <a:spcPts val="365"/>
              </a:spcBef>
            </a:pPr>
            <a:r>
              <a:rPr lang="en-NZ" sz="1500" spc="-10" dirty="0">
                <a:latin typeface="Calibri"/>
                <a:cs typeface="Calibri"/>
              </a:rPr>
              <a:t>Contents may relate to outcomes, policies, rules and other methods</a:t>
            </a:r>
            <a:endParaRPr sz="1500" spc="-10" dirty="0">
              <a:latin typeface="Calibri"/>
              <a:cs typeface="Calibri"/>
            </a:endParaRPr>
          </a:p>
        </p:txBody>
      </p:sp>
      <p:sp>
        <p:nvSpPr>
          <p:cNvPr id="6" name="object 5"/>
          <p:cNvSpPr txBox="1"/>
          <p:nvPr/>
        </p:nvSpPr>
        <p:spPr>
          <a:xfrm>
            <a:off x="4618291" y="1536333"/>
            <a:ext cx="1533692" cy="2410916"/>
          </a:xfrm>
          <a:prstGeom prst="rect">
            <a:avLst/>
          </a:prstGeom>
        </p:spPr>
        <p:txBody>
          <a:bodyPr vert="horz" wrap="square" lIns="0" tIns="43180" rIns="0" bIns="0" rtlCol="0">
            <a:spAutoFit/>
          </a:bodyPr>
          <a:lstStyle/>
          <a:p>
            <a:pPr marL="12700">
              <a:spcBef>
                <a:spcPts val="340"/>
              </a:spcBef>
            </a:pPr>
            <a:r>
              <a:rPr sz="2300" b="1" spc="-25" dirty="0">
                <a:solidFill>
                  <a:srgbClr val="00A74F"/>
                </a:solidFill>
                <a:latin typeface="Calibri"/>
                <a:cs typeface="Calibri"/>
              </a:rPr>
              <a:t>0</a:t>
            </a:r>
            <a:r>
              <a:rPr lang="en-NZ" sz="2300" b="1" spc="-25" dirty="0">
                <a:solidFill>
                  <a:srgbClr val="00A74F"/>
                </a:solidFill>
                <a:latin typeface="Calibri"/>
                <a:cs typeface="Calibri"/>
              </a:rPr>
              <a:t>7</a:t>
            </a:r>
            <a:endParaRPr sz="2300" b="1" spc="-25" dirty="0">
              <a:solidFill>
                <a:srgbClr val="00A74F"/>
              </a:solidFill>
              <a:latin typeface="Calibri"/>
              <a:cs typeface="Calibri"/>
            </a:endParaRPr>
          </a:p>
          <a:p>
            <a:pPr marL="12700" marR="5080">
              <a:lnSpc>
                <a:spcPts val="1700"/>
              </a:lnSpc>
              <a:spcBef>
                <a:spcPts val="365"/>
              </a:spcBef>
            </a:pPr>
            <a:r>
              <a:rPr lang="en-NZ" sz="1500" spc="-10" dirty="0">
                <a:latin typeface="Calibri"/>
                <a:cs typeface="Calibri"/>
              </a:rPr>
              <a:t>Plans must give effect to the NPF in terms of notification of an activity, but it otherwise determines notification requirements</a:t>
            </a:r>
            <a:endParaRPr sz="1500" spc="-10" dirty="0">
              <a:latin typeface="Calibri"/>
              <a:cs typeface="Calibri"/>
            </a:endParaRPr>
          </a:p>
        </p:txBody>
      </p:sp>
      <p:sp>
        <p:nvSpPr>
          <p:cNvPr id="7" name="object 6"/>
          <p:cNvSpPr txBox="1"/>
          <p:nvPr/>
        </p:nvSpPr>
        <p:spPr>
          <a:xfrm>
            <a:off x="6653082" y="1536333"/>
            <a:ext cx="1533692" cy="1538883"/>
          </a:xfrm>
          <a:prstGeom prst="rect">
            <a:avLst/>
          </a:prstGeom>
        </p:spPr>
        <p:txBody>
          <a:bodyPr vert="horz" wrap="square" lIns="0" tIns="43180" rIns="0" bIns="0" rtlCol="0">
            <a:spAutoFit/>
          </a:bodyPr>
          <a:lstStyle/>
          <a:p>
            <a:pPr marL="12700">
              <a:spcBef>
                <a:spcPts val="340"/>
              </a:spcBef>
            </a:pPr>
            <a:r>
              <a:rPr sz="2300" b="1" spc="-25" dirty="0">
                <a:solidFill>
                  <a:srgbClr val="00A74F"/>
                </a:solidFill>
                <a:latin typeface="Calibri"/>
                <a:cs typeface="Calibri"/>
              </a:rPr>
              <a:t>0</a:t>
            </a:r>
            <a:r>
              <a:rPr lang="en-NZ" sz="2300" b="1" spc="-25" dirty="0">
                <a:solidFill>
                  <a:srgbClr val="00A74F"/>
                </a:solidFill>
                <a:latin typeface="Calibri"/>
                <a:cs typeface="Calibri"/>
              </a:rPr>
              <a:t>8</a:t>
            </a:r>
            <a:endParaRPr sz="2300" b="1" spc="-25" dirty="0">
              <a:solidFill>
                <a:srgbClr val="00A74F"/>
              </a:solidFill>
              <a:latin typeface="Calibri"/>
              <a:cs typeface="Calibri"/>
            </a:endParaRPr>
          </a:p>
          <a:p>
            <a:pPr marL="12700" marR="5080">
              <a:lnSpc>
                <a:spcPts val="1700"/>
              </a:lnSpc>
              <a:spcBef>
                <a:spcPts val="365"/>
              </a:spcBef>
            </a:pPr>
            <a:r>
              <a:rPr lang="en-NZ" sz="1500" spc="-10" dirty="0">
                <a:latin typeface="Calibri"/>
                <a:cs typeface="Calibri"/>
              </a:rPr>
              <a:t>Subject to the NPF, the regional committees also determine activity status</a:t>
            </a:r>
            <a:endParaRPr sz="1500" spc="-10" dirty="0">
              <a:latin typeface="Calibri"/>
              <a:cs typeface="Calibri"/>
            </a:endParaRPr>
          </a:p>
        </p:txBody>
      </p:sp>
      <p:sp>
        <p:nvSpPr>
          <p:cNvPr id="8" name="object 9"/>
          <p:cNvSpPr/>
          <p:nvPr/>
        </p:nvSpPr>
        <p:spPr>
          <a:xfrm>
            <a:off x="564728" y="1524721"/>
            <a:ext cx="1533692" cy="0"/>
          </a:xfrm>
          <a:custGeom>
            <a:avLst/>
            <a:gdLst/>
            <a:ahLst/>
            <a:cxnLst/>
            <a:rect l="l" t="t" r="r" b="b"/>
            <a:pathLst>
              <a:path w="2006600">
                <a:moveTo>
                  <a:pt x="0" y="0"/>
                </a:moveTo>
                <a:lnTo>
                  <a:pt x="2006168" y="0"/>
                </a:lnTo>
              </a:path>
            </a:pathLst>
          </a:custGeom>
          <a:ln w="25400">
            <a:solidFill>
              <a:srgbClr val="00A74F"/>
            </a:solidFill>
          </a:ln>
        </p:spPr>
        <p:txBody>
          <a:bodyPr wrap="square" lIns="0" tIns="0" rIns="0" bIns="0" rtlCol="0"/>
          <a:lstStyle/>
          <a:p>
            <a:endParaRPr/>
          </a:p>
        </p:txBody>
      </p:sp>
      <p:sp>
        <p:nvSpPr>
          <p:cNvPr id="9" name="object 10"/>
          <p:cNvSpPr/>
          <p:nvPr/>
        </p:nvSpPr>
        <p:spPr>
          <a:xfrm>
            <a:off x="2594179" y="1539196"/>
            <a:ext cx="1533692" cy="0"/>
          </a:xfrm>
          <a:custGeom>
            <a:avLst/>
            <a:gdLst/>
            <a:ahLst/>
            <a:cxnLst/>
            <a:rect l="l" t="t" r="r" b="b"/>
            <a:pathLst>
              <a:path w="2006600">
                <a:moveTo>
                  <a:pt x="0" y="0"/>
                </a:moveTo>
                <a:lnTo>
                  <a:pt x="2006168" y="0"/>
                </a:lnTo>
              </a:path>
            </a:pathLst>
          </a:custGeom>
          <a:ln w="25400">
            <a:solidFill>
              <a:srgbClr val="00A74F"/>
            </a:solidFill>
          </a:ln>
        </p:spPr>
        <p:txBody>
          <a:bodyPr wrap="square" lIns="0" tIns="0" rIns="0" bIns="0" rtlCol="0"/>
          <a:lstStyle/>
          <a:p>
            <a:endParaRPr/>
          </a:p>
        </p:txBody>
      </p:sp>
      <p:sp>
        <p:nvSpPr>
          <p:cNvPr id="10" name="object 11"/>
          <p:cNvSpPr/>
          <p:nvPr/>
        </p:nvSpPr>
        <p:spPr>
          <a:xfrm>
            <a:off x="4623630" y="1539196"/>
            <a:ext cx="1533692" cy="0"/>
          </a:xfrm>
          <a:custGeom>
            <a:avLst/>
            <a:gdLst/>
            <a:ahLst/>
            <a:cxnLst/>
            <a:rect l="l" t="t" r="r" b="b"/>
            <a:pathLst>
              <a:path w="2006600">
                <a:moveTo>
                  <a:pt x="0" y="0"/>
                </a:moveTo>
                <a:lnTo>
                  <a:pt x="2006168" y="0"/>
                </a:lnTo>
              </a:path>
            </a:pathLst>
          </a:custGeom>
          <a:ln w="25400">
            <a:solidFill>
              <a:srgbClr val="00A74F"/>
            </a:solidFill>
          </a:ln>
        </p:spPr>
        <p:txBody>
          <a:bodyPr wrap="square" lIns="0" tIns="0" rIns="0" bIns="0" rtlCol="0"/>
          <a:lstStyle/>
          <a:p>
            <a:endParaRPr/>
          </a:p>
        </p:txBody>
      </p:sp>
      <p:sp>
        <p:nvSpPr>
          <p:cNvPr id="11" name="object 12"/>
          <p:cNvSpPr/>
          <p:nvPr/>
        </p:nvSpPr>
        <p:spPr>
          <a:xfrm>
            <a:off x="6653082" y="1545608"/>
            <a:ext cx="1533692" cy="0"/>
          </a:xfrm>
          <a:custGeom>
            <a:avLst/>
            <a:gdLst/>
            <a:ahLst/>
            <a:cxnLst/>
            <a:rect l="l" t="t" r="r" b="b"/>
            <a:pathLst>
              <a:path w="2006600">
                <a:moveTo>
                  <a:pt x="0" y="0"/>
                </a:moveTo>
                <a:lnTo>
                  <a:pt x="2006168" y="0"/>
                </a:lnTo>
              </a:path>
            </a:pathLst>
          </a:custGeom>
          <a:ln w="25400">
            <a:solidFill>
              <a:srgbClr val="00A74F"/>
            </a:solidFill>
          </a:ln>
        </p:spPr>
        <p:txBody>
          <a:bodyPr wrap="square" lIns="0" tIns="0" rIns="0" bIns="0" rtlCol="0"/>
          <a:lstStyle/>
          <a:p>
            <a:endParaRPr/>
          </a:p>
        </p:txBody>
      </p:sp>
    </p:spTree>
    <p:extLst>
      <p:ext uri="{BB962C8B-B14F-4D97-AF65-F5344CB8AC3E}">
        <p14:creationId xmlns:p14="http://schemas.microsoft.com/office/powerpoint/2010/main" val="3091697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Consenting under the NBA</a:t>
            </a:r>
          </a:p>
        </p:txBody>
      </p:sp>
      <p:grpSp>
        <p:nvGrpSpPr>
          <p:cNvPr id="32" name="Group 31"/>
          <p:cNvGrpSpPr/>
          <p:nvPr/>
        </p:nvGrpSpPr>
        <p:grpSpPr>
          <a:xfrm>
            <a:off x="1772802" y="1894663"/>
            <a:ext cx="5593671" cy="2600669"/>
            <a:chOff x="1772802" y="1796441"/>
            <a:chExt cx="5593671" cy="2600669"/>
          </a:xfrm>
        </p:grpSpPr>
        <p:cxnSp>
          <p:nvCxnSpPr>
            <p:cNvPr id="4" name="Straight Connector 3">
              <a:extLst>
                <a:ext uri="{FF2B5EF4-FFF2-40B4-BE49-F238E27FC236}">
                  <a16:creationId xmlns:a16="http://schemas.microsoft.com/office/drawing/2014/main" id="{DCCA9460-578A-F2BC-AFEF-EBFDBB2D41A1}"/>
                </a:ext>
              </a:extLst>
            </p:cNvPr>
            <p:cNvCxnSpPr/>
            <p:nvPr/>
          </p:nvCxnSpPr>
          <p:spPr>
            <a:xfrm>
              <a:off x="1940172" y="2280008"/>
              <a:ext cx="2523027" cy="0"/>
            </a:xfrm>
            <a:prstGeom prst="line">
              <a:avLst/>
            </a:prstGeom>
            <a:ln w="177800" cap="rnd">
              <a:solidFill>
                <a:schemeClr val="accent3">
                  <a:alpha val="4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878B4E-C881-3F12-BAAC-BAE0152D27DA}"/>
                </a:ext>
              </a:extLst>
            </p:cNvPr>
            <p:cNvCxnSpPr/>
            <p:nvPr/>
          </p:nvCxnSpPr>
          <p:spPr>
            <a:xfrm>
              <a:off x="5051965" y="2280008"/>
              <a:ext cx="1940965" cy="1"/>
            </a:xfrm>
            <a:prstGeom prst="line">
              <a:avLst/>
            </a:prstGeom>
            <a:ln w="177800" cap="rnd">
              <a:solidFill>
                <a:schemeClr val="accent3">
                  <a:alpha val="4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739B403-EE04-9EA7-BC87-F3F2C7F2EE51}"/>
                </a:ext>
              </a:extLst>
            </p:cNvPr>
            <p:cNvSpPr txBox="1"/>
            <p:nvPr/>
          </p:nvSpPr>
          <p:spPr>
            <a:xfrm>
              <a:off x="1772802" y="2827450"/>
              <a:ext cx="1012321" cy="1569660"/>
            </a:xfrm>
            <a:prstGeom prst="rect">
              <a:avLst/>
            </a:prstGeom>
            <a:noFill/>
          </p:spPr>
          <p:txBody>
            <a:bodyPr wrap="square" lIns="0" tIns="0" rIns="0" bIns="0" rtlCol="0">
              <a:spAutoFit/>
            </a:bodyPr>
            <a:lstStyle/>
            <a:p>
              <a:pPr algn="ctr"/>
              <a:r>
                <a:rPr lang="en-NZ" sz="1400" b="1" dirty="0">
                  <a:solidFill>
                    <a:srgbClr val="00A651"/>
                  </a:solidFill>
                </a:rPr>
                <a:t>Status</a:t>
              </a:r>
            </a:p>
            <a:p>
              <a:pPr algn="ctr"/>
              <a:r>
                <a:rPr lang="en-NZ" sz="1100" dirty="0"/>
                <a:t>Six consent authority statuses reduced to four – permitted, anticipated, discretionary and prohibited</a:t>
              </a:r>
            </a:p>
          </p:txBody>
        </p:sp>
        <p:sp>
          <p:nvSpPr>
            <p:cNvPr id="8" name="Oval 7">
              <a:extLst>
                <a:ext uri="{FF2B5EF4-FFF2-40B4-BE49-F238E27FC236}">
                  <a16:creationId xmlns:a16="http://schemas.microsoft.com/office/drawing/2014/main" id="{3C4FBD3E-E8C0-F779-A157-3885E9C8B988}"/>
                </a:ext>
              </a:extLst>
            </p:cNvPr>
            <p:cNvSpPr/>
            <p:nvPr/>
          </p:nvSpPr>
          <p:spPr>
            <a:xfrm>
              <a:off x="1849487" y="1796441"/>
              <a:ext cx="927954" cy="927954"/>
            </a:xfrm>
            <a:prstGeom prst="ellipse">
              <a:avLst/>
            </a:prstGeom>
            <a:solidFill>
              <a:schemeClr val="accent3">
                <a:lumMod val="20000"/>
                <a:lumOff val="80000"/>
              </a:schemeClr>
            </a:solidFill>
            <a:ln w="1270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NZ" sz="1050" dirty="0">
                <a:solidFill>
                  <a:srgbClr val="00A651"/>
                </a:solidFill>
                <a:latin typeface="Arial" panose="020B0604020202020204" pitchFamily="34" charset="0"/>
                <a:ea typeface="Times New Roman" panose="02020603050405020304" pitchFamily="18" charset="0"/>
              </a:endParaRPr>
            </a:p>
          </p:txBody>
        </p:sp>
        <p:sp>
          <p:nvSpPr>
            <p:cNvPr id="9" name="Oval 8">
              <a:extLst>
                <a:ext uri="{FF2B5EF4-FFF2-40B4-BE49-F238E27FC236}">
                  <a16:creationId xmlns:a16="http://schemas.microsoft.com/office/drawing/2014/main" id="{4AB5F074-D899-A49B-C337-591C91F9C2CE}"/>
                </a:ext>
              </a:extLst>
            </p:cNvPr>
            <p:cNvSpPr/>
            <p:nvPr/>
          </p:nvSpPr>
          <p:spPr>
            <a:xfrm>
              <a:off x="4087277" y="1796441"/>
              <a:ext cx="927954" cy="927954"/>
            </a:xfrm>
            <a:prstGeom prst="ellipse">
              <a:avLst/>
            </a:prstGeom>
            <a:solidFill>
              <a:schemeClr val="accent3">
                <a:lumMod val="20000"/>
                <a:lumOff val="80000"/>
              </a:schemeClr>
            </a:solidFill>
            <a:ln w="1270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NZ" sz="1050" dirty="0">
                <a:solidFill>
                  <a:srgbClr val="00A651"/>
                </a:solidFill>
                <a:latin typeface="Arial" panose="020B0604020202020204" pitchFamily="34" charset="0"/>
                <a:ea typeface="Times New Roman" panose="02020603050405020304" pitchFamily="18" charset="0"/>
              </a:endParaRPr>
            </a:p>
          </p:txBody>
        </p:sp>
        <p:sp>
          <p:nvSpPr>
            <p:cNvPr id="11" name="Oval 10">
              <a:extLst>
                <a:ext uri="{FF2B5EF4-FFF2-40B4-BE49-F238E27FC236}">
                  <a16:creationId xmlns:a16="http://schemas.microsoft.com/office/drawing/2014/main" id="{1D24C767-41CE-F2FE-BA4C-FB3127431D5C}"/>
                </a:ext>
              </a:extLst>
            </p:cNvPr>
            <p:cNvSpPr/>
            <p:nvPr/>
          </p:nvSpPr>
          <p:spPr>
            <a:xfrm>
              <a:off x="6325066" y="1796441"/>
              <a:ext cx="927954" cy="927954"/>
            </a:xfrm>
            <a:prstGeom prst="ellipse">
              <a:avLst/>
            </a:prstGeom>
            <a:solidFill>
              <a:schemeClr val="accent3">
                <a:lumMod val="20000"/>
                <a:lumOff val="80000"/>
              </a:schemeClr>
            </a:solidFill>
            <a:ln w="1270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NZ" sz="1050" dirty="0">
                <a:solidFill>
                  <a:srgbClr val="00A651"/>
                </a:solidFill>
                <a:latin typeface="Arial" panose="020B0604020202020204" pitchFamily="34" charset="0"/>
                <a:ea typeface="Times New Roman" panose="02020603050405020304" pitchFamily="18" charset="0"/>
              </a:endParaRPr>
            </a:p>
          </p:txBody>
        </p:sp>
        <p:sp>
          <p:nvSpPr>
            <p:cNvPr id="13" name="AutoShape 3">
              <a:extLst>
                <a:ext uri="{FF2B5EF4-FFF2-40B4-BE49-F238E27FC236}">
                  <a16:creationId xmlns:a16="http://schemas.microsoft.com/office/drawing/2014/main" id="{B54C39BB-3FDF-23C8-C4BF-EF7487FEB45E}"/>
                </a:ext>
              </a:extLst>
            </p:cNvPr>
            <p:cNvSpPr>
              <a:spLocks noChangeAspect="1" noChangeArrowheads="1" noTextEdit="1"/>
            </p:cNvSpPr>
            <p:nvPr/>
          </p:nvSpPr>
          <p:spPr bwMode="auto">
            <a:xfrm>
              <a:off x="1977418" y="2075128"/>
              <a:ext cx="673299" cy="37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 name="AutoShape 14">
              <a:extLst>
                <a:ext uri="{FF2B5EF4-FFF2-40B4-BE49-F238E27FC236}">
                  <a16:creationId xmlns:a16="http://schemas.microsoft.com/office/drawing/2014/main" id="{524410E2-C7B3-9519-41CB-DBDCE8FD3293}"/>
                </a:ext>
              </a:extLst>
            </p:cNvPr>
            <p:cNvSpPr>
              <a:spLocks noChangeAspect="1" noChangeArrowheads="1" noTextEdit="1"/>
            </p:cNvSpPr>
            <p:nvPr/>
          </p:nvSpPr>
          <p:spPr bwMode="auto">
            <a:xfrm>
              <a:off x="3443865" y="2004550"/>
              <a:ext cx="485421" cy="49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AutoShape 24">
              <a:extLst>
                <a:ext uri="{FF2B5EF4-FFF2-40B4-BE49-F238E27FC236}">
                  <a16:creationId xmlns:a16="http://schemas.microsoft.com/office/drawing/2014/main" id="{6BE256AA-882D-70A6-4D50-F055D2577D0C}"/>
                </a:ext>
              </a:extLst>
            </p:cNvPr>
            <p:cNvSpPr>
              <a:spLocks noChangeAspect="1" noChangeArrowheads="1" noTextEdit="1"/>
            </p:cNvSpPr>
            <p:nvPr/>
          </p:nvSpPr>
          <p:spPr bwMode="auto">
            <a:xfrm>
              <a:off x="5114653" y="1951461"/>
              <a:ext cx="293819" cy="5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 name="AutoShape 29">
              <a:extLst>
                <a:ext uri="{FF2B5EF4-FFF2-40B4-BE49-F238E27FC236}">
                  <a16:creationId xmlns:a16="http://schemas.microsoft.com/office/drawing/2014/main" id="{EA1A0547-4ABC-5BE3-A7B8-FAA93FA021B8}"/>
                </a:ext>
              </a:extLst>
            </p:cNvPr>
            <p:cNvSpPr>
              <a:spLocks noChangeAspect="1" noChangeArrowheads="1" noTextEdit="1"/>
            </p:cNvSpPr>
            <p:nvPr/>
          </p:nvSpPr>
          <p:spPr bwMode="auto">
            <a:xfrm>
              <a:off x="6540697" y="1985403"/>
              <a:ext cx="522178" cy="52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TextBox 28">
              <a:extLst>
                <a:ext uri="{FF2B5EF4-FFF2-40B4-BE49-F238E27FC236}">
                  <a16:creationId xmlns:a16="http://schemas.microsoft.com/office/drawing/2014/main" id="{B51360CC-D670-46AB-F0E2-E8746C03F18A}"/>
                </a:ext>
              </a:extLst>
            </p:cNvPr>
            <p:cNvSpPr txBox="1"/>
            <p:nvPr/>
          </p:nvSpPr>
          <p:spPr>
            <a:xfrm>
              <a:off x="4052055" y="2816632"/>
              <a:ext cx="918110" cy="1061829"/>
            </a:xfrm>
            <a:prstGeom prst="rect">
              <a:avLst/>
            </a:prstGeom>
            <a:noFill/>
          </p:spPr>
          <p:txBody>
            <a:bodyPr wrap="square" lIns="0" tIns="0" rIns="0" bIns="0" rtlCol="0">
              <a:spAutoFit/>
            </a:bodyPr>
            <a:lstStyle/>
            <a:p>
              <a:pPr algn="ctr"/>
              <a:r>
                <a:rPr lang="en-NZ" sz="1400" b="1" dirty="0">
                  <a:solidFill>
                    <a:srgbClr val="00A651"/>
                  </a:solidFill>
                </a:rPr>
                <a:t>Power</a:t>
              </a:r>
            </a:p>
            <a:p>
              <a:pPr algn="ctr"/>
              <a:r>
                <a:rPr lang="en-NZ" sz="1100" dirty="0"/>
                <a:t>There is limited power to decline anticipated activities</a:t>
              </a:r>
            </a:p>
          </p:txBody>
        </p:sp>
        <p:sp>
          <p:nvSpPr>
            <p:cNvPr id="31" name="TextBox 30">
              <a:extLst>
                <a:ext uri="{FF2B5EF4-FFF2-40B4-BE49-F238E27FC236}">
                  <a16:creationId xmlns:a16="http://schemas.microsoft.com/office/drawing/2014/main" id="{1C5ABDD4-4EC7-31D3-B73F-5F429AD6B5CC}"/>
                </a:ext>
              </a:extLst>
            </p:cNvPr>
            <p:cNvSpPr txBox="1"/>
            <p:nvPr/>
          </p:nvSpPr>
          <p:spPr>
            <a:xfrm>
              <a:off x="6237098" y="2822482"/>
              <a:ext cx="1129375" cy="892552"/>
            </a:xfrm>
            <a:prstGeom prst="rect">
              <a:avLst/>
            </a:prstGeom>
            <a:noFill/>
          </p:spPr>
          <p:txBody>
            <a:bodyPr wrap="square" lIns="0" tIns="0" rIns="0" bIns="0" rtlCol="0">
              <a:spAutoFit/>
            </a:bodyPr>
            <a:lstStyle/>
            <a:p>
              <a:pPr algn="ctr"/>
              <a:r>
                <a:rPr lang="en-NZ" sz="1400" b="1" dirty="0">
                  <a:solidFill>
                    <a:srgbClr val="00A651"/>
                  </a:solidFill>
                </a:rPr>
                <a:t>Notification</a:t>
              </a:r>
            </a:p>
            <a:p>
              <a:pPr algn="ctr"/>
              <a:r>
                <a:rPr lang="en-NZ" sz="1100" dirty="0"/>
                <a:t>New notification process is detailed and likely to generate litigation</a:t>
              </a:r>
            </a:p>
          </p:txBody>
        </p:sp>
      </p:grpSp>
      <p:grpSp>
        <p:nvGrpSpPr>
          <p:cNvPr id="33" name="Group 32"/>
          <p:cNvGrpSpPr/>
          <p:nvPr/>
        </p:nvGrpSpPr>
        <p:grpSpPr>
          <a:xfrm>
            <a:off x="6565629" y="2102772"/>
            <a:ext cx="446828" cy="467326"/>
            <a:chOff x="1407769" y="336549"/>
            <a:chExt cx="371475" cy="357189"/>
          </a:xfrm>
        </p:grpSpPr>
        <p:sp>
          <p:nvSpPr>
            <p:cNvPr id="34" name="Freeform 34"/>
            <p:cNvSpPr>
              <a:spLocks/>
            </p:cNvSpPr>
            <p:nvPr/>
          </p:nvSpPr>
          <p:spPr bwMode="auto">
            <a:xfrm>
              <a:off x="1683994" y="484188"/>
              <a:ext cx="71439" cy="23814"/>
            </a:xfrm>
            <a:custGeom>
              <a:avLst/>
              <a:gdLst>
                <a:gd name="T0" fmla="*/ 79 w 159"/>
                <a:gd name="T1" fmla="*/ 50 h 50"/>
                <a:gd name="T2" fmla="*/ 0 w 159"/>
                <a:gd name="T3" fmla="*/ 0 h 50"/>
                <a:gd name="T4" fmla="*/ 159 w 159"/>
                <a:gd name="T5" fmla="*/ 0 h 50"/>
                <a:gd name="T6" fmla="*/ 79 w 159"/>
                <a:gd name="T7" fmla="*/ 50 h 50"/>
              </a:gdLst>
              <a:ahLst/>
              <a:cxnLst>
                <a:cxn ang="0">
                  <a:pos x="T0" y="T1"/>
                </a:cxn>
                <a:cxn ang="0">
                  <a:pos x="T2" y="T3"/>
                </a:cxn>
                <a:cxn ang="0">
                  <a:pos x="T4" y="T5"/>
                </a:cxn>
                <a:cxn ang="0">
                  <a:pos x="T6" y="T7"/>
                </a:cxn>
              </a:cxnLst>
              <a:rect l="0" t="0" r="r" b="b"/>
              <a:pathLst>
                <a:path w="159" h="50">
                  <a:moveTo>
                    <a:pt x="79" y="50"/>
                  </a:moveTo>
                  <a:cubicBezTo>
                    <a:pt x="44" y="50"/>
                    <a:pt x="14" y="29"/>
                    <a:pt x="0" y="0"/>
                  </a:cubicBezTo>
                  <a:cubicBezTo>
                    <a:pt x="159" y="0"/>
                    <a:pt x="159" y="0"/>
                    <a:pt x="159" y="0"/>
                  </a:cubicBezTo>
                  <a:cubicBezTo>
                    <a:pt x="145" y="29"/>
                    <a:pt x="114" y="50"/>
                    <a:pt x="79" y="50"/>
                  </a:cubicBezTo>
                  <a:close/>
                </a:path>
              </a:pathLst>
            </a:custGeom>
            <a:solidFill>
              <a:srgbClr val="EA5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Freeform 35"/>
            <p:cNvSpPr>
              <a:spLocks/>
            </p:cNvSpPr>
            <p:nvPr/>
          </p:nvSpPr>
          <p:spPr bwMode="auto">
            <a:xfrm>
              <a:off x="1426819" y="484188"/>
              <a:ext cx="76200" cy="23814"/>
            </a:xfrm>
            <a:custGeom>
              <a:avLst/>
              <a:gdLst>
                <a:gd name="T0" fmla="*/ 80 w 159"/>
                <a:gd name="T1" fmla="*/ 50 h 50"/>
                <a:gd name="T2" fmla="*/ 0 w 159"/>
                <a:gd name="T3" fmla="*/ 0 h 50"/>
                <a:gd name="T4" fmla="*/ 159 w 159"/>
                <a:gd name="T5" fmla="*/ 0 h 50"/>
                <a:gd name="T6" fmla="*/ 80 w 159"/>
                <a:gd name="T7" fmla="*/ 50 h 50"/>
              </a:gdLst>
              <a:ahLst/>
              <a:cxnLst>
                <a:cxn ang="0">
                  <a:pos x="T0" y="T1"/>
                </a:cxn>
                <a:cxn ang="0">
                  <a:pos x="T2" y="T3"/>
                </a:cxn>
                <a:cxn ang="0">
                  <a:pos x="T4" y="T5"/>
                </a:cxn>
                <a:cxn ang="0">
                  <a:pos x="T6" y="T7"/>
                </a:cxn>
              </a:cxnLst>
              <a:rect l="0" t="0" r="r" b="b"/>
              <a:pathLst>
                <a:path w="159" h="50">
                  <a:moveTo>
                    <a:pt x="80" y="50"/>
                  </a:moveTo>
                  <a:cubicBezTo>
                    <a:pt x="45" y="50"/>
                    <a:pt x="14" y="29"/>
                    <a:pt x="0" y="0"/>
                  </a:cubicBezTo>
                  <a:cubicBezTo>
                    <a:pt x="159" y="0"/>
                    <a:pt x="159" y="0"/>
                    <a:pt x="159" y="0"/>
                  </a:cubicBezTo>
                  <a:cubicBezTo>
                    <a:pt x="145" y="29"/>
                    <a:pt x="115" y="50"/>
                    <a:pt x="80" y="50"/>
                  </a:cubicBezTo>
                  <a:close/>
                </a:path>
              </a:pathLst>
            </a:custGeom>
            <a:solidFill>
              <a:srgbClr val="EE3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6" name="Freeform 36"/>
            <p:cNvSpPr>
              <a:spLocks noEditPoints="1"/>
            </p:cNvSpPr>
            <p:nvPr/>
          </p:nvSpPr>
          <p:spPr bwMode="auto">
            <a:xfrm>
              <a:off x="1407769" y="336549"/>
              <a:ext cx="371475" cy="357189"/>
            </a:xfrm>
            <a:custGeom>
              <a:avLst/>
              <a:gdLst>
                <a:gd name="T0" fmla="*/ 291 w 795"/>
                <a:gd name="T1" fmla="*/ 627 h 768"/>
                <a:gd name="T2" fmla="*/ 488 w 795"/>
                <a:gd name="T3" fmla="*/ 627 h 768"/>
                <a:gd name="T4" fmla="*/ 554 w 795"/>
                <a:gd name="T5" fmla="*/ 693 h 768"/>
                <a:gd name="T6" fmla="*/ 576 w 795"/>
                <a:gd name="T7" fmla="*/ 693 h 768"/>
                <a:gd name="T8" fmla="*/ 647 w 795"/>
                <a:gd name="T9" fmla="*/ 764 h 768"/>
                <a:gd name="T10" fmla="*/ 647 w 795"/>
                <a:gd name="T11" fmla="*/ 768 h 768"/>
                <a:gd name="T12" fmla="*/ 282 w 795"/>
                <a:gd name="T13" fmla="*/ 768 h 768"/>
                <a:gd name="T14" fmla="*/ 397 w 795"/>
                <a:gd name="T15" fmla="*/ 504 h 768"/>
                <a:gd name="T16" fmla="*/ 397 w 795"/>
                <a:gd name="T17" fmla="*/ 196 h 768"/>
                <a:gd name="T18" fmla="*/ 437 w 795"/>
                <a:gd name="T19" fmla="*/ 155 h 768"/>
                <a:gd name="T20" fmla="*/ 398 w 795"/>
                <a:gd name="T21" fmla="*/ 116 h 768"/>
                <a:gd name="T22" fmla="*/ 359 w 795"/>
                <a:gd name="T23" fmla="*/ 155 h 768"/>
                <a:gd name="T24" fmla="*/ 398 w 795"/>
                <a:gd name="T25" fmla="*/ 194 h 768"/>
                <a:gd name="T26" fmla="*/ 437 w 795"/>
                <a:gd name="T27" fmla="*/ 155 h 768"/>
                <a:gd name="T28" fmla="*/ 0 w 795"/>
                <a:gd name="T29" fmla="*/ 282 h 768"/>
                <a:gd name="T30" fmla="*/ 125 w 795"/>
                <a:gd name="T31" fmla="*/ 406 h 768"/>
                <a:gd name="T32" fmla="*/ 249 w 795"/>
                <a:gd name="T33" fmla="*/ 282 h 768"/>
                <a:gd name="T34" fmla="*/ 0 w 795"/>
                <a:gd name="T35" fmla="*/ 282 h 768"/>
                <a:gd name="T36" fmla="*/ 51 w 795"/>
                <a:gd name="T37" fmla="*/ 208 h 768"/>
                <a:gd name="T38" fmla="*/ 125 w 795"/>
                <a:gd name="T39" fmla="*/ 103 h 768"/>
                <a:gd name="T40" fmla="*/ 198 w 795"/>
                <a:gd name="T41" fmla="*/ 208 h 768"/>
                <a:gd name="T42" fmla="*/ 125 w 795"/>
                <a:gd name="T43" fmla="*/ 103 h 768"/>
                <a:gd name="T44" fmla="*/ 546 w 795"/>
                <a:gd name="T45" fmla="*/ 282 h 768"/>
                <a:gd name="T46" fmla="*/ 670 w 795"/>
                <a:gd name="T47" fmla="*/ 406 h 768"/>
                <a:gd name="T48" fmla="*/ 795 w 795"/>
                <a:gd name="T49" fmla="*/ 282 h 768"/>
                <a:gd name="T50" fmla="*/ 546 w 795"/>
                <a:gd name="T51" fmla="*/ 282 h 768"/>
                <a:gd name="T52" fmla="*/ 744 w 795"/>
                <a:gd name="T53" fmla="*/ 208 h 768"/>
                <a:gd name="T54" fmla="*/ 670 w 795"/>
                <a:gd name="T55" fmla="*/ 103 h 768"/>
                <a:gd name="T56" fmla="*/ 597 w 795"/>
                <a:gd name="T57" fmla="*/ 208 h 768"/>
                <a:gd name="T58" fmla="*/ 670 w 795"/>
                <a:gd name="T59" fmla="*/ 103 h 768"/>
                <a:gd name="T60" fmla="*/ 460 w 795"/>
                <a:gd name="T61" fmla="*/ 93 h 768"/>
                <a:gd name="T62" fmla="*/ 335 w 795"/>
                <a:gd name="T63" fmla="*/ 93 h 768"/>
                <a:gd name="T64" fmla="*/ 670 w 795"/>
                <a:gd name="T65" fmla="*/ 103 h 768"/>
                <a:gd name="T66" fmla="*/ 125 w 795"/>
                <a:gd name="T67" fmla="*/ 103 h 768"/>
                <a:gd name="T68" fmla="*/ 397 w 795"/>
                <a:gd name="T69" fmla="*/ 504 h 768"/>
                <a:gd name="T70" fmla="*/ 397 w 795"/>
                <a:gd name="T71" fmla="*/ 504 h 768"/>
                <a:gd name="T72" fmla="*/ 351 w 795"/>
                <a:gd name="T73" fmla="*/ 551 h 768"/>
                <a:gd name="T74" fmla="*/ 351 w 795"/>
                <a:gd name="T75" fmla="*/ 627 h 768"/>
                <a:gd name="T76" fmla="*/ 444 w 795"/>
                <a:gd name="T77" fmla="*/ 627 h 768"/>
                <a:gd name="T78" fmla="*/ 444 w 795"/>
                <a:gd name="T79" fmla="*/ 551 h 768"/>
                <a:gd name="T80" fmla="*/ 397 w 795"/>
                <a:gd name="T81" fmla="*/ 504 h 768"/>
                <a:gd name="T82" fmla="*/ 496 w 795"/>
                <a:gd name="T83" fmla="*/ 627 h 768"/>
                <a:gd name="T84" fmla="*/ 300 w 795"/>
                <a:gd name="T85" fmla="*/ 627 h 768"/>
                <a:gd name="T86" fmla="*/ 233 w 795"/>
                <a:gd name="T87" fmla="*/ 693 h 768"/>
                <a:gd name="T88" fmla="*/ 211 w 795"/>
                <a:gd name="T89" fmla="*/ 693 h 768"/>
                <a:gd name="T90" fmla="*/ 140 w 795"/>
                <a:gd name="T91" fmla="*/ 764 h 768"/>
                <a:gd name="T92" fmla="*/ 140 w 795"/>
                <a:gd name="T93" fmla="*/ 768 h 768"/>
                <a:gd name="T94" fmla="*/ 505 w 795"/>
                <a:gd name="T95"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68">
                  <a:moveTo>
                    <a:pt x="291" y="627"/>
                  </a:moveTo>
                  <a:cubicBezTo>
                    <a:pt x="488" y="627"/>
                    <a:pt x="488" y="627"/>
                    <a:pt x="488" y="627"/>
                  </a:cubicBezTo>
                  <a:cubicBezTo>
                    <a:pt x="524" y="627"/>
                    <a:pt x="554" y="657"/>
                    <a:pt x="554" y="693"/>
                  </a:cubicBezTo>
                  <a:cubicBezTo>
                    <a:pt x="576" y="693"/>
                    <a:pt x="576" y="693"/>
                    <a:pt x="576" y="693"/>
                  </a:cubicBezTo>
                  <a:cubicBezTo>
                    <a:pt x="615" y="693"/>
                    <a:pt x="647" y="725"/>
                    <a:pt x="647" y="764"/>
                  </a:cubicBezTo>
                  <a:cubicBezTo>
                    <a:pt x="647" y="768"/>
                    <a:pt x="647" y="768"/>
                    <a:pt x="647" y="768"/>
                  </a:cubicBezTo>
                  <a:cubicBezTo>
                    <a:pt x="282" y="768"/>
                    <a:pt x="282" y="768"/>
                    <a:pt x="282" y="768"/>
                  </a:cubicBezTo>
                  <a:moveTo>
                    <a:pt x="397" y="504"/>
                  </a:moveTo>
                  <a:cubicBezTo>
                    <a:pt x="397" y="196"/>
                    <a:pt x="397" y="196"/>
                    <a:pt x="397" y="196"/>
                  </a:cubicBezTo>
                  <a:moveTo>
                    <a:pt x="437" y="155"/>
                  </a:moveTo>
                  <a:cubicBezTo>
                    <a:pt x="437" y="134"/>
                    <a:pt x="419" y="116"/>
                    <a:pt x="398" y="116"/>
                  </a:cubicBezTo>
                  <a:cubicBezTo>
                    <a:pt x="376" y="116"/>
                    <a:pt x="359" y="134"/>
                    <a:pt x="359" y="155"/>
                  </a:cubicBezTo>
                  <a:cubicBezTo>
                    <a:pt x="359" y="177"/>
                    <a:pt x="376" y="194"/>
                    <a:pt x="398" y="194"/>
                  </a:cubicBezTo>
                  <a:cubicBezTo>
                    <a:pt x="419" y="194"/>
                    <a:pt x="437" y="177"/>
                    <a:pt x="437" y="155"/>
                  </a:cubicBezTo>
                  <a:close/>
                  <a:moveTo>
                    <a:pt x="0" y="282"/>
                  </a:moveTo>
                  <a:cubicBezTo>
                    <a:pt x="0" y="350"/>
                    <a:pt x="56" y="406"/>
                    <a:pt x="125" y="406"/>
                  </a:cubicBezTo>
                  <a:cubicBezTo>
                    <a:pt x="193" y="406"/>
                    <a:pt x="249" y="350"/>
                    <a:pt x="249" y="282"/>
                  </a:cubicBezTo>
                  <a:lnTo>
                    <a:pt x="0" y="282"/>
                  </a:lnTo>
                  <a:close/>
                  <a:moveTo>
                    <a:pt x="51" y="208"/>
                  </a:moveTo>
                  <a:cubicBezTo>
                    <a:pt x="125" y="103"/>
                    <a:pt x="125" y="103"/>
                    <a:pt x="125" y="103"/>
                  </a:cubicBezTo>
                  <a:moveTo>
                    <a:pt x="198" y="208"/>
                  </a:moveTo>
                  <a:cubicBezTo>
                    <a:pt x="125" y="103"/>
                    <a:pt x="125" y="103"/>
                    <a:pt x="125" y="103"/>
                  </a:cubicBezTo>
                  <a:moveTo>
                    <a:pt x="546" y="282"/>
                  </a:moveTo>
                  <a:cubicBezTo>
                    <a:pt x="546" y="350"/>
                    <a:pt x="602" y="406"/>
                    <a:pt x="670" y="406"/>
                  </a:cubicBezTo>
                  <a:cubicBezTo>
                    <a:pt x="739" y="406"/>
                    <a:pt x="795" y="350"/>
                    <a:pt x="795" y="282"/>
                  </a:cubicBezTo>
                  <a:lnTo>
                    <a:pt x="546" y="282"/>
                  </a:lnTo>
                  <a:close/>
                  <a:moveTo>
                    <a:pt x="744" y="208"/>
                  </a:moveTo>
                  <a:cubicBezTo>
                    <a:pt x="670" y="103"/>
                    <a:pt x="670" y="103"/>
                    <a:pt x="670" y="103"/>
                  </a:cubicBezTo>
                  <a:moveTo>
                    <a:pt x="597" y="208"/>
                  </a:moveTo>
                  <a:cubicBezTo>
                    <a:pt x="670" y="103"/>
                    <a:pt x="670" y="103"/>
                    <a:pt x="670" y="103"/>
                  </a:cubicBezTo>
                  <a:moveTo>
                    <a:pt x="460" y="93"/>
                  </a:moveTo>
                  <a:cubicBezTo>
                    <a:pt x="425" y="59"/>
                    <a:pt x="370" y="59"/>
                    <a:pt x="335" y="93"/>
                  </a:cubicBezTo>
                  <a:moveTo>
                    <a:pt x="670" y="103"/>
                  </a:moveTo>
                  <a:cubicBezTo>
                    <a:pt x="503" y="0"/>
                    <a:pt x="292" y="0"/>
                    <a:pt x="125" y="103"/>
                  </a:cubicBezTo>
                  <a:moveTo>
                    <a:pt x="397" y="504"/>
                  </a:moveTo>
                  <a:cubicBezTo>
                    <a:pt x="397" y="504"/>
                    <a:pt x="397" y="504"/>
                    <a:pt x="397" y="504"/>
                  </a:cubicBezTo>
                  <a:cubicBezTo>
                    <a:pt x="371" y="504"/>
                    <a:pt x="351" y="525"/>
                    <a:pt x="351" y="551"/>
                  </a:cubicBezTo>
                  <a:cubicBezTo>
                    <a:pt x="351" y="627"/>
                    <a:pt x="351" y="627"/>
                    <a:pt x="351" y="627"/>
                  </a:cubicBezTo>
                  <a:cubicBezTo>
                    <a:pt x="444" y="627"/>
                    <a:pt x="444" y="627"/>
                    <a:pt x="444" y="627"/>
                  </a:cubicBezTo>
                  <a:cubicBezTo>
                    <a:pt x="444" y="551"/>
                    <a:pt x="444" y="551"/>
                    <a:pt x="444" y="551"/>
                  </a:cubicBezTo>
                  <a:cubicBezTo>
                    <a:pt x="444" y="525"/>
                    <a:pt x="423" y="504"/>
                    <a:pt x="397" y="504"/>
                  </a:cubicBezTo>
                  <a:close/>
                  <a:moveTo>
                    <a:pt x="496" y="627"/>
                  </a:moveTo>
                  <a:cubicBezTo>
                    <a:pt x="300" y="627"/>
                    <a:pt x="300" y="627"/>
                    <a:pt x="300" y="627"/>
                  </a:cubicBezTo>
                  <a:cubicBezTo>
                    <a:pt x="263" y="627"/>
                    <a:pt x="233" y="657"/>
                    <a:pt x="233" y="693"/>
                  </a:cubicBezTo>
                  <a:cubicBezTo>
                    <a:pt x="211" y="693"/>
                    <a:pt x="211" y="693"/>
                    <a:pt x="211" y="693"/>
                  </a:cubicBezTo>
                  <a:cubicBezTo>
                    <a:pt x="172" y="693"/>
                    <a:pt x="140" y="725"/>
                    <a:pt x="140" y="764"/>
                  </a:cubicBezTo>
                  <a:cubicBezTo>
                    <a:pt x="140" y="768"/>
                    <a:pt x="140" y="768"/>
                    <a:pt x="140" y="768"/>
                  </a:cubicBezTo>
                  <a:cubicBezTo>
                    <a:pt x="505" y="768"/>
                    <a:pt x="505" y="768"/>
                    <a:pt x="505" y="768"/>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37" name="Group 36"/>
          <p:cNvGrpSpPr/>
          <p:nvPr/>
        </p:nvGrpSpPr>
        <p:grpSpPr>
          <a:xfrm>
            <a:off x="4359895" y="2077244"/>
            <a:ext cx="448616" cy="492854"/>
            <a:chOff x="612430" y="1336674"/>
            <a:chExt cx="261939" cy="328614"/>
          </a:xfrm>
        </p:grpSpPr>
        <p:sp>
          <p:nvSpPr>
            <p:cNvPr id="38" name="Freeform 600"/>
            <p:cNvSpPr>
              <a:spLocks noEditPoints="1"/>
            </p:cNvSpPr>
            <p:nvPr/>
          </p:nvSpPr>
          <p:spPr bwMode="auto">
            <a:xfrm>
              <a:off x="612430" y="1336674"/>
              <a:ext cx="261939" cy="328614"/>
            </a:xfrm>
            <a:custGeom>
              <a:avLst/>
              <a:gdLst>
                <a:gd name="T0" fmla="*/ 432 w 560"/>
                <a:gd name="T1" fmla="*/ 301 h 700"/>
                <a:gd name="T2" fmla="*/ 432 w 560"/>
                <a:gd name="T3" fmla="*/ 700 h 700"/>
                <a:gd name="T4" fmla="*/ 66 w 560"/>
                <a:gd name="T5" fmla="*/ 700 h 700"/>
                <a:gd name="T6" fmla="*/ 0 w 560"/>
                <a:gd name="T7" fmla="*/ 634 h 700"/>
                <a:gd name="T8" fmla="*/ 0 w 560"/>
                <a:gd name="T9" fmla="*/ 156 h 700"/>
                <a:gd name="T10" fmla="*/ 259 w 560"/>
                <a:gd name="T11" fmla="*/ 156 h 700"/>
                <a:gd name="T12" fmla="*/ 216 w 560"/>
                <a:gd name="T13" fmla="*/ 301 h 700"/>
                <a:gd name="T14" fmla="*/ 216 w 560"/>
                <a:gd name="T15" fmla="*/ 488 h 700"/>
                <a:gd name="T16" fmla="*/ 216 w 560"/>
                <a:gd name="T17" fmla="*/ 546 h 700"/>
                <a:gd name="T18" fmla="*/ 211 w 560"/>
                <a:gd name="T19" fmla="*/ 551 h 700"/>
                <a:gd name="T20" fmla="*/ 216 w 560"/>
                <a:gd name="T21" fmla="*/ 556 h 700"/>
                <a:gd name="T22" fmla="*/ 221 w 560"/>
                <a:gd name="T23" fmla="*/ 551 h 700"/>
                <a:gd name="T24" fmla="*/ 216 w 560"/>
                <a:gd name="T25" fmla="*/ 546 h 700"/>
                <a:gd name="T26" fmla="*/ 426 w 560"/>
                <a:gd name="T27" fmla="*/ 0 h 700"/>
                <a:gd name="T28" fmla="*/ 292 w 560"/>
                <a:gd name="T29" fmla="*/ 134 h 700"/>
                <a:gd name="T30" fmla="*/ 426 w 560"/>
                <a:gd name="T31" fmla="*/ 268 h 700"/>
                <a:gd name="T32" fmla="*/ 560 w 560"/>
                <a:gd name="T33" fmla="*/ 134 h 700"/>
                <a:gd name="T34" fmla="*/ 426 w 560"/>
                <a:gd name="T35" fmla="*/ 0 h 700"/>
                <a:gd name="T36" fmla="*/ 372 w 560"/>
                <a:gd name="T37" fmla="*/ 79 h 700"/>
                <a:gd name="T38" fmla="*/ 481 w 560"/>
                <a:gd name="T39" fmla="*/ 189 h 700"/>
                <a:gd name="T40" fmla="*/ 481 w 560"/>
                <a:gd name="T41" fmla="*/ 79 h 700"/>
                <a:gd name="T42" fmla="*/ 372 w 560"/>
                <a:gd name="T43" fmla="*/ 18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0" h="700">
                  <a:moveTo>
                    <a:pt x="432" y="301"/>
                  </a:moveTo>
                  <a:cubicBezTo>
                    <a:pt x="432" y="700"/>
                    <a:pt x="432" y="700"/>
                    <a:pt x="432" y="700"/>
                  </a:cubicBezTo>
                  <a:cubicBezTo>
                    <a:pt x="66" y="700"/>
                    <a:pt x="66" y="700"/>
                    <a:pt x="66" y="700"/>
                  </a:cubicBezTo>
                  <a:cubicBezTo>
                    <a:pt x="30" y="700"/>
                    <a:pt x="0" y="671"/>
                    <a:pt x="0" y="634"/>
                  </a:cubicBezTo>
                  <a:cubicBezTo>
                    <a:pt x="0" y="156"/>
                    <a:pt x="0" y="156"/>
                    <a:pt x="0" y="156"/>
                  </a:cubicBezTo>
                  <a:cubicBezTo>
                    <a:pt x="259" y="156"/>
                    <a:pt x="259" y="156"/>
                    <a:pt x="259" y="156"/>
                  </a:cubicBezTo>
                  <a:moveTo>
                    <a:pt x="216" y="301"/>
                  </a:moveTo>
                  <a:cubicBezTo>
                    <a:pt x="216" y="488"/>
                    <a:pt x="216" y="488"/>
                    <a:pt x="216" y="488"/>
                  </a:cubicBezTo>
                  <a:moveTo>
                    <a:pt x="216" y="546"/>
                  </a:moveTo>
                  <a:cubicBezTo>
                    <a:pt x="213" y="546"/>
                    <a:pt x="211" y="548"/>
                    <a:pt x="211" y="551"/>
                  </a:cubicBezTo>
                  <a:cubicBezTo>
                    <a:pt x="211" y="554"/>
                    <a:pt x="213" y="556"/>
                    <a:pt x="216" y="556"/>
                  </a:cubicBezTo>
                  <a:cubicBezTo>
                    <a:pt x="219" y="556"/>
                    <a:pt x="221" y="554"/>
                    <a:pt x="221" y="551"/>
                  </a:cubicBezTo>
                  <a:cubicBezTo>
                    <a:pt x="221" y="548"/>
                    <a:pt x="219" y="546"/>
                    <a:pt x="216" y="546"/>
                  </a:cubicBezTo>
                  <a:close/>
                  <a:moveTo>
                    <a:pt x="426" y="0"/>
                  </a:moveTo>
                  <a:cubicBezTo>
                    <a:pt x="352" y="0"/>
                    <a:pt x="292" y="60"/>
                    <a:pt x="292" y="134"/>
                  </a:cubicBezTo>
                  <a:cubicBezTo>
                    <a:pt x="292" y="208"/>
                    <a:pt x="352" y="268"/>
                    <a:pt x="426" y="268"/>
                  </a:cubicBezTo>
                  <a:cubicBezTo>
                    <a:pt x="500" y="268"/>
                    <a:pt x="560" y="208"/>
                    <a:pt x="560" y="134"/>
                  </a:cubicBezTo>
                  <a:cubicBezTo>
                    <a:pt x="560" y="60"/>
                    <a:pt x="500" y="0"/>
                    <a:pt x="426" y="0"/>
                  </a:cubicBezTo>
                  <a:close/>
                  <a:moveTo>
                    <a:pt x="372" y="79"/>
                  </a:moveTo>
                  <a:cubicBezTo>
                    <a:pt x="481" y="189"/>
                    <a:pt x="481" y="189"/>
                    <a:pt x="481" y="189"/>
                  </a:cubicBezTo>
                  <a:moveTo>
                    <a:pt x="481" y="79"/>
                  </a:moveTo>
                  <a:cubicBezTo>
                    <a:pt x="372" y="189"/>
                    <a:pt x="372" y="189"/>
                    <a:pt x="372" y="189"/>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9" name="Freeform 601"/>
            <p:cNvSpPr>
              <a:spLocks/>
            </p:cNvSpPr>
            <p:nvPr/>
          </p:nvSpPr>
          <p:spPr bwMode="auto">
            <a:xfrm>
              <a:off x="631480" y="1584324"/>
              <a:ext cx="66675" cy="61914"/>
            </a:xfrm>
            <a:custGeom>
              <a:avLst/>
              <a:gdLst>
                <a:gd name="T0" fmla="*/ 29 w 139"/>
                <a:gd name="T1" fmla="*/ 139 h 139"/>
                <a:gd name="T2" fmla="*/ 139 w 139"/>
                <a:gd name="T3" fmla="*/ 139 h 139"/>
                <a:gd name="T4" fmla="*/ 0 w 139"/>
                <a:gd name="T5" fmla="*/ 0 h 139"/>
                <a:gd name="T6" fmla="*/ 0 w 139"/>
                <a:gd name="T7" fmla="*/ 109 h 139"/>
                <a:gd name="T8" fmla="*/ 29 w 139"/>
                <a:gd name="T9" fmla="*/ 139 h 139"/>
              </a:gdLst>
              <a:ahLst/>
              <a:cxnLst>
                <a:cxn ang="0">
                  <a:pos x="T0" y="T1"/>
                </a:cxn>
                <a:cxn ang="0">
                  <a:pos x="T2" y="T3"/>
                </a:cxn>
                <a:cxn ang="0">
                  <a:pos x="T4" y="T5"/>
                </a:cxn>
                <a:cxn ang="0">
                  <a:pos x="T6" y="T7"/>
                </a:cxn>
                <a:cxn ang="0">
                  <a:pos x="T8" y="T9"/>
                </a:cxn>
              </a:cxnLst>
              <a:rect l="0" t="0" r="r" b="b"/>
              <a:pathLst>
                <a:path w="139" h="139">
                  <a:moveTo>
                    <a:pt x="29" y="139"/>
                  </a:moveTo>
                  <a:cubicBezTo>
                    <a:pt x="139" y="139"/>
                    <a:pt x="139" y="139"/>
                    <a:pt x="139" y="139"/>
                  </a:cubicBezTo>
                  <a:cubicBezTo>
                    <a:pt x="0" y="0"/>
                    <a:pt x="0" y="0"/>
                    <a:pt x="0" y="0"/>
                  </a:cubicBezTo>
                  <a:cubicBezTo>
                    <a:pt x="0" y="109"/>
                    <a:pt x="0" y="109"/>
                    <a:pt x="0" y="109"/>
                  </a:cubicBezTo>
                  <a:cubicBezTo>
                    <a:pt x="0" y="126"/>
                    <a:pt x="13" y="139"/>
                    <a:pt x="29" y="139"/>
                  </a:cubicBez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40" name="Group 39"/>
          <p:cNvGrpSpPr/>
          <p:nvPr/>
        </p:nvGrpSpPr>
        <p:grpSpPr>
          <a:xfrm>
            <a:off x="2121329" y="2067986"/>
            <a:ext cx="368975" cy="575607"/>
            <a:chOff x="2750794" y="346074"/>
            <a:chExt cx="233364" cy="352425"/>
          </a:xfrm>
        </p:grpSpPr>
        <p:sp>
          <p:nvSpPr>
            <p:cNvPr id="41" name="Freeform 7"/>
            <p:cNvSpPr>
              <a:spLocks/>
            </p:cNvSpPr>
            <p:nvPr/>
          </p:nvSpPr>
          <p:spPr bwMode="auto">
            <a:xfrm>
              <a:off x="2850805" y="474663"/>
              <a:ext cx="90489" cy="9525"/>
            </a:xfrm>
            <a:custGeom>
              <a:avLst/>
              <a:gdLst>
                <a:gd name="T0" fmla="*/ 173 w 185"/>
                <a:gd name="T1" fmla="*/ 24 h 24"/>
                <a:gd name="T2" fmla="*/ 12 w 185"/>
                <a:gd name="T3" fmla="*/ 24 h 24"/>
                <a:gd name="T4" fmla="*/ 0 w 185"/>
                <a:gd name="T5" fmla="*/ 12 h 24"/>
                <a:gd name="T6" fmla="*/ 12 w 185"/>
                <a:gd name="T7" fmla="*/ 0 h 24"/>
                <a:gd name="T8" fmla="*/ 173 w 185"/>
                <a:gd name="T9" fmla="*/ 0 h 24"/>
                <a:gd name="T10" fmla="*/ 185 w 185"/>
                <a:gd name="T11" fmla="*/ 12 h 24"/>
                <a:gd name="T12" fmla="*/ 173 w 18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85" h="24">
                  <a:moveTo>
                    <a:pt x="173" y="24"/>
                  </a:moveTo>
                  <a:cubicBezTo>
                    <a:pt x="12" y="24"/>
                    <a:pt x="12" y="24"/>
                    <a:pt x="12" y="24"/>
                  </a:cubicBezTo>
                  <a:cubicBezTo>
                    <a:pt x="5" y="24"/>
                    <a:pt x="0" y="19"/>
                    <a:pt x="0" y="12"/>
                  </a:cubicBezTo>
                  <a:cubicBezTo>
                    <a:pt x="0" y="5"/>
                    <a:pt x="5" y="0"/>
                    <a:pt x="12" y="0"/>
                  </a:cubicBezTo>
                  <a:cubicBezTo>
                    <a:pt x="173" y="0"/>
                    <a:pt x="173" y="0"/>
                    <a:pt x="173" y="0"/>
                  </a:cubicBezTo>
                  <a:cubicBezTo>
                    <a:pt x="179" y="0"/>
                    <a:pt x="185" y="5"/>
                    <a:pt x="185" y="12"/>
                  </a:cubicBezTo>
                  <a:cubicBezTo>
                    <a:pt x="185" y="19"/>
                    <a:pt x="179" y="24"/>
                    <a:pt x="173" y="24"/>
                  </a:cubicBez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2" name="Freeform 8"/>
            <p:cNvSpPr>
              <a:spLocks/>
            </p:cNvSpPr>
            <p:nvPr/>
          </p:nvSpPr>
          <p:spPr bwMode="auto">
            <a:xfrm>
              <a:off x="2850805" y="541338"/>
              <a:ext cx="90489" cy="9525"/>
            </a:xfrm>
            <a:custGeom>
              <a:avLst/>
              <a:gdLst>
                <a:gd name="T0" fmla="*/ 173 w 185"/>
                <a:gd name="T1" fmla="*/ 24 h 24"/>
                <a:gd name="T2" fmla="*/ 12 w 185"/>
                <a:gd name="T3" fmla="*/ 24 h 24"/>
                <a:gd name="T4" fmla="*/ 0 w 185"/>
                <a:gd name="T5" fmla="*/ 12 h 24"/>
                <a:gd name="T6" fmla="*/ 12 w 185"/>
                <a:gd name="T7" fmla="*/ 0 h 24"/>
                <a:gd name="T8" fmla="*/ 173 w 185"/>
                <a:gd name="T9" fmla="*/ 0 h 24"/>
                <a:gd name="T10" fmla="*/ 185 w 185"/>
                <a:gd name="T11" fmla="*/ 12 h 24"/>
                <a:gd name="T12" fmla="*/ 173 w 18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85" h="24">
                  <a:moveTo>
                    <a:pt x="173" y="24"/>
                  </a:moveTo>
                  <a:cubicBezTo>
                    <a:pt x="12" y="24"/>
                    <a:pt x="12" y="24"/>
                    <a:pt x="12" y="24"/>
                  </a:cubicBezTo>
                  <a:cubicBezTo>
                    <a:pt x="5" y="24"/>
                    <a:pt x="0" y="19"/>
                    <a:pt x="0" y="12"/>
                  </a:cubicBezTo>
                  <a:cubicBezTo>
                    <a:pt x="0" y="5"/>
                    <a:pt x="5" y="0"/>
                    <a:pt x="12" y="0"/>
                  </a:cubicBezTo>
                  <a:cubicBezTo>
                    <a:pt x="173" y="0"/>
                    <a:pt x="173" y="0"/>
                    <a:pt x="173" y="0"/>
                  </a:cubicBezTo>
                  <a:cubicBezTo>
                    <a:pt x="179" y="0"/>
                    <a:pt x="185" y="5"/>
                    <a:pt x="185" y="12"/>
                  </a:cubicBezTo>
                  <a:cubicBezTo>
                    <a:pt x="185" y="19"/>
                    <a:pt x="179" y="24"/>
                    <a:pt x="173" y="24"/>
                  </a:cubicBezTo>
                  <a:close/>
                </a:path>
              </a:pathLst>
            </a:custGeom>
            <a:solidFill>
              <a:srgbClr val="EA5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3" name="Freeform 9"/>
            <p:cNvSpPr>
              <a:spLocks noEditPoints="1"/>
            </p:cNvSpPr>
            <p:nvPr/>
          </p:nvSpPr>
          <p:spPr bwMode="auto">
            <a:xfrm>
              <a:off x="2750794" y="346074"/>
              <a:ext cx="233364" cy="352425"/>
            </a:xfrm>
            <a:custGeom>
              <a:avLst/>
              <a:gdLst>
                <a:gd name="T0" fmla="*/ 210 w 502"/>
                <a:gd name="T1" fmla="*/ 43 h 762"/>
                <a:gd name="T2" fmla="*/ 210 w 502"/>
                <a:gd name="T3" fmla="*/ 41 h 762"/>
                <a:gd name="T4" fmla="*/ 251 w 502"/>
                <a:gd name="T5" fmla="*/ 0 h 762"/>
                <a:gd name="T6" fmla="*/ 251 w 502"/>
                <a:gd name="T7" fmla="*/ 0 h 762"/>
                <a:gd name="T8" fmla="*/ 291 w 502"/>
                <a:gd name="T9" fmla="*/ 41 h 762"/>
                <a:gd name="T10" fmla="*/ 291 w 502"/>
                <a:gd name="T11" fmla="*/ 43 h 762"/>
                <a:gd name="T12" fmla="*/ 168 w 502"/>
                <a:gd name="T13" fmla="*/ 54 h 762"/>
                <a:gd name="T14" fmla="*/ 168 w 502"/>
                <a:gd name="T15" fmla="*/ 140 h 762"/>
                <a:gd name="T16" fmla="*/ 183 w 502"/>
                <a:gd name="T17" fmla="*/ 154 h 762"/>
                <a:gd name="T18" fmla="*/ 188 w 502"/>
                <a:gd name="T19" fmla="*/ 154 h 762"/>
                <a:gd name="T20" fmla="*/ 203 w 502"/>
                <a:gd name="T21" fmla="*/ 142 h 762"/>
                <a:gd name="T22" fmla="*/ 203 w 502"/>
                <a:gd name="T23" fmla="*/ 140 h 762"/>
                <a:gd name="T24" fmla="*/ 254 w 502"/>
                <a:gd name="T25" fmla="*/ 95 h 762"/>
                <a:gd name="T26" fmla="*/ 254 w 502"/>
                <a:gd name="T27" fmla="*/ 95 h 762"/>
                <a:gd name="T28" fmla="*/ 305 w 502"/>
                <a:gd name="T29" fmla="*/ 140 h 762"/>
                <a:gd name="T30" fmla="*/ 305 w 502"/>
                <a:gd name="T31" fmla="*/ 142 h 762"/>
                <a:gd name="T32" fmla="*/ 319 w 502"/>
                <a:gd name="T33" fmla="*/ 154 h 762"/>
                <a:gd name="T34" fmla="*/ 319 w 502"/>
                <a:gd name="T35" fmla="*/ 154 h 762"/>
                <a:gd name="T36" fmla="*/ 334 w 502"/>
                <a:gd name="T37" fmla="*/ 140 h 762"/>
                <a:gd name="T38" fmla="*/ 334 w 502"/>
                <a:gd name="T39" fmla="*/ 54 h 762"/>
                <a:gd name="T40" fmla="*/ 323 w 502"/>
                <a:gd name="T41" fmla="*/ 43 h 762"/>
                <a:gd name="T42" fmla="*/ 179 w 502"/>
                <a:gd name="T43" fmla="*/ 43 h 762"/>
                <a:gd name="T44" fmla="*/ 168 w 502"/>
                <a:gd name="T45" fmla="*/ 54 h 762"/>
                <a:gd name="T46" fmla="*/ 165 w 502"/>
                <a:gd name="T47" fmla="*/ 77 h 762"/>
                <a:gd name="T48" fmla="*/ 40 w 502"/>
                <a:gd name="T49" fmla="*/ 77 h 762"/>
                <a:gd name="T50" fmla="*/ 0 w 502"/>
                <a:gd name="T51" fmla="*/ 117 h 762"/>
                <a:gd name="T52" fmla="*/ 0 w 502"/>
                <a:gd name="T53" fmla="*/ 723 h 762"/>
                <a:gd name="T54" fmla="*/ 40 w 502"/>
                <a:gd name="T55" fmla="*/ 762 h 762"/>
                <a:gd name="T56" fmla="*/ 462 w 502"/>
                <a:gd name="T57" fmla="*/ 762 h 762"/>
                <a:gd name="T58" fmla="*/ 502 w 502"/>
                <a:gd name="T59" fmla="*/ 723 h 762"/>
                <a:gd name="T60" fmla="*/ 502 w 502"/>
                <a:gd name="T61" fmla="*/ 117 h 762"/>
                <a:gd name="T62" fmla="*/ 462 w 502"/>
                <a:gd name="T63" fmla="*/ 77 h 762"/>
                <a:gd name="T64" fmla="*/ 334 w 502"/>
                <a:gd name="T65" fmla="*/ 77 h 762"/>
                <a:gd name="T66" fmla="*/ 120 w 502"/>
                <a:gd name="T67" fmla="*/ 136 h 762"/>
                <a:gd name="T68" fmla="*/ 59 w 502"/>
                <a:gd name="T69" fmla="*/ 136 h 762"/>
                <a:gd name="T70" fmla="*/ 59 w 502"/>
                <a:gd name="T71" fmla="*/ 704 h 762"/>
                <a:gd name="T72" fmla="*/ 356 w 502"/>
                <a:gd name="T73" fmla="*/ 704 h 762"/>
                <a:gd name="T74" fmla="*/ 443 w 502"/>
                <a:gd name="T75" fmla="*/ 617 h 762"/>
                <a:gd name="T76" fmla="*/ 443 w 502"/>
                <a:gd name="T77" fmla="*/ 136 h 762"/>
                <a:gd name="T78" fmla="*/ 381 w 502"/>
                <a:gd name="T79" fmla="*/ 136 h 762"/>
                <a:gd name="T80" fmla="*/ 137 w 502"/>
                <a:gd name="T81" fmla="*/ 410 h 762"/>
                <a:gd name="T82" fmla="*/ 160 w 502"/>
                <a:gd name="T83" fmla="*/ 433 h 762"/>
                <a:gd name="T84" fmla="*/ 206 w 502"/>
                <a:gd name="T85" fmla="*/ 384 h 762"/>
                <a:gd name="T86" fmla="*/ 137 w 502"/>
                <a:gd name="T87" fmla="*/ 273 h 762"/>
                <a:gd name="T88" fmla="*/ 160 w 502"/>
                <a:gd name="T89" fmla="*/ 296 h 762"/>
                <a:gd name="T90" fmla="*/ 206 w 502"/>
                <a:gd name="T91" fmla="*/ 247 h 762"/>
                <a:gd name="T92" fmla="*/ 137 w 502"/>
                <a:gd name="T93" fmla="*/ 539 h 762"/>
                <a:gd name="T94" fmla="*/ 160 w 502"/>
                <a:gd name="T95" fmla="*/ 561 h 762"/>
                <a:gd name="T96" fmla="*/ 206 w 502"/>
                <a:gd name="T97" fmla="*/ 512 h 762"/>
                <a:gd name="T98" fmla="*/ 408 w 502"/>
                <a:gd name="T99" fmla="*/ 598 h 762"/>
                <a:gd name="T100" fmla="*/ 338 w 502"/>
                <a:gd name="T101" fmla="*/ 598 h 762"/>
                <a:gd name="T102" fmla="*/ 338 w 502"/>
                <a:gd name="T103" fmla="*/ 66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2" h="762">
                  <a:moveTo>
                    <a:pt x="210" y="43"/>
                  </a:moveTo>
                  <a:cubicBezTo>
                    <a:pt x="210" y="41"/>
                    <a:pt x="210" y="41"/>
                    <a:pt x="210" y="41"/>
                  </a:cubicBezTo>
                  <a:cubicBezTo>
                    <a:pt x="210" y="18"/>
                    <a:pt x="229" y="0"/>
                    <a:pt x="251" y="0"/>
                  </a:cubicBezTo>
                  <a:cubicBezTo>
                    <a:pt x="251" y="0"/>
                    <a:pt x="251" y="0"/>
                    <a:pt x="251" y="0"/>
                  </a:cubicBezTo>
                  <a:cubicBezTo>
                    <a:pt x="273" y="0"/>
                    <a:pt x="291" y="18"/>
                    <a:pt x="291" y="41"/>
                  </a:cubicBezTo>
                  <a:cubicBezTo>
                    <a:pt x="291" y="43"/>
                    <a:pt x="291" y="43"/>
                    <a:pt x="291" y="43"/>
                  </a:cubicBezTo>
                  <a:moveTo>
                    <a:pt x="168" y="54"/>
                  </a:moveTo>
                  <a:cubicBezTo>
                    <a:pt x="168" y="140"/>
                    <a:pt x="168" y="140"/>
                    <a:pt x="168" y="140"/>
                  </a:cubicBezTo>
                  <a:cubicBezTo>
                    <a:pt x="168" y="148"/>
                    <a:pt x="175" y="154"/>
                    <a:pt x="183" y="154"/>
                  </a:cubicBezTo>
                  <a:cubicBezTo>
                    <a:pt x="188" y="154"/>
                    <a:pt x="188" y="154"/>
                    <a:pt x="188" y="154"/>
                  </a:cubicBezTo>
                  <a:cubicBezTo>
                    <a:pt x="196" y="154"/>
                    <a:pt x="202" y="149"/>
                    <a:pt x="203" y="142"/>
                  </a:cubicBezTo>
                  <a:cubicBezTo>
                    <a:pt x="203" y="140"/>
                    <a:pt x="203" y="140"/>
                    <a:pt x="203" y="140"/>
                  </a:cubicBezTo>
                  <a:cubicBezTo>
                    <a:pt x="206" y="114"/>
                    <a:pt x="228" y="95"/>
                    <a:pt x="254" y="95"/>
                  </a:cubicBezTo>
                  <a:cubicBezTo>
                    <a:pt x="254" y="95"/>
                    <a:pt x="254" y="95"/>
                    <a:pt x="254" y="95"/>
                  </a:cubicBezTo>
                  <a:cubicBezTo>
                    <a:pt x="280" y="95"/>
                    <a:pt x="301" y="114"/>
                    <a:pt x="305" y="140"/>
                  </a:cubicBezTo>
                  <a:cubicBezTo>
                    <a:pt x="305" y="142"/>
                    <a:pt x="305" y="142"/>
                    <a:pt x="305" y="142"/>
                  </a:cubicBezTo>
                  <a:cubicBezTo>
                    <a:pt x="306" y="149"/>
                    <a:pt x="312" y="154"/>
                    <a:pt x="319" y="154"/>
                  </a:cubicBezTo>
                  <a:cubicBezTo>
                    <a:pt x="319" y="154"/>
                    <a:pt x="319" y="154"/>
                    <a:pt x="319" y="154"/>
                  </a:cubicBezTo>
                  <a:cubicBezTo>
                    <a:pt x="327" y="154"/>
                    <a:pt x="334" y="148"/>
                    <a:pt x="334" y="140"/>
                  </a:cubicBezTo>
                  <a:cubicBezTo>
                    <a:pt x="334" y="54"/>
                    <a:pt x="334" y="54"/>
                    <a:pt x="334" y="54"/>
                  </a:cubicBezTo>
                  <a:cubicBezTo>
                    <a:pt x="334" y="48"/>
                    <a:pt x="329" y="43"/>
                    <a:pt x="323" y="43"/>
                  </a:cubicBezTo>
                  <a:cubicBezTo>
                    <a:pt x="179" y="43"/>
                    <a:pt x="179" y="43"/>
                    <a:pt x="179" y="43"/>
                  </a:cubicBezTo>
                  <a:cubicBezTo>
                    <a:pt x="173" y="43"/>
                    <a:pt x="168" y="48"/>
                    <a:pt x="168" y="54"/>
                  </a:cubicBezTo>
                  <a:close/>
                  <a:moveTo>
                    <a:pt x="165" y="77"/>
                  </a:moveTo>
                  <a:cubicBezTo>
                    <a:pt x="40" y="77"/>
                    <a:pt x="40" y="77"/>
                    <a:pt x="40" y="77"/>
                  </a:cubicBezTo>
                  <a:cubicBezTo>
                    <a:pt x="18" y="77"/>
                    <a:pt x="0" y="95"/>
                    <a:pt x="0" y="117"/>
                  </a:cubicBezTo>
                  <a:cubicBezTo>
                    <a:pt x="0" y="723"/>
                    <a:pt x="0" y="723"/>
                    <a:pt x="0" y="723"/>
                  </a:cubicBezTo>
                  <a:cubicBezTo>
                    <a:pt x="0" y="744"/>
                    <a:pt x="18" y="762"/>
                    <a:pt x="40" y="762"/>
                  </a:cubicBezTo>
                  <a:cubicBezTo>
                    <a:pt x="462" y="762"/>
                    <a:pt x="462" y="762"/>
                    <a:pt x="462" y="762"/>
                  </a:cubicBezTo>
                  <a:cubicBezTo>
                    <a:pt x="484" y="762"/>
                    <a:pt x="502" y="744"/>
                    <a:pt x="502" y="723"/>
                  </a:cubicBezTo>
                  <a:cubicBezTo>
                    <a:pt x="502" y="117"/>
                    <a:pt x="502" y="117"/>
                    <a:pt x="502" y="117"/>
                  </a:cubicBezTo>
                  <a:cubicBezTo>
                    <a:pt x="502" y="95"/>
                    <a:pt x="484" y="77"/>
                    <a:pt x="462" y="77"/>
                  </a:cubicBezTo>
                  <a:cubicBezTo>
                    <a:pt x="334" y="77"/>
                    <a:pt x="334" y="77"/>
                    <a:pt x="334" y="77"/>
                  </a:cubicBezTo>
                  <a:moveTo>
                    <a:pt x="120" y="136"/>
                  </a:moveTo>
                  <a:cubicBezTo>
                    <a:pt x="59" y="136"/>
                    <a:pt x="59" y="136"/>
                    <a:pt x="59" y="136"/>
                  </a:cubicBezTo>
                  <a:cubicBezTo>
                    <a:pt x="59" y="704"/>
                    <a:pt x="59" y="704"/>
                    <a:pt x="59" y="704"/>
                  </a:cubicBezTo>
                  <a:cubicBezTo>
                    <a:pt x="356" y="704"/>
                    <a:pt x="356" y="704"/>
                    <a:pt x="356" y="704"/>
                  </a:cubicBezTo>
                  <a:cubicBezTo>
                    <a:pt x="443" y="617"/>
                    <a:pt x="443" y="617"/>
                    <a:pt x="443" y="617"/>
                  </a:cubicBezTo>
                  <a:cubicBezTo>
                    <a:pt x="443" y="136"/>
                    <a:pt x="443" y="136"/>
                    <a:pt x="443" y="136"/>
                  </a:cubicBezTo>
                  <a:cubicBezTo>
                    <a:pt x="381" y="136"/>
                    <a:pt x="381" y="136"/>
                    <a:pt x="381" y="136"/>
                  </a:cubicBezTo>
                  <a:moveTo>
                    <a:pt x="137" y="410"/>
                  </a:moveTo>
                  <a:cubicBezTo>
                    <a:pt x="160" y="433"/>
                    <a:pt x="160" y="433"/>
                    <a:pt x="160" y="433"/>
                  </a:cubicBezTo>
                  <a:cubicBezTo>
                    <a:pt x="206" y="384"/>
                    <a:pt x="206" y="384"/>
                    <a:pt x="206" y="384"/>
                  </a:cubicBezTo>
                  <a:moveTo>
                    <a:pt x="137" y="273"/>
                  </a:moveTo>
                  <a:cubicBezTo>
                    <a:pt x="160" y="296"/>
                    <a:pt x="160" y="296"/>
                    <a:pt x="160" y="296"/>
                  </a:cubicBezTo>
                  <a:cubicBezTo>
                    <a:pt x="206" y="247"/>
                    <a:pt x="206" y="247"/>
                    <a:pt x="206" y="247"/>
                  </a:cubicBezTo>
                  <a:moveTo>
                    <a:pt x="137" y="539"/>
                  </a:moveTo>
                  <a:cubicBezTo>
                    <a:pt x="160" y="561"/>
                    <a:pt x="160" y="561"/>
                    <a:pt x="160" y="561"/>
                  </a:cubicBezTo>
                  <a:cubicBezTo>
                    <a:pt x="206" y="512"/>
                    <a:pt x="206" y="512"/>
                    <a:pt x="206" y="512"/>
                  </a:cubicBezTo>
                  <a:moveTo>
                    <a:pt x="408" y="598"/>
                  </a:moveTo>
                  <a:cubicBezTo>
                    <a:pt x="338" y="598"/>
                    <a:pt x="338" y="598"/>
                    <a:pt x="338" y="598"/>
                  </a:cubicBezTo>
                  <a:cubicBezTo>
                    <a:pt x="338" y="668"/>
                    <a:pt x="338" y="668"/>
                    <a:pt x="338" y="668"/>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222856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 Consenting under the NBA continued</a:t>
            </a:r>
          </a:p>
        </p:txBody>
      </p:sp>
      <p:sp>
        <p:nvSpPr>
          <p:cNvPr id="3" name="Content Placeholder 2"/>
          <p:cNvSpPr>
            <a:spLocks noGrp="1"/>
          </p:cNvSpPr>
          <p:nvPr>
            <p:ph sz="quarter" idx="11"/>
          </p:nvPr>
        </p:nvSpPr>
        <p:spPr/>
        <p:txBody>
          <a:bodyPr/>
          <a:lstStyle/>
          <a:p>
            <a:r>
              <a:rPr lang="en-NZ" dirty="0"/>
              <a:t>Some important changes for the RMA</a:t>
            </a:r>
          </a:p>
          <a:p>
            <a:r>
              <a:rPr lang="en-NZ" dirty="0"/>
              <a:t>Decision-making is not subject to the purpose of the NBEA</a:t>
            </a:r>
          </a:p>
          <a:p>
            <a:r>
              <a:rPr lang="en-NZ" dirty="0"/>
              <a:t>These high level issues are to be resolved in terms of the NPF, Regional Spatial strategies, and NBEA plans</a:t>
            </a:r>
          </a:p>
          <a:p>
            <a:r>
              <a:rPr lang="en-NZ" dirty="0"/>
              <a:t>Some new matters to be taken into account:</a:t>
            </a:r>
          </a:p>
          <a:p>
            <a:pPr lvl="1"/>
            <a:r>
              <a:rPr lang="en-NZ" dirty="0"/>
              <a:t>Likely state of the environment</a:t>
            </a:r>
          </a:p>
          <a:p>
            <a:pPr lvl="1"/>
            <a:r>
              <a:rPr lang="en-NZ" dirty="0"/>
              <a:t>Any enforcement action taken against an applicant for consent</a:t>
            </a:r>
          </a:p>
        </p:txBody>
      </p:sp>
    </p:spTree>
    <p:extLst>
      <p:ext uri="{BB962C8B-B14F-4D97-AF65-F5344CB8AC3E}">
        <p14:creationId xmlns:p14="http://schemas.microsoft.com/office/powerpoint/2010/main" val="130881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Matters that cannot be had regard to now include:</a:t>
            </a:r>
          </a:p>
        </p:txBody>
      </p:sp>
      <p:grpSp>
        <p:nvGrpSpPr>
          <p:cNvPr id="49" name="Group 48"/>
          <p:cNvGrpSpPr/>
          <p:nvPr/>
        </p:nvGrpSpPr>
        <p:grpSpPr>
          <a:xfrm>
            <a:off x="1895810" y="1528133"/>
            <a:ext cx="4954629" cy="2300842"/>
            <a:chOff x="902540" y="1816409"/>
            <a:chExt cx="4124768" cy="2068335"/>
          </a:xfrm>
        </p:grpSpPr>
        <p:cxnSp>
          <p:nvCxnSpPr>
            <p:cNvPr id="5" name="Straight Connector 4">
              <a:extLst>
                <a:ext uri="{FF2B5EF4-FFF2-40B4-BE49-F238E27FC236}">
                  <a16:creationId xmlns:a16="http://schemas.microsoft.com/office/drawing/2014/main" id="{00316894-9AB0-07F6-C1B9-88FBFD2B6A26}"/>
                </a:ext>
              </a:extLst>
            </p:cNvPr>
            <p:cNvCxnSpPr/>
            <p:nvPr/>
          </p:nvCxnSpPr>
          <p:spPr>
            <a:xfrm>
              <a:off x="1125179" y="2341272"/>
              <a:ext cx="1940965" cy="1"/>
            </a:xfrm>
            <a:prstGeom prst="line">
              <a:avLst/>
            </a:prstGeom>
            <a:ln w="1778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A4AA2E7-93E9-5975-FF23-894454C3426C}"/>
                </a:ext>
              </a:extLst>
            </p:cNvPr>
            <p:cNvCxnSpPr/>
            <p:nvPr/>
          </p:nvCxnSpPr>
          <p:spPr>
            <a:xfrm>
              <a:off x="2677531" y="2341272"/>
              <a:ext cx="1940965" cy="1"/>
            </a:xfrm>
            <a:prstGeom prst="line">
              <a:avLst/>
            </a:prstGeom>
            <a:ln w="177800" cap="rnd">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264C8EF-A4C8-EE1E-9E47-68F2843AD8E6}"/>
                </a:ext>
              </a:extLst>
            </p:cNvPr>
            <p:cNvGrpSpPr/>
            <p:nvPr/>
          </p:nvGrpSpPr>
          <p:grpSpPr>
            <a:xfrm>
              <a:off x="1033940" y="1816409"/>
              <a:ext cx="928508" cy="969250"/>
              <a:chOff x="1033940" y="1816409"/>
              <a:chExt cx="928508" cy="969250"/>
            </a:xfrm>
          </p:grpSpPr>
          <p:sp>
            <p:nvSpPr>
              <p:cNvPr id="9" name="Oval 8">
                <a:extLst>
                  <a:ext uri="{FF2B5EF4-FFF2-40B4-BE49-F238E27FC236}">
                    <a16:creationId xmlns:a16="http://schemas.microsoft.com/office/drawing/2014/main" id="{DEFFF0D1-15EA-5C5F-73E5-E5DD6A719B26}"/>
                  </a:ext>
                </a:extLst>
              </p:cNvPr>
              <p:cNvSpPr/>
              <p:nvPr/>
            </p:nvSpPr>
            <p:spPr>
              <a:xfrm>
                <a:off x="1034494" y="1857705"/>
                <a:ext cx="927954" cy="927954"/>
              </a:xfrm>
              <a:prstGeom prst="ellipse">
                <a:avLst/>
              </a:prstGeom>
              <a:solidFill>
                <a:schemeClr val="bg2"/>
              </a:solidFill>
              <a:ln w="1270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NZ" sz="1050" dirty="0">
                  <a:solidFill>
                    <a:srgbClr val="00A651"/>
                  </a:solidFill>
                  <a:latin typeface="Arial" panose="020B0604020202020204" pitchFamily="34" charset="0"/>
                  <a:ea typeface="Times New Roman" panose="02020603050405020304" pitchFamily="18" charset="0"/>
                </a:endParaRPr>
              </a:p>
            </p:txBody>
          </p:sp>
          <p:sp>
            <p:nvSpPr>
              <p:cNvPr id="10" name="Oval 9">
                <a:extLst>
                  <a:ext uri="{FF2B5EF4-FFF2-40B4-BE49-F238E27FC236}">
                    <a16:creationId xmlns:a16="http://schemas.microsoft.com/office/drawing/2014/main" id="{00509FD9-BA23-9861-0085-FBAE309ACDB0}"/>
                  </a:ext>
                </a:extLst>
              </p:cNvPr>
              <p:cNvSpPr/>
              <p:nvPr/>
            </p:nvSpPr>
            <p:spPr>
              <a:xfrm>
                <a:off x="1033940" y="1816409"/>
                <a:ext cx="274934" cy="274934"/>
              </a:xfrm>
              <a:prstGeom prst="ellipse">
                <a:avLst/>
              </a:prstGeom>
              <a:solidFill>
                <a:schemeClr val="bg1"/>
              </a:solidFill>
              <a:ln w="1905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NZ" sz="1200" b="1" dirty="0">
                    <a:solidFill>
                      <a:srgbClr val="00A651"/>
                    </a:solidFill>
                    <a:ea typeface="Times New Roman" panose="02020603050405020304" pitchFamily="18" charset="0"/>
                    <a:cs typeface="Arial" panose="020B0604020202020204" pitchFamily="34" charset="0"/>
                  </a:rPr>
                  <a:t>01</a:t>
                </a:r>
              </a:p>
            </p:txBody>
          </p:sp>
        </p:grpSp>
        <p:grpSp>
          <p:nvGrpSpPr>
            <p:cNvPr id="11" name="Group 10">
              <a:extLst>
                <a:ext uri="{FF2B5EF4-FFF2-40B4-BE49-F238E27FC236}">
                  <a16:creationId xmlns:a16="http://schemas.microsoft.com/office/drawing/2014/main" id="{E5A63507-9640-44E0-AEAE-FBCEE1804BF0}"/>
                </a:ext>
              </a:extLst>
            </p:cNvPr>
            <p:cNvGrpSpPr/>
            <p:nvPr/>
          </p:nvGrpSpPr>
          <p:grpSpPr>
            <a:xfrm>
              <a:off x="2379331" y="1816409"/>
              <a:ext cx="956696" cy="969250"/>
              <a:chOff x="2379331" y="1816409"/>
              <a:chExt cx="956696" cy="969250"/>
            </a:xfrm>
          </p:grpSpPr>
          <p:sp>
            <p:nvSpPr>
              <p:cNvPr id="12" name="Oval 11">
                <a:extLst>
                  <a:ext uri="{FF2B5EF4-FFF2-40B4-BE49-F238E27FC236}">
                    <a16:creationId xmlns:a16="http://schemas.microsoft.com/office/drawing/2014/main" id="{0E9FD689-5768-B65B-8433-6441E199040A}"/>
                  </a:ext>
                </a:extLst>
              </p:cNvPr>
              <p:cNvSpPr/>
              <p:nvPr/>
            </p:nvSpPr>
            <p:spPr>
              <a:xfrm>
                <a:off x="2408073" y="1857705"/>
                <a:ext cx="927954" cy="927954"/>
              </a:xfrm>
              <a:prstGeom prst="ellipse">
                <a:avLst/>
              </a:prstGeom>
              <a:solidFill>
                <a:schemeClr val="bg2"/>
              </a:solidFill>
              <a:ln w="1270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NZ" sz="1050" dirty="0">
                  <a:solidFill>
                    <a:srgbClr val="00A651"/>
                  </a:solidFill>
                  <a:latin typeface="Arial" panose="020B0604020202020204" pitchFamily="34" charset="0"/>
                  <a:ea typeface="Times New Roman" panose="02020603050405020304" pitchFamily="18" charset="0"/>
                </a:endParaRPr>
              </a:p>
            </p:txBody>
          </p:sp>
          <p:sp>
            <p:nvSpPr>
              <p:cNvPr id="13" name="Oval 12">
                <a:extLst>
                  <a:ext uri="{FF2B5EF4-FFF2-40B4-BE49-F238E27FC236}">
                    <a16:creationId xmlns:a16="http://schemas.microsoft.com/office/drawing/2014/main" id="{5E959D72-6CBD-D0B7-2E48-F137F2AEE9D8}"/>
                  </a:ext>
                </a:extLst>
              </p:cNvPr>
              <p:cNvSpPr/>
              <p:nvPr/>
            </p:nvSpPr>
            <p:spPr>
              <a:xfrm>
                <a:off x="2379331" y="1816409"/>
                <a:ext cx="274934" cy="274934"/>
              </a:xfrm>
              <a:prstGeom prst="ellipse">
                <a:avLst/>
              </a:prstGeom>
              <a:solidFill>
                <a:schemeClr val="bg1"/>
              </a:solidFill>
              <a:ln w="1905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NZ" sz="1200" b="1" dirty="0">
                    <a:solidFill>
                      <a:srgbClr val="00A651"/>
                    </a:solidFill>
                    <a:ea typeface="Times New Roman" panose="02020603050405020304" pitchFamily="18" charset="0"/>
                    <a:cs typeface="Arial" panose="020B0604020202020204" pitchFamily="34" charset="0"/>
                  </a:rPr>
                  <a:t>02</a:t>
                </a:r>
              </a:p>
            </p:txBody>
          </p:sp>
        </p:grpSp>
        <p:grpSp>
          <p:nvGrpSpPr>
            <p:cNvPr id="14" name="Group 13">
              <a:extLst>
                <a:ext uri="{FF2B5EF4-FFF2-40B4-BE49-F238E27FC236}">
                  <a16:creationId xmlns:a16="http://schemas.microsoft.com/office/drawing/2014/main" id="{B7A78679-72E2-C141-ABBA-CA67585C343B}"/>
                </a:ext>
              </a:extLst>
            </p:cNvPr>
            <p:cNvGrpSpPr/>
            <p:nvPr/>
          </p:nvGrpSpPr>
          <p:grpSpPr>
            <a:xfrm>
              <a:off x="3925054" y="1816409"/>
              <a:ext cx="948975" cy="969250"/>
              <a:chOff x="3925054" y="1816409"/>
              <a:chExt cx="948975" cy="969250"/>
            </a:xfrm>
          </p:grpSpPr>
          <p:sp>
            <p:nvSpPr>
              <p:cNvPr id="15" name="Oval 14">
                <a:extLst>
                  <a:ext uri="{FF2B5EF4-FFF2-40B4-BE49-F238E27FC236}">
                    <a16:creationId xmlns:a16="http://schemas.microsoft.com/office/drawing/2014/main" id="{C5544B35-F1AA-8E04-590B-589F780BFB25}"/>
                  </a:ext>
                </a:extLst>
              </p:cNvPr>
              <p:cNvSpPr/>
              <p:nvPr/>
            </p:nvSpPr>
            <p:spPr>
              <a:xfrm>
                <a:off x="3946075" y="1857705"/>
                <a:ext cx="927954" cy="927954"/>
              </a:xfrm>
              <a:prstGeom prst="ellipse">
                <a:avLst/>
              </a:prstGeom>
              <a:solidFill>
                <a:schemeClr val="bg2"/>
              </a:solidFill>
              <a:ln w="1270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NZ" sz="1050" dirty="0">
                  <a:solidFill>
                    <a:srgbClr val="00A651"/>
                  </a:solidFill>
                  <a:latin typeface="Arial" panose="020B0604020202020204" pitchFamily="34" charset="0"/>
                  <a:ea typeface="Times New Roman" panose="02020603050405020304" pitchFamily="18" charset="0"/>
                </a:endParaRPr>
              </a:p>
            </p:txBody>
          </p:sp>
          <p:sp>
            <p:nvSpPr>
              <p:cNvPr id="16" name="Oval 15">
                <a:extLst>
                  <a:ext uri="{FF2B5EF4-FFF2-40B4-BE49-F238E27FC236}">
                    <a16:creationId xmlns:a16="http://schemas.microsoft.com/office/drawing/2014/main" id="{785CFE7F-7063-3AE2-759D-8F5FBAF726A0}"/>
                  </a:ext>
                </a:extLst>
              </p:cNvPr>
              <p:cNvSpPr/>
              <p:nvPr/>
            </p:nvSpPr>
            <p:spPr>
              <a:xfrm>
                <a:off x="3925054" y="1816409"/>
                <a:ext cx="274934" cy="274934"/>
              </a:xfrm>
              <a:prstGeom prst="ellipse">
                <a:avLst/>
              </a:prstGeom>
              <a:solidFill>
                <a:schemeClr val="bg1"/>
              </a:solidFill>
              <a:ln w="19050">
                <a:solidFill>
                  <a:srgbClr val="00A65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en-NZ" sz="1200" b="1" dirty="0">
                    <a:solidFill>
                      <a:srgbClr val="00A651"/>
                    </a:solidFill>
                    <a:ea typeface="Times New Roman" panose="02020603050405020304" pitchFamily="18" charset="0"/>
                    <a:cs typeface="Arial" panose="020B0604020202020204" pitchFamily="34" charset="0"/>
                  </a:rPr>
                  <a:t>03</a:t>
                </a:r>
              </a:p>
            </p:txBody>
          </p:sp>
        </p:grpSp>
        <p:sp>
          <p:nvSpPr>
            <p:cNvPr id="23" name="TextBox 22">
              <a:extLst>
                <a:ext uri="{FF2B5EF4-FFF2-40B4-BE49-F238E27FC236}">
                  <a16:creationId xmlns:a16="http://schemas.microsoft.com/office/drawing/2014/main" id="{52E1F94D-A15C-1D9B-FF0B-DB5E5F88BC2A}"/>
                </a:ext>
              </a:extLst>
            </p:cNvPr>
            <p:cNvSpPr txBox="1"/>
            <p:nvPr/>
          </p:nvSpPr>
          <p:spPr>
            <a:xfrm>
              <a:off x="902540" y="2888714"/>
              <a:ext cx="1191859" cy="498015"/>
            </a:xfrm>
            <a:prstGeom prst="rect">
              <a:avLst/>
            </a:prstGeom>
            <a:noFill/>
          </p:spPr>
          <p:txBody>
            <a:bodyPr wrap="square" lIns="0" tIns="0" rIns="0" bIns="0" rtlCol="0">
              <a:spAutoFit/>
            </a:bodyPr>
            <a:lstStyle/>
            <a:p>
              <a:pPr algn="ctr"/>
              <a:r>
                <a:rPr lang="en-NZ" sz="1200" b="1" dirty="0">
                  <a:solidFill>
                    <a:srgbClr val="00A651"/>
                  </a:solidFill>
                </a:rPr>
                <a:t>Any effect on scenic views from private properties</a:t>
              </a:r>
            </a:p>
          </p:txBody>
        </p:sp>
        <p:sp>
          <p:nvSpPr>
            <p:cNvPr id="25" name="AutoShape 3">
              <a:extLst>
                <a:ext uri="{FF2B5EF4-FFF2-40B4-BE49-F238E27FC236}">
                  <a16:creationId xmlns:a16="http://schemas.microsoft.com/office/drawing/2014/main" id="{423FBB24-2ED5-51FD-9009-C2A1ACDF36EB}"/>
                </a:ext>
              </a:extLst>
            </p:cNvPr>
            <p:cNvSpPr>
              <a:spLocks noChangeAspect="1" noChangeArrowheads="1" noTextEdit="1"/>
            </p:cNvSpPr>
            <p:nvPr/>
          </p:nvSpPr>
          <p:spPr bwMode="auto">
            <a:xfrm>
              <a:off x="1162425" y="2136392"/>
              <a:ext cx="673299" cy="37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 name="AutoShape 14">
              <a:extLst>
                <a:ext uri="{FF2B5EF4-FFF2-40B4-BE49-F238E27FC236}">
                  <a16:creationId xmlns:a16="http://schemas.microsoft.com/office/drawing/2014/main" id="{8C09BE6A-B021-1868-F12C-E70DC5487ECE}"/>
                </a:ext>
              </a:extLst>
            </p:cNvPr>
            <p:cNvSpPr>
              <a:spLocks noChangeAspect="1" noChangeArrowheads="1" noTextEdit="1"/>
            </p:cNvSpPr>
            <p:nvPr/>
          </p:nvSpPr>
          <p:spPr bwMode="auto">
            <a:xfrm>
              <a:off x="2628872" y="2065814"/>
              <a:ext cx="485421" cy="49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4" name="AutoShape 24">
              <a:extLst>
                <a:ext uri="{FF2B5EF4-FFF2-40B4-BE49-F238E27FC236}">
                  <a16:creationId xmlns:a16="http://schemas.microsoft.com/office/drawing/2014/main" id="{D62BADE0-6691-2A30-A024-4A4149B537A6}"/>
                </a:ext>
              </a:extLst>
            </p:cNvPr>
            <p:cNvSpPr>
              <a:spLocks noChangeAspect="1" noChangeArrowheads="1" noTextEdit="1"/>
            </p:cNvSpPr>
            <p:nvPr/>
          </p:nvSpPr>
          <p:spPr bwMode="auto">
            <a:xfrm>
              <a:off x="4299660" y="2012725"/>
              <a:ext cx="293819" cy="5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1" name="TextBox 40">
              <a:extLst>
                <a:ext uri="{FF2B5EF4-FFF2-40B4-BE49-F238E27FC236}">
                  <a16:creationId xmlns:a16="http://schemas.microsoft.com/office/drawing/2014/main" id="{CE55FAF4-F3D1-9C2F-0613-91A504A170FB}"/>
                </a:ext>
              </a:extLst>
            </p:cNvPr>
            <p:cNvSpPr txBox="1"/>
            <p:nvPr/>
          </p:nvSpPr>
          <p:spPr>
            <a:xfrm>
              <a:off x="2286982" y="2888714"/>
              <a:ext cx="1169200" cy="996030"/>
            </a:xfrm>
            <a:prstGeom prst="rect">
              <a:avLst/>
            </a:prstGeom>
            <a:noFill/>
          </p:spPr>
          <p:txBody>
            <a:bodyPr wrap="square" lIns="0" tIns="0" rIns="0" bIns="0" rtlCol="0">
              <a:spAutoFit/>
            </a:bodyPr>
            <a:lstStyle/>
            <a:p>
              <a:pPr algn="ctr"/>
              <a:r>
                <a:rPr lang="en-NZ" sz="1200" b="1" dirty="0">
                  <a:solidFill>
                    <a:srgbClr val="00A651"/>
                  </a:solidFill>
                </a:rPr>
                <a:t>Adverse effects arising from the use of land for housing if that effect is attributed to certain matters</a:t>
              </a:r>
            </a:p>
          </p:txBody>
        </p:sp>
        <p:sp>
          <p:nvSpPr>
            <p:cNvPr id="42" name="TextBox 41">
              <a:extLst>
                <a:ext uri="{FF2B5EF4-FFF2-40B4-BE49-F238E27FC236}">
                  <a16:creationId xmlns:a16="http://schemas.microsoft.com/office/drawing/2014/main" id="{DA5F6938-ECBE-1317-7747-DF1D0BE7746C}"/>
                </a:ext>
              </a:extLst>
            </p:cNvPr>
            <p:cNvSpPr txBox="1"/>
            <p:nvPr/>
          </p:nvSpPr>
          <p:spPr>
            <a:xfrm>
              <a:off x="3865829" y="2904165"/>
              <a:ext cx="1161479" cy="664020"/>
            </a:xfrm>
            <a:prstGeom prst="rect">
              <a:avLst/>
            </a:prstGeom>
            <a:noFill/>
          </p:spPr>
          <p:txBody>
            <a:bodyPr wrap="square" lIns="0" tIns="0" rIns="0" bIns="0" rtlCol="0">
              <a:spAutoFit/>
            </a:bodyPr>
            <a:lstStyle/>
            <a:p>
              <a:pPr algn="ctr"/>
              <a:r>
                <a:rPr lang="en-NZ" sz="1200" b="1" dirty="0">
                  <a:solidFill>
                    <a:srgbClr val="00A651"/>
                  </a:solidFill>
                </a:rPr>
                <a:t>Any effect on the visibility of commercial signage and advertising</a:t>
              </a:r>
            </a:p>
          </p:txBody>
        </p:sp>
      </p:grpSp>
      <p:grpSp>
        <p:nvGrpSpPr>
          <p:cNvPr id="50" name="Group 49"/>
          <p:cNvGrpSpPr/>
          <p:nvPr/>
        </p:nvGrpSpPr>
        <p:grpSpPr>
          <a:xfrm>
            <a:off x="2309664" y="1855198"/>
            <a:ext cx="603939" cy="450111"/>
            <a:chOff x="5597861" y="3737832"/>
            <a:chExt cx="328614" cy="223839"/>
          </a:xfrm>
        </p:grpSpPr>
        <p:sp>
          <p:nvSpPr>
            <p:cNvPr id="51" name="Freeform 831"/>
            <p:cNvSpPr>
              <a:spLocks noEditPoints="1"/>
            </p:cNvSpPr>
            <p:nvPr/>
          </p:nvSpPr>
          <p:spPr bwMode="auto">
            <a:xfrm>
              <a:off x="5597861" y="3737832"/>
              <a:ext cx="328614" cy="223839"/>
            </a:xfrm>
            <a:custGeom>
              <a:avLst/>
              <a:gdLst>
                <a:gd name="T0" fmla="*/ 502 w 698"/>
                <a:gd name="T1" fmla="*/ 183 h 481"/>
                <a:gd name="T2" fmla="*/ 475 w 698"/>
                <a:gd name="T3" fmla="*/ 207 h 481"/>
                <a:gd name="T4" fmla="*/ 436 w 698"/>
                <a:gd name="T5" fmla="*/ 223 h 481"/>
                <a:gd name="T6" fmla="*/ 364 w 698"/>
                <a:gd name="T7" fmla="*/ 222 h 481"/>
                <a:gd name="T8" fmla="*/ 269 w 698"/>
                <a:gd name="T9" fmla="*/ 223 h 481"/>
                <a:gd name="T10" fmla="*/ 230 w 698"/>
                <a:gd name="T11" fmla="*/ 207 h 481"/>
                <a:gd name="T12" fmla="*/ 204 w 698"/>
                <a:gd name="T13" fmla="*/ 183 h 481"/>
                <a:gd name="T14" fmla="*/ 604 w 698"/>
                <a:gd name="T15" fmla="*/ 284 h 481"/>
                <a:gd name="T16" fmla="*/ 528 w 698"/>
                <a:gd name="T17" fmla="*/ 295 h 481"/>
                <a:gd name="T18" fmla="*/ 495 w 698"/>
                <a:gd name="T19" fmla="*/ 333 h 481"/>
                <a:gd name="T20" fmla="*/ 495 w 698"/>
                <a:gd name="T21" fmla="*/ 352 h 481"/>
                <a:gd name="T22" fmla="*/ 604 w 698"/>
                <a:gd name="T23" fmla="*/ 352 h 481"/>
                <a:gd name="T24" fmla="*/ 95 w 698"/>
                <a:gd name="T25" fmla="*/ 352 h 481"/>
                <a:gd name="T26" fmla="*/ 204 w 698"/>
                <a:gd name="T27" fmla="*/ 352 h 481"/>
                <a:gd name="T28" fmla="*/ 204 w 698"/>
                <a:gd name="T29" fmla="*/ 333 h 481"/>
                <a:gd name="T30" fmla="*/ 171 w 698"/>
                <a:gd name="T31" fmla="*/ 295 h 481"/>
                <a:gd name="T32" fmla="*/ 95 w 698"/>
                <a:gd name="T33" fmla="*/ 284 h 481"/>
                <a:gd name="T34" fmla="*/ 36 w 698"/>
                <a:gd name="T35" fmla="*/ 238 h 481"/>
                <a:gd name="T36" fmla="*/ 36 w 698"/>
                <a:gd name="T37" fmla="*/ 419 h 481"/>
                <a:gd name="T38" fmla="*/ 662 w 698"/>
                <a:gd name="T39" fmla="*/ 419 h 481"/>
                <a:gd name="T40" fmla="*/ 662 w 698"/>
                <a:gd name="T41" fmla="*/ 238 h 481"/>
                <a:gd name="T42" fmla="*/ 693 w 698"/>
                <a:gd name="T43" fmla="*/ 205 h 481"/>
                <a:gd name="T44" fmla="*/ 698 w 698"/>
                <a:gd name="T45" fmla="*/ 192 h 481"/>
                <a:gd name="T46" fmla="*/ 698 w 698"/>
                <a:gd name="T47" fmla="*/ 157 h 481"/>
                <a:gd name="T48" fmla="*/ 681 w 698"/>
                <a:gd name="T49" fmla="*/ 139 h 481"/>
                <a:gd name="T50" fmla="*/ 612 w 698"/>
                <a:gd name="T51" fmla="*/ 139 h 481"/>
                <a:gd name="T52" fmla="*/ 552 w 698"/>
                <a:gd name="T53" fmla="*/ 25 h 481"/>
                <a:gd name="T54" fmla="*/ 503 w 698"/>
                <a:gd name="T55" fmla="*/ 0 h 481"/>
                <a:gd name="T56" fmla="*/ 349 w 698"/>
                <a:gd name="T57" fmla="*/ 0 h 481"/>
                <a:gd name="T58" fmla="*/ 196 w 698"/>
                <a:gd name="T59" fmla="*/ 0 h 481"/>
                <a:gd name="T60" fmla="*/ 146 w 698"/>
                <a:gd name="T61" fmla="*/ 25 h 481"/>
                <a:gd name="T62" fmla="*/ 86 w 698"/>
                <a:gd name="T63" fmla="*/ 139 h 481"/>
                <a:gd name="T64" fmla="*/ 18 w 698"/>
                <a:gd name="T65" fmla="*/ 139 h 481"/>
                <a:gd name="T66" fmla="*/ 0 w 698"/>
                <a:gd name="T67" fmla="*/ 157 h 481"/>
                <a:gd name="T68" fmla="*/ 0 w 698"/>
                <a:gd name="T69" fmla="*/ 192 h 481"/>
                <a:gd name="T70" fmla="*/ 6 w 698"/>
                <a:gd name="T71" fmla="*/ 205 h 481"/>
                <a:gd name="T72" fmla="*/ 36 w 698"/>
                <a:gd name="T73" fmla="*/ 238 h 481"/>
                <a:gd name="T74" fmla="*/ 552 w 698"/>
                <a:gd name="T75" fmla="*/ 419 h 481"/>
                <a:gd name="T76" fmla="*/ 552 w 698"/>
                <a:gd name="T77" fmla="*/ 425 h 481"/>
                <a:gd name="T78" fmla="*/ 607 w 698"/>
                <a:gd name="T79" fmla="*/ 481 h 481"/>
                <a:gd name="T80" fmla="*/ 607 w 698"/>
                <a:gd name="T81" fmla="*/ 481 h 481"/>
                <a:gd name="T82" fmla="*/ 662 w 698"/>
                <a:gd name="T83" fmla="*/ 425 h 481"/>
                <a:gd name="T84" fmla="*/ 662 w 698"/>
                <a:gd name="T85" fmla="*/ 419 h 481"/>
                <a:gd name="T86" fmla="*/ 36 w 698"/>
                <a:gd name="T87" fmla="*/ 419 h 481"/>
                <a:gd name="T88" fmla="*/ 36 w 698"/>
                <a:gd name="T89" fmla="*/ 425 h 481"/>
                <a:gd name="T90" fmla="*/ 91 w 698"/>
                <a:gd name="T91" fmla="*/ 481 h 481"/>
                <a:gd name="T92" fmla="*/ 91 w 698"/>
                <a:gd name="T93" fmla="*/ 481 h 481"/>
                <a:gd name="T94" fmla="*/ 146 w 698"/>
                <a:gd name="T95" fmla="*/ 425 h 481"/>
                <a:gd name="T96" fmla="*/ 146 w 698"/>
                <a:gd name="T97" fmla="*/ 419 h 481"/>
                <a:gd name="T98" fmla="*/ 604 w 698"/>
                <a:gd name="T99" fmla="*/ 419 h 481"/>
                <a:gd name="T100" fmla="*/ 360 w 698"/>
                <a:gd name="T101" fmla="*/ 419 h 481"/>
                <a:gd name="T102" fmla="*/ 95 w 698"/>
                <a:gd name="T103" fmla="*/ 419 h 481"/>
                <a:gd name="T104" fmla="*/ 306 w 698"/>
                <a:gd name="T105" fmla="*/ 352 h 481"/>
                <a:gd name="T106" fmla="*/ 393 w 698"/>
                <a:gd name="T107" fmla="*/ 352 h 481"/>
                <a:gd name="T108" fmla="*/ 149 w 698"/>
                <a:gd name="T109" fmla="*/ 139 h 481"/>
                <a:gd name="T110" fmla="*/ 549 w 698"/>
                <a:gd name="T111" fmla="*/ 13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8" h="481">
                  <a:moveTo>
                    <a:pt x="502" y="183"/>
                  </a:moveTo>
                  <a:cubicBezTo>
                    <a:pt x="475" y="207"/>
                    <a:pt x="475" y="207"/>
                    <a:pt x="475" y="207"/>
                  </a:cubicBezTo>
                  <a:cubicBezTo>
                    <a:pt x="464" y="217"/>
                    <a:pt x="450" y="223"/>
                    <a:pt x="436" y="223"/>
                  </a:cubicBezTo>
                  <a:cubicBezTo>
                    <a:pt x="364" y="222"/>
                    <a:pt x="364" y="222"/>
                    <a:pt x="364" y="222"/>
                  </a:cubicBezTo>
                  <a:cubicBezTo>
                    <a:pt x="269" y="223"/>
                    <a:pt x="269" y="223"/>
                    <a:pt x="269" y="223"/>
                  </a:cubicBezTo>
                  <a:cubicBezTo>
                    <a:pt x="255" y="223"/>
                    <a:pt x="241" y="217"/>
                    <a:pt x="230" y="207"/>
                  </a:cubicBezTo>
                  <a:cubicBezTo>
                    <a:pt x="204" y="183"/>
                    <a:pt x="204" y="183"/>
                    <a:pt x="204" y="183"/>
                  </a:cubicBezTo>
                  <a:moveTo>
                    <a:pt x="604" y="284"/>
                  </a:moveTo>
                  <a:cubicBezTo>
                    <a:pt x="528" y="295"/>
                    <a:pt x="528" y="295"/>
                    <a:pt x="528" y="295"/>
                  </a:cubicBezTo>
                  <a:cubicBezTo>
                    <a:pt x="509" y="297"/>
                    <a:pt x="495" y="314"/>
                    <a:pt x="495" y="333"/>
                  </a:cubicBezTo>
                  <a:cubicBezTo>
                    <a:pt x="495" y="352"/>
                    <a:pt x="495" y="352"/>
                    <a:pt x="495" y="352"/>
                  </a:cubicBezTo>
                  <a:cubicBezTo>
                    <a:pt x="604" y="352"/>
                    <a:pt x="604" y="352"/>
                    <a:pt x="604" y="352"/>
                  </a:cubicBezTo>
                  <a:moveTo>
                    <a:pt x="95" y="352"/>
                  </a:moveTo>
                  <a:cubicBezTo>
                    <a:pt x="204" y="352"/>
                    <a:pt x="204" y="352"/>
                    <a:pt x="204" y="352"/>
                  </a:cubicBezTo>
                  <a:cubicBezTo>
                    <a:pt x="204" y="333"/>
                    <a:pt x="204" y="333"/>
                    <a:pt x="204" y="333"/>
                  </a:cubicBezTo>
                  <a:cubicBezTo>
                    <a:pt x="204" y="314"/>
                    <a:pt x="190" y="297"/>
                    <a:pt x="171" y="295"/>
                  </a:cubicBezTo>
                  <a:cubicBezTo>
                    <a:pt x="95" y="284"/>
                    <a:pt x="95" y="284"/>
                    <a:pt x="95" y="284"/>
                  </a:cubicBezTo>
                  <a:moveTo>
                    <a:pt x="36" y="238"/>
                  </a:moveTo>
                  <a:cubicBezTo>
                    <a:pt x="36" y="419"/>
                    <a:pt x="36" y="419"/>
                    <a:pt x="36" y="419"/>
                  </a:cubicBezTo>
                  <a:moveTo>
                    <a:pt x="662" y="419"/>
                  </a:moveTo>
                  <a:cubicBezTo>
                    <a:pt x="662" y="238"/>
                    <a:pt x="662" y="238"/>
                    <a:pt x="662" y="238"/>
                  </a:cubicBezTo>
                  <a:cubicBezTo>
                    <a:pt x="693" y="205"/>
                    <a:pt x="693" y="205"/>
                    <a:pt x="693" y="205"/>
                  </a:cubicBezTo>
                  <a:cubicBezTo>
                    <a:pt x="696" y="202"/>
                    <a:pt x="698" y="197"/>
                    <a:pt x="698" y="192"/>
                  </a:cubicBezTo>
                  <a:cubicBezTo>
                    <a:pt x="698" y="157"/>
                    <a:pt x="698" y="157"/>
                    <a:pt x="698" y="157"/>
                  </a:cubicBezTo>
                  <a:cubicBezTo>
                    <a:pt x="698" y="147"/>
                    <a:pt x="690" y="139"/>
                    <a:pt x="681" y="139"/>
                  </a:cubicBezTo>
                  <a:cubicBezTo>
                    <a:pt x="612" y="139"/>
                    <a:pt x="612" y="139"/>
                    <a:pt x="612" y="139"/>
                  </a:cubicBezTo>
                  <a:cubicBezTo>
                    <a:pt x="552" y="25"/>
                    <a:pt x="552" y="25"/>
                    <a:pt x="552" y="25"/>
                  </a:cubicBezTo>
                  <a:cubicBezTo>
                    <a:pt x="541" y="9"/>
                    <a:pt x="522" y="0"/>
                    <a:pt x="503" y="0"/>
                  </a:cubicBezTo>
                  <a:cubicBezTo>
                    <a:pt x="349" y="0"/>
                    <a:pt x="349" y="0"/>
                    <a:pt x="349" y="0"/>
                  </a:cubicBezTo>
                  <a:cubicBezTo>
                    <a:pt x="196" y="0"/>
                    <a:pt x="196" y="0"/>
                    <a:pt x="196" y="0"/>
                  </a:cubicBezTo>
                  <a:cubicBezTo>
                    <a:pt x="176" y="0"/>
                    <a:pt x="158" y="9"/>
                    <a:pt x="146" y="25"/>
                  </a:cubicBezTo>
                  <a:cubicBezTo>
                    <a:pt x="86" y="139"/>
                    <a:pt x="86" y="139"/>
                    <a:pt x="86" y="139"/>
                  </a:cubicBezTo>
                  <a:cubicBezTo>
                    <a:pt x="18" y="139"/>
                    <a:pt x="18" y="139"/>
                    <a:pt x="18" y="139"/>
                  </a:cubicBezTo>
                  <a:cubicBezTo>
                    <a:pt x="8" y="139"/>
                    <a:pt x="0" y="147"/>
                    <a:pt x="0" y="157"/>
                  </a:cubicBezTo>
                  <a:cubicBezTo>
                    <a:pt x="0" y="192"/>
                    <a:pt x="0" y="192"/>
                    <a:pt x="0" y="192"/>
                  </a:cubicBezTo>
                  <a:cubicBezTo>
                    <a:pt x="0" y="197"/>
                    <a:pt x="2" y="202"/>
                    <a:pt x="6" y="205"/>
                  </a:cubicBezTo>
                  <a:cubicBezTo>
                    <a:pt x="36" y="238"/>
                    <a:pt x="36" y="238"/>
                    <a:pt x="36" y="238"/>
                  </a:cubicBezTo>
                  <a:moveTo>
                    <a:pt x="552" y="419"/>
                  </a:moveTo>
                  <a:cubicBezTo>
                    <a:pt x="552" y="425"/>
                    <a:pt x="552" y="425"/>
                    <a:pt x="552" y="425"/>
                  </a:cubicBezTo>
                  <a:cubicBezTo>
                    <a:pt x="552" y="456"/>
                    <a:pt x="577" y="481"/>
                    <a:pt x="607" y="481"/>
                  </a:cubicBezTo>
                  <a:cubicBezTo>
                    <a:pt x="607" y="481"/>
                    <a:pt x="607" y="481"/>
                    <a:pt x="607" y="481"/>
                  </a:cubicBezTo>
                  <a:cubicBezTo>
                    <a:pt x="638" y="481"/>
                    <a:pt x="662" y="456"/>
                    <a:pt x="662" y="425"/>
                  </a:cubicBezTo>
                  <a:cubicBezTo>
                    <a:pt x="662" y="419"/>
                    <a:pt x="662" y="419"/>
                    <a:pt x="662" y="419"/>
                  </a:cubicBezTo>
                  <a:moveTo>
                    <a:pt x="36" y="419"/>
                  </a:moveTo>
                  <a:cubicBezTo>
                    <a:pt x="36" y="425"/>
                    <a:pt x="36" y="425"/>
                    <a:pt x="36" y="425"/>
                  </a:cubicBezTo>
                  <a:cubicBezTo>
                    <a:pt x="36" y="456"/>
                    <a:pt x="61" y="481"/>
                    <a:pt x="91" y="481"/>
                  </a:cubicBezTo>
                  <a:cubicBezTo>
                    <a:pt x="91" y="481"/>
                    <a:pt x="91" y="481"/>
                    <a:pt x="91" y="481"/>
                  </a:cubicBezTo>
                  <a:cubicBezTo>
                    <a:pt x="122" y="481"/>
                    <a:pt x="146" y="456"/>
                    <a:pt x="146" y="425"/>
                  </a:cubicBezTo>
                  <a:cubicBezTo>
                    <a:pt x="146" y="419"/>
                    <a:pt x="146" y="419"/>
                    <a:pt x="146" y="419"/>
                  </a:cubicBezTo>
                  <a:moveTo>
                    <a:pt x="604" y="419"/>
                  </a:moveTo>
                  <a:cubicBezTo>
                    <a:pt x="360" y="419"/>
                    <a:pt x="360" y="419"/>
                    <a:pt x="360" y="419"/>
                  </a:cubicBezTo>
                  <a:cubicBezTo>
                    <a:pt x="95" y="419"/>
                    <a:pt x="95" y="419"/>
                    <a:pt x="95" y="419"/>
                  </a:cubicBezTo>
                  <a:moveTo>
                    <a:pt x="306" y="352"/>
                  </a:moveTo>
                  <a:cubicBezTo>
                    <a:pt x="393" y="352"/>
                    <a:pt x="393" y="352"/>
                    <a:pt x="393" y="352"/>
                  </a:cubicBezTo>
                  <a:moveTo>
                    <a:pt x="149" y="139"/>
                  </a:moveTo>
                  <a:cubicBezTo>
                    <a:pt x="549" y="139"/>
                    <a:pt x="549" y="139"/>
                    <a:pt x="549" y="139"/>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2" name="Freeform 832"/>
            <p:cNvSpPr>
              <a:spLocks/>
            </p:cNvSpPr>
            <p:nvPr/>
          </p:nvSpPr>
          <p:spPr bwMode="auto">
            <a:xfrm>
              <a:off x="5669300" y="3752121"/>
              <a:ext cx="185739" cy="23814"/>
            </a:xfrm>
            <a:custGeom>
              <a:avLst/>
              <a:gdLst>
                <a:gd name="T0" fmla="*/ 352 w 396"/>
                <a:gd name="T1" fmla="*/ 0 h 55"/>
                <a:gd name="T2" fmla="*/ 198 w 396"/>
                <a:gd name="T3" fmla="*/ 0 h 55"/>
                <a:gd name="T4" fmla="*/ 45 w 396"/>
                <a:gd name="T5" fmla="*/ 0 h 55"/>
                <a:gd name="T6" fmla="*/ 24 w 396"/>
                <a:gd name="T7" fmla="*/ 9 h 55"/>
                <a:gd name="T8" fmla="*/ 0 w 396"/>
                <a:gd name="T9" fmla="*/ 55 h 55"/>
                <a:gd name="T10" fmla="*/ 396 w 396"/>
                <a:gd name="T11" fmla="*/ 55 h 55"/>
                <a:gd name="T12" fmla="*/ 372 w 396"/>
                <a:gd name="T13" fmla="*/ 9 h 55"/>
                <a:gd name="T14" fmla="*/ 352 w 396"/>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55">
                  <a:moveTo>
                    <a:pt x="352" y="0"/>
                  </a:moveTo>
                  <a:cubicBezTo>
                    <a:pt x="198" y="0"/>
                    <a:pt x="198" y="0"/>
                    <a:pt x="198" y="0"/>
                  </a:cubicBezTo>
                  <a:cubicBezTo>
                    <a:pt x="45" y="0"/>
                    <a:pt x="45" y="0"/>
                    <a:pt x="45" y="0"/>
                  </a:cubicBezTo>
                  <a:cubicBezTo>
                    <a:pt x="37" y="0"/>
                    <a:pt x="29" y="3"/>
                    <a:pt x="24" y="9"/>
                  </a:cubicBezTo>
                  <a:cubicBezTo>
                    <a:pt x="0" y="55"/>
                    <a:pt x="0" y="55"/>
                    <a:pt x="0" y="55"/>
                  </a:cubicBezTo>
                  <a:cubicBezTo>
                    <a:pt x="396" y="55"/>
                    <a:pt x="396" y="55"/>
                    <a:pt x="396" y="55"/>
                  </a:cubicBezTo>
                  <a:cubicBezTo>
                    <a:pt x="372" y="9"/>
                    <a:pt x="372" y="9"/>
                    <a:pt x="372" y="9"/>
                  </a:cubicBezTo>
                  <a:cubicBezTo>
                    <a:pt x="367" y="3"/>
                    <a:pt x="360" y="0"/>
                    <a:pt x="352" y="0"/>
                  </a:cubicBez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53" name="Group 52"/>
          <p:cNvGrpSpPr/>
          <p:nvPr/>
        </p:nvGrpSpPr>
        <p:grpSpPr>
          <a:xfrm>
            <a:off x="5826588" y="1810521"/>
            <a:ext cx="564817" cy="518301"/>
            <a:chOff x="1087213" y="2800268"/>
            <a:chExt cx="294940" cy="256883"/>
          </a:xfrm>
        </p:grpSpPr>
        <p:sp>
          <p:nvSpPr>
            <p:cNvPr id="54" name="Freeform 1012"/>
            <p:cNvSpPr>
              <a:spLocks noEditPoints="1"/>
            </p:cNvSpPr>
            <p:nvPr/>
          </p:nvSpPr>
          <p:spPr bwMode="auto">
            <a:xfrm>
              <a:off x="1087213" y="2800268"/>
              <a:ext cx="294940" cy="256883"/>
            </a:xfrm>
            <a:custGeom>
              <a:avLst/>
              <a:gdLst>
                <a:gd name="T0" fmla="*/ 254 w 639"/>
                <a:gd name="T1" fmla="*/ 379 h 543"/>
                <a:gd name="T2" fmla="*/ 315 w 639"/>
                <a:gd name="T3" fmla="*/ 416 h 543"/>
                <a:gd name="T4" fmla="*/ 325 w 639"/>
                <a:gd name="T5" fmla="*/ 428 h 543"/>
                <a:gd name="T6" fmla="*/ 333 w 639"/>
                <a:gd name="T7" fmla="*/ 455 h 543"/>
                <a:gd name="T8" fmla="*/ 333 w 639"/>
                <a:gd name="T9" fmla="*/ 497 h 543"/>
                <a:gd name="T10" fmla="*/ 166 w 639"/>
                <a:gd name="T11" fmla="*/ 379 h 543"/>
                <a:gd name="T12" fmla="*/ 106 w 639"/>
                <a:gd name="T13" fmla="*/ 416 h 543"/>
                <a:gd name="T14" fmla="*/ 95 w 639"/>
                <a:gd name="T15" fmla="*/ 428 h 543"/>
                <a:gd name="T16" fmla="*/ 88 w 639"/>
                <a:gd name="T17" fmla="*/ 455 h 543"/>
                <a:gd name="T18" fmla="*/ 88 w 639"/>
                <a:gd name="T19" fmla="*/ 497 h 543"/>
                <a:gd name="T20" fmla="*/ 210 w 639"/>
                <a:gd name="T21" fmla="*/ 249 h 543"/>
                <a:gd name="T22" fmla="*/ 149 w 639"/>
                <a:gd name="T23" fmla="*/ 325 h 543"/>
                <a:gd name="T24" fmla="*/ 210 w 639"/>
                <a:gd name="T25" fmla="*/ 402 h 543"/>
                <a:gd name="T26" fmla="*/ 272 w 639"/>
                <a:gd name="T27" fmla="*/ 325 h 543"/>
                <a:gd name="T28" fmla="*/ 210 w 639"/>
                <a:gd name="T29" fmla="*/ 249 h 543"/>
                <a:gd name="T30" fmla="*/ 371 w 639"/>
                <a:gd name="T31" fmla="*/ 55 h 543"/>
                <a:gd name="T32" fmla="*/ 371 w 639"/>
                <a:gd name="T33" fmla="*/ 52 h 543"/>
                <a:gd name="T34" fmla="*/ 320 w 639"/>
                <a:gd name="T35" fmla="*/ 0 h 543"/>
                <a:gd name="T36" fmla="*/ 320 w 639"/>
                <a:gd name="T37" fmla="*/ 0 h 543"/>
                <a:gd name="T38" fmla="*/ 268 w 639"/>
                <a:gd name="T39" fmla="*/ 52 h 543"/>
                <a:gd name="T40" fmla="*/ 268 w 639"/>
                <a:gd name="T41" fmla="*/ 55 h 543"/>
                <a:gd name="T42" fmla="*/ 210 w 639"/>
                <a:gd name="T43" fmla="*/ 69 h 543"/>
                <a:gd name="T44" fmla="*/ 210 w 639"/>
                <a:gd name="T45" fmla="*/ 178 h 543"/>
                <a:gd name="T46" fmla="*/ 229 w 639"/>
                <a:gd name="T47" fmla="*/ 196 h 543"/>
                <a:gd name="T48" fmla="*/ 236 w 639"/>
                <a:gd name="T49" fmla="*/ 196 h 543"/>
                <a:gd name="T50" fmla="*/ 255 w 639"/>
                <a:gd name="T51" fmla="*/ 180 h 543"/>
                <a:gd name="T52" fmla="*/ 255 w 639"/>
                <a:gd name="T53" fmla="*/ 178 h 543"/>
                <a:gd name="T54" fmla="*/ 320 w 639"/>
                <a:gd name="T55" fmla="*/ 121 h 543"/>
                <a:gd name="T56" fmla="*/ 320 w 639"/>
                <a:gd name="T57" fmla="*/ 121 h 543"/>
                <a:gd name="T58" fmla="*/ 384 w 639"/>
                <a:gd name="T59" fmla="*/ 178 h 543"/>
                <a:gd name="T60" fmla="*/ 385 w 639"/>
                <a:gd name="T61" fmla="*/ 180 h 543"/>
                <a:gd name="T62" fmla="*/ 403 w 639"/>
                <a:gd name="T63" fmla="*/ 196 h 543"/>
                <a:gd name="T64" fmla="*/ 403 w 639"/>
                <a:gd name="T65" fmla="*/ 196 h 543"/>
                <a:gd name="T66" fmla="*/ 422 w 639"/>
                <a:gd name="T67" fmla="*/ 178 h 543"/>
                <a:gd name="T68" fmla="*/ 422 w 639"/>
                <a:gd name="T69" fmla="*/ 69 h 543"/>
                <a:gd name="T70" fmla="*/ 407 w 639"/>
                <a:gd name="T71" fmla="*/ 55 h 543"/>
                <a:gd name="T72" fmla="*/ 225 w 639"/>
                <a:gd name="T73" fmla="*/ 55 h 543"/>
                <a:gd name="T74" fmla="*/ 210 w 639"/>
                <a:gd name="T75" fmla="*/ 69 h 543"/>
                <a:gd name="T76" fmla="*/ 171 w 639"/>
                <a:gd name="T77" fmla="*/ 98 h 543"/>
                <a:gd name="T78" fmla="*/ 17 w 639"/>
                <a:gd name="T79" fmla="*/ 98 h 543"/>
                <a:gd name="T80" fmla="*/ 0 w 639"/>
                <a:gd name="T81" fmla="*/ 115 h 543"/>
                <a:gd name="T82" fmla="*/ 0 w 639"/>
                <a:gd name="T83" fmla="*/ 526 h 543"/>
                <a:gd name="T84" fmla="*/ 17 w 639"/>
                <a:gd name="T85" fmla="*/ 543 h 543"/>
                <a:gd name="T86" fmla="*/ 622 w 639"/>
                <a:gd name="T87" fmla="*/ 543 h 543"/>
                <a:gd name="T88" fmla="*/ 639 w 639"/>
                <a:gd name="T89" fmla="*/ 526 h 543"/>
                <a:gd name="T90" fmla="*/ 639 w 639"/>
                <a:gd name="T91" fmla="*/ 115 h 543"/>
                <a:gd name="T92" fmla="*/ 622 w 639"/>
                <a:gd name="T93" fmla="*/ 98 h 543"/>
                <a:gd name="T94" fmla="*/ 461 w 639"/>
                <a:gd name="T95" fmla="*/ 98 h 543"/>
                <a:gd name="T96" fmla="*/ 403 w 639"/>
                <a:gd name="T97" fmla="*/ 262 h 543"/>
                <a:gd name="T98" fmla="*/ 567 w 639"/>
                <a:gd name="T99" fmla="*/ 262 h 543"/>
                <a:gd name="T100" fmla="*/ 403 w 639"/>
                <a:gd name="T101" fmla="*/ 334 h 543"/>
                <a:gd name="T102" fmla="*/ 567 w 639"/>
                <a:gd name="T103" fmla="*/ 334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9" h="543">
                  <a:moveTo>
                    <a:pt x="254" y="379"/>
                  </a:moveTo>
                  <a:cubicBezTo>
                    <a:pt x="254" y="379"/>
                    <a:pt x="298" y="403"/>
                    <a:pt x="315" y="416"/>
                  </a:cubicBezTo>
                  <a:cubicBezTo>
                    <a:pt x="319" y="420"/>
                    <a:pt x="322" y="423"/>
                    <a:pt x="325" y="428"/>
                  </a:cubicBezTo>
                  <a:cubicBezTo>
                    <a:pt x="330" y="436"/>
                    <a:pt x="333" y="446"/>
                    <a:pt x="333" y="455"/>
                  </a:cubicBezTo>
                  <a:cubicBezTo>
                    <a:pt x="333" y="497"/>
                    <a:pt x="333" y="497"/>
                    <a:pt x="333" y="497"/>
                  </a:cubicBezTo>
                  <a:moveTo>
                    <a:pt x="166" y="379"/>
                  </a:moveTo>
                  <a:cubicBezTo>
                    <a:pt x="166" y="379"/>
                    <a:pt x="123" y="403"/>
                    <a:pt x="106" y="416"/>
                  </a:cubicBezTo>
                  <a:cubicBezTo>
                    <a:pt x="102" y="420"/>
                    <a:pt x="98" y="423"/>
                    <a:pt x="95" y="428"/>
                  </a:cubicBezTo>
                  <a:cubicBezTo>
                    <a:pt x="90" y="436"/>
                    <a:pt x="88" y="446"/>
                    <a:pt x="88" y="455"/>
                  </a:cubicBezTo>
                  <a:cubicBezTo>
                    <a:pt x="88" y="497"/>
                    <a:pt x="88" y="497"/>
                    <a:pt x="88" y="497"/>
                  </a:cubicBezTo>
                  <a:moveTo>
                    <a:pt x="210" y="249"/>
                  </a:moveTo>
                  <a:cubicBezTo>
                    <a:pt x="176" y="249"/>
                    <a:pt x="149" y="283"/>
                    <a:pt x="149" y="325"/>
                  </a:cubicBezTo>
                  <a:cubicBezTo>
                    <a:pt x="149" y="368"/>
                    <a:pt x="176" y="402"/>
                    <a:pt x="210" y="402"/>
                  </a:cubicBezTo>
                  <a:cubicBezTo>
                    <a:pt x="244" y="402"/>
                    <a:pt x="272" y="368"/>
                    <a:pt x="272" y="325"/>
                  </a:cubicBezTo>
                  <a:cubicBezTo>
                    <a:pt x="272" y="283"/>
                    <a:pt x="244" y="249"/>
                    <a:pt x="210" y="249"/>
                  </a:cubicBezTo>
                  <a:close/>
                  <a:moveTo>
                    <a:pt x="371" y="55"/>
                  </a:moveTo>
                  <a:cubicBezTo>
                    <a:pt x="371" y="52"/>
                    <a:pt x="371" y="52"/>
                    <a:pt x="371" y="52"/>
                  </a:cubicBezTo>
                  <a:cubicBezTo>
                    <a:pt x="371" y="23"/>
                    <a:pt x="348" y="0"/>
                    <a:pt x="320" y="0"/>
                  </a:cubicBezTo>
                  <a:cubicBezTo>
                    <a:pt x="320" y="0"/>
                    <a:pt x="320" y="0"/>
                    <a:pt x="320" y="0"/>
                  </a:cubicBezTo>
                  <a:cubicBezTo>
                    <a:pt x="291" y="0"/>
                    <a:pt x="268" y="23"/>
                    <a:pt x="268" y="52"/>
                  </a:cubicBezTo>
                  <a:cubicBezTo>
                    <a:pt x="268" y="55"/>
                    <a:pt x="268" y="55"/>
                    <a:pt x="268" y="55"/>
                  </a:cubicBezTo>
                  <a:moveTo>
                    <a:pt x="210" y="69"/>
                  </a:moveTo>
                  <a:cubicBezTo>
                    <a:pt x="210" y="178"/>
                    <a:pt x="210" y="178"/>
                    <a:pt x="210" y="178"/>
                  </a:cubicBezTo>
                  <a:cubicBezTo>
                    <a:pt x="210" y="188"/>
                    <a:pt x="219" y="196"/>
                    <a:pt x="229" y="196"/>
                  </a:cubicBezTo>
                  <a:cubicBezTo>
                    <a:pt x="236" y="196"/>
                    <a:pt x="236" y="196"/>
                    <a:pt x="236" y="196"/>
                  </a:cubicBezTo>
                  <a:cubicBezTo>
                    <a:pt x="246" y="196"/>
                    <a:pt x="254" y="189"/>
                    <a:pt x="255" y="180"/>
                  </a:cubicBezTo>
                  <a:cubicBezTo>
                    <a:pt x="255" y="178"/>
                    <a:pt x="255" y="178"/>
                    <a:pt x="255" y="178"/>
                  </a:cubicBezTo>
                  <a:cubicBezTo>
                    <a:pt x="259" y="145"/>
                    <a:pt x="287" y="121"/>
                    <a:pt x="320" y="121"/>
                  </a:cubicBezTo>
                  <a:cubicBezTo>
                    <a:pt x="320" y="121"/>
                    <a:pt x="320" y="121"/>
                    <a:pt x="320" y="121"/>
                  </a:cubicBezTo>
                  <a:cubicBezTo>
                    <a:pt x="352" y="121"/>
                    <a:pt x="380" y="145"/>
                    <a:pt x="384" y="178"/>
                  </a:cubicBezTo>
                  <a:cubicBezTo>
                    <a:pt x="385" y="180"/>
                    <a:pt x="385" y="180"/>
                    <a:pt x="385" y="180"/>
                  </a:cubicBezTo>
                  <a:cubicBezTo>
                    <a:pt x="386" y="189"/>
                    <a:pt x="394" y="196"/>
                    <a:pt x="403" y="196"/>
                  </a:cubicBezTo>
                  <a:cubicBezTo>
                    <a:pt x="403" y="196"/>
                    <a:pt x="403" y="196"/>
                    <a:pt x="403" y="196"/>
                  </a:cubicBezTo>
                  <a:cubicBezTo>
                    <a:pt x="413" y="196"/>
                    <a:pt x="422" y="188"/>
                    <a:pt x="422" y="178"/>
                  </a:cubicBezTo>
                  <a:cubicBezTo>
                    <a:pt x="422" y="69"/>
                    <a:pt x="422" y="69"/>
                    <a:pt x="422" y="69"/>
                  </a:cubicBezTo>
                  <a:cubicBezTo>
                    <a:pt x="422" y="61"/>
                    <a:pt x="415" y="55"/>
                    <a:pt x="407" y="55"/>
                  </a:cubicBezTo>
                  <a:cubicBezTo>
                    <a:pt x="225" y="55"/>
                    <a:pt x="225" y="55"/>
                    <a:pt x="225" y="55"/>
                  </a:cubicBezTo>
                  <a:cubicBezTo>
                    <a:pt x="217" y="55"/>
                    <a:pt x="210" y="61"/>
                    <a:pt x="210" y="69"/>
                  </a:cubicBezTo>
                  <a:close/>
                  <a:moveTo>
                    <a:pt x="171" y="98"/>
                  </a:moveTo>
                  <a:cubicBezTo>
                    <a:pt x="17" y="98"/>
                    <a:pt x="17" y="98"/>
                    <a:pt x="17" y="98"/>
                  </a:cubicBezTo>
                  <a:cubicBezTo>
                    <a:pt x="8" y="98"/>
                    <a:pt x="0" y="106"/>
                    <a:pt x="0" y="115"/>
                  </a:cubicBezTo>
                  <a:cubicBezTo>
                    <a:pt x="0" y="526"/>
                    <a:pt x="0" y="526"/>
                    <a:pt x="0" y="526"/>
                  </a:cubicBezTo>
                  <a:cubicBezTo>
                    <a:pt x="0" y="535"/>
                    <a:pt x="8" y="543"/>
                    <a:pt x="17" y="543"/>
                  </a:cubicBezTo>
                  <a:cubicBezTo>
                    <a:pt x="622" y="543"/>
                    <a:pt x="622" y="543"/>
                    <a:pt x="622" y="543"/>
                  </a:cubicBezTo>
                  <a:cubicBezTo>
                    <a:pt x="631" y="543"/>
                    <a:pt x="639" y="535"/>
                    <a:pt x="639" y="526"/>
                  </a:cubicBezTo>
                  <a:cubicBezTo>
                    <a:pt x="639" y="115"/>
                    <a:pt x="639" y="115"/>
                    <a:pt x="639" y="115"/>
                  </a:cubicBezTo>
                  <a:cubicBezTo>
                    <a:pt x="639" y="106"/>
                    <a:pt x="631" y="98"/>
                    <a:pt x="622" y="98"/>
                  </a:cubicBezTo>
                  <a:cubicBezTo>
                    <a:pt x="461" y="98"/>
                    <a:pt x="461" y="98"/>
                    <a:pt x="461" y="98"/>
                  </a:cubicBezTo>
                  <a:moveTo>
                    <a:pt x="403" y="262"/>
                  </a:moveTo>
                  <a:cubicBezTo>
                    <a:pt x="567" y="262"/>
                    <a:pt x="567" y="262"/>
                    <a:pt x="567" y="262"/>
                  </a:cubicBezTo>
                  <a:moveTo>
                    <a:pt x="403" y="334"/>
                  </a:moveTo>
                  <a:cubicBezTo>
                    <a:pt x="567" y="334"/>
                    <a:pt x="567" y="334"/>
                    <a:pt x="567" y="334"/>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5" name="Freeform 1013"/>
            <p:cNvSpPr>
              <a:spLocks/>
            </p:cNvSpPr>
            <p:nvPr/>
          </p:nvSpPr>
          <p:spPr bwMode="auto">
            <a:xfrm>
              <a:off x="1306040" y="2976282"/>
              <a:ext cx="61844" cy="61844"/>
            </a:xfrm>
            <a:custGeom>
              <a:avLst/>
              <a:gdLst>
                <a:gd name="T0" fmla="*/ 13 w 13"/>
                <a:gd name="T1" fmla="*/ 0 h 13"/>
                <a:gd name="T2" fmla="*/ 0 w 13"/>
                <a:gd name="T3" fmla="*/ 13 h 13"/>
                <a:gd name="T4" fmla="*/ 13 w 13"/>
                <a:gd name="T5" fmla="*/ 13 h 13"/>
                <a:gd name="T6" fmla="*/ 13 w 13"/>
                <a:gd name="T7" fmla="*/ 0 h 13"/>
              </a:gdLst>
              <a:ahLst/>
              <a:cxnLst>
                <a:cxn ang="0">
                  <a:pos x="T0" y="T1"/>
                </a:cxn>
                <a:cxn ang="0">
                  <a:pos x="T2" y="T3"/>
                </a:cxn>
                <a:cxn ang="0">
                  <a:pos x="T4" y="T5"/>
                </a:cxn>
                <a:cxn ang="0">
                  <a:pos x="T6" y="T7"/>
                </a:cxn>
              </a:cxnLst>
              <a:rect l="0" t="0" r="r" b="b"/>
              <a:pathLst>
                <a:path w="13" h="13">
                  <a:moveTo>
                    <a:pt x="13" y="0"/>
                  </a:moveTo>
                  <a:lnTo>
                    <a:pt x="0" y="13"/>
                  </a:lnTo>
                  <a:lnTo>
                    <a:pt x="13" y="13"/>
                  </a:lnTo>
                  <a:lnTo>
                    <a:pt x="13" y="0"/>
                  </a:ln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57" name="Group 56"/>
          <p:cNvGrpSpPr/>
          <p:nvPr/>
        </p:nvGrpSpPr>
        <p:grpSpPr>
          <a:xfrm>
            <a:off x="3961731" y="1785691"/>
            <a:ext cx="614968" cy="561614"/>
            <a:chOff x="6450542" y="2673781"/>
            <a:chExt cx="347664" cy="309564"/>
          </a:xfrm>
        </p:grpSpPr>
        <p:sp>
          <p:nvSpPr>
            <p:cNvPr id="58" name="Freeform 369"/>
            <p:cNvSpPr>
              <a:spLocks/>
            </p:cNvSpPr>
            <p:nvPr/>
          </p:nvSpPr>
          <p:spPr bwMode="auto">
            <a:xfrm>
              <a:off x="6555317" y="2716645"/>
              <a:ext cx="133350" cy="228600"/>
            </a:xfrm>
            <a:custGeom>
              <a:avLst/>
              <a:gdLst>
                <a:gd name="T0" fmla="*/ 26 w 28"/>
                <a:gd name="T1" fmla="*/ 0 h 48"/>
                <a:gd name="T2" fmla="*/ 2 w 28"/>
                <a:gd name="T3" fmla="*/ 24 h 48"/>
                <a:gd name="T4" fmla="*/ 14 w 28"/>
                <a:gd name="T5" fmla="*/ 24 h 48"/>
                <a:gd name="T6" fmla="*/ 0 w 28"/>
                <a:gd name="T7" fmla="*/ 48 h 48"/>
                <a:gd name="T8" fmla="*/ 28 w 28"/>
                <a:gd name="T9" fmla="*/ 19 h 48"/>
                <a:gd name="T10" fmla="*/ 16 w 28"/>
                <a:gd name="T11" fmla="*/ 19 h 48"/>
                <a:gd name="T12" fmla="*/ 26 w 2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8" h="48">
                  <a:moveTo>
                    <a:pt x="26" y="0"/>
                  </a:moveTo>
                  <a:lnTo>
                    <a:pt x="2" y="24"/>
                  </a:lnTo>
                  <a:lnTo>
                    <a:pt x="14" y="24"/>
                  </a:lnTo>
                  <a:lnTo>
                    <a:pt x="0" y="48"/>
                  </a:lnTo>
                  <a:lnTo>
                    <a:pt x="28" y="19"/>
                  </a:lnTo>
                  <a:lnTo>
                    <a:pt x="16" y="19"/>
                  </a:lnTo>
                  <a:lnTo>
                    <a:pt x="26" y="0"/>
                  </a:ln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370"/>
            <p:cNvSpPr>
              <a:spLocks noEditPoints="1"/>
            </p:cNvSpPr>
            <p:nvPr/>
          </p:nvSpPr>
          <p:spPr bwMode="auto">
            <a:xfrm>
              <a:off x="6450542" y="2673781"/>
              <a:ext cx="347664" cy="309564"/>
            </a:xfrm>
            <a:custGeom>
              <a:avLst/>
              <a:gdLst>
                <a:gd name="T0" fmla="*/ 36 w 740"/>
                <a:gd name="T1" fmla="*/ 281 h 666"/>
                <a:gd name="T2" fmla="*/ 365 w 740"/>
                <a:gd name="T3" fmla="*/ 0 h 666"/>
                <a:gd name="T4" fmla="*/ 694 w 740"/>
                <a:gd name="T5" fmla="*/ 281 h 666"/>
                <a:gd name="T6" fmla="*/ 0 w 740"/>
                <a:gd name="T7" fmla="*/ 220 h 666"/>
                <a:gd name="T8" fmla="*/ 33 w 740"/>
                <a:gd name="T9" fmla="*/ 284 h 666"/>
                <a:gd name="T10" fmla="*/ 97 w 740"/>
                <a:gd name="T11" fmla="*/ 251 h 666"/>
                <a:gd name="T12" fmla="*/ 36 w 740"/>
                <a:gd name="T13" fmla="*/ 385 h 666"/>
                <a:gd name="T14" fmla="*/ 365 w 740"/>
                <a:gd name="T15" fmla="*/ 666 h 666"/>
                <a:gd name="T16" fmla="*/ 694 w 740"/>
                <a:gd name="T17" fmla="*/ 385 h 666"/>
                <a:gd name="T18" fmla="*/ 740 w 740"/>
                <a:gd name="T19" fmla="*/ 423 h 666"/>
                <a:gd name="T20" fmla="*/ 695 w 740"/>
                <a:gd name="T21" fmla="*/ 366 h 666"/>
                <a:gd name="T22" fmla="*/ 639 w 740"/>
                <a:gd name="T23" fmla="*/ 41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0" h="666">
                  <a:moveTo>
                    <a:pt x="36" y="281"/>
                  </a:moveTo>
                  <a:cubicBezTo>
                    <a:pt x="61" y="122"/>
                    <a:pt x="198" y="0"/>
                    <a:pt x="365" y="0"/>
                  </a:cubicBezTo>
                  <a:cubicBezTo>
                    <a:pt x="531" y="0"/>
                    <a:pt x="669" y="122"/>
                    <a:pt x="694" y="281"/>
                  </a:cubicBezTo>
                  <a:moveTo>
                    <a:pt x="0" y="220"/>
                  </a:moveTo>
                  <a:cubicBezTo>
                    <a:pt x="33" y="284"/>
                    <a:pt x="33" y="284"/>
                    <a:pt x="33" y="284"/>
                  </a:cubicBezTo>
                  <a:cubicBezTo>
                    <a:pt x="97" y="251"/>
                    <a:pt x="97" y="251"/>
                    <a:pt x="97" y="251"/>
                  </a:cubicBezTo>
                  <a:moveTo>
                    <a:pt x="36" y="385"/>
                  </a:moveTo>
                  <a:cubicBezTo>
                    <a:pt x="61" y="544"/>
                    <a:pt x="198" y="666"/>
                    <a:pt x="365" y="666"/>
                  </a:cubicBezTo>
                  <a:cubicBezTo>
                    <a:pt x="531" y="666"/>
                    <a:pt x="669" y="544"/>
                    <a:pt x="694" y="385"/>
                  </a:cubicBezTo>
                  <a:moveTo>
                    <a:pt x="740" y="423"/>
                  </a:moveTo>
                  <a:cubicBezTo>
                    <a:pt x="695" y="366"/>
                    <a:pt x="695" y="366"/>
                    <a:pt x="695" y="366"/>
                  </a:cubicBezTo>
                  <a:cubicBezTo>
                    <a:pt x="639" y="411"/>
                    <a:pt x="639" y="411"/>
                    <a:pt x="639" y="411"/>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36644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E32C-0160-50D5-ABC4-A242941058C9}"/>
              </a:ext>
            </a:extLst>
          </p:cNvPr>
          <p:cNvSpPr>
            <a:spLocks noGrp="1"/>
          </p:cNvSpPr>
          <p:nvPr>
            <p:ph type="title"/>
          </p:nvPr>
        </p:nvSpPr>
        <p:spPr/>
        <p:txBody>
          <a:bodyPr/>
          <a:lstStyle/>
          <a:p>
            <a:r>
              <a:rPr lang="en-NZ" dirty="0"/>
              <a:t>Introduction</a:t>
            </a:r>
          </a:p>
        </p:txBody>
      </p:sp>
      <p:sp>
        <p:nvSpPr>
          <p:cNvPr id="4" name="Content Placeholder 3">
            <a:extLst>
              <a:ext uri="{FF2B5EF4-FFF2-40B4-BE49-F238E27FC236}">
                <a16:creationId xmlns:a16="http://schemas.microsoft.com/office/drawing/2014/main" id="{9C663376-7FE6-1B76-C2C4-3C9F23D10CF6}"/>
              </a:ext>
            </a:extLst>
          </p:cNvPr>
          <p:cNvSpPr>
            <a:spLocks noGrp="1"/>
          </p:cNvSpPr>
          <p:nvPr>
            <p:ph sz="quarter" idx="11"/>
          </p:nvPr>
        </p:nvSpPr>
        <p:spPr/>
        <p:txBody>
          <a:bodyPr/>
          <a:lstStyle/>
          <a:p>
            <a:pPr marL="0" marR="0" indent="0" algn="l" defTabSz="357188" rtl="0">
              <a:buNone/>
            </a:pPr>
            <a:r>
              <a:rPr lang="en-US" sz="1600" b="1" i="0" u="none" strike="noStrike" dirty="0">
                <a:solidFill>
                  <a:schemeClr val="accent2"/>
                </a:solidFill>
                <a:latin typeface="Calibri" panose="020F0502020204030204" pitchFamily="34" charset="0"/>
              </a:rPr>
              <a:t>This paper will focus </a:t>
            </a:r>
            <a:r>
              <a:rPr lang="en-US" sz="1600" b="1" dirty="0">
                <a:solidFill>
                  <a:schemeClr val="accent2"/>
                </a:solidFill>
                <a:latin typeface="Calibri" panose="020F0502020204030204" pitchFamily="34" charset="0"/>
              </a:rPr>
              <a:t>on a</a:t>
            </a:r>
            <a:r>
              <a:rPr lang="en-US" sz="1600" b="1" i="0" u="none" strike="noStrike" dirty="0">
                <a:solidFill>
                  <a:schemeClr val="accent2"/>
                </a:solidFill>
                <a:latin typeface="Calibri" panose="020F0502020204030204" pitchFamily="34" charset="0"/>
              </a:rPr>
              <a:t>spects of:</a:t>
            </a:r>
          </a:p>
          <a:p>
            <a:pPr marL="0" marR="0" indent="0" algn="l" defTabSz="357188" rtl="0">
              <a:buNone/>
            </a:pPr>
            <a:endParaRPr lang="en-US" sz="1600" b="1" dirty="0">
              <a:solidFill>
                <a:schemeClr val="accent2"/>
              </a:solidFill>
              <a:latin typeface="Calibri" panose="020F0502020204030204" pitchFamily="34" charset="0"/>
            </a:endParaRPr>
          </a:p>
          <a:p>
            <a:pPr marL="355600" marR="0" indent="-355600" algn="l" defTabSz="357188" rtl="0">
              <a:buNone/>
            </a:pPr>
            <a:r>
              <a:rPr lang="en-US" sz="1600" b="1" i="0" u="none" strike="noStrike" dirty="0">
                <a:latin typeface="Calibri" panose="020F0502020204030204" pitchFamily="34" charset="0"/>
              </a:rPr>
              <a:t>01</a:t>
            </a:r>
            <a:r>
              <a:rPr lang="en-US" sz="1600" b="1" i="0" u="none" strike="noStrike" dirty="0">
                <a:solidFill>
                  <a:schemeClr val="accent2"/>
                </a:solidFill>
                <a:latin typeface="Calibri" panose="020F0502020204030204" pitchFamily="34" charset="0"/>
              </a:rPr>
              <a:t> 	</a:t>
            </a:r>
            <a:r>
              <a:rPr lang="en-US" sz="1600" b="1" i="0" u="none" strike="noStrike" dirty="0">
                <a:latin typeface="Calibri" panose="020F0502020204030204" pitchFamily="34" charset="0"/>
              </a:rPr>
              <a:t>The Natural &amp;  Built Environment </a:t>
            </a:r>
            <a:r>
              <a:rPr lang="en-US" sz="1600" b="1" dirty="0">
                <a:latin typeface="Calibri" panose="020F0502020204030204" pitchFamily="34" charset="0"/>
              </a:rPr>
              <a:t>Act</a:t>
            </a:r>
            <a:r>
              <a:rPr lang="en-US" sz="1600" b="1" i="0" u="none" strike="noStrike" dirty="0">
                <a:latin typeface="Calibri" panose="020F0502020204030204" pitchFamily="34" charset="0"/>
              </a:rPr>
              <a:t> (NBEA)  - recently passed by Parliament</a:t>
            </a:r>
            <a:r>
              <a:rPr lang="en-US" sz="1600" b="1" dirty="0">
                <a:latin typeface="Calibri" panose="020F0502020204030204" pitchFamily="34" charset="0"/>
              </a:rPr>
              <a:t>.</a:t>
            </a:r>
            <a:endParaRPr lang="en-US" sz="1600" b="1" i="0" u="none" strike="noStrike" dirty="0">
              <a:latin typeface="Calibri" panose="020F0502020204030204" pitchFamily="34" charset="0"/>
            </a:endParaRPr>
          </a:p>
          <a:p>
            <a:pPr marL="0" marR="0" indent="0" algn="l" defTabSz="357188" rtl="0">
              <a:buNone/>
            </a:pPr>
            <a:endParaRPr lang="en-US" sz="1600" b="1" i="0" u="none" strike="noStrike" dirty="0">
              <a:solidFill>
                <a:schemeClr val="accent2"/>
              </a:solidFill>
              <a:latin typeface="Calibri" panose="020F0502020204030204" pitchFamily="34" charset="0"/>
            </a:endParaRPr>
          </a:p>
          <a:p>
            <a:pPr marL="355600" marR="0" indent="-355600" algn="l" defTabSz="357188" rtl="0">
              <a:buNone/>
            </a:pPr>
            <a:r>
              <a:rPr lang="en-US" sz="1600" b="1" i="0" u="none" strike="noStrike" dirty="0">
                <a:latin typeface="Calibri" panose="020F0502020204030204" pitchFamily="34" charset="0"/>
              </a:rPr>
              <a:t>02 	The Spatial Planning </a:t>
            </a:r>
            <a:r>
              <a:rPr lang="en-US" sz="1600" b="1" dirty="0">
                <a:latin typeface="Calibri" panose="020F0502020204030204" pitchFamily="34" charset="0"/>
              </a:rPr>
              <a:t>Act</a:t>
            </a:r>
            <a:r>
              <a:rPr lang="en-US" sz="1600" b="1" i="0" u="none" strike="noStrike" dirty="0">
                <a:latin typeface="Calibri" panose="020F0502020204030204" pitchFamily="34" charset="0"/>
              </a:rPr>
              <a:t> (SPA) - also recently passed by Parliament. </a:t>
            </a:r>
          </a:p>
          <a:p>
            <a:pPr marL="0" marR="0" indent="0" algn="l" defTabSz="357188" rtl="0">
              <a:buNone/>
            </a:pPr>
            <a:endParaRPr lang="en-US" sz="1600" b="1" i="0" u="none" strike="noStrike" dirty="0">
              <a:solidFill>
                <a:schemeClr val="accent2"/>
              </a:solidFill>
              <a:latin typeface="Calibri" panose="020F0502020204030204" pitchFamily="34" charset="0"/>
            </a:endParaRPr>
          </a:p>
          <a:p>
            <a:pPr marL="0" marR="0" indent="0" algn="l" defTabSz="357188" rtl="0">
              <a:buNone/>
            </a:pPr>
            <a:r>
              <a:rPr lang="en-US" sz="1600" b="1" i="0" u="none" strike="noStrike" dirty="0">
                <a:latin typeface="Calibri" panose="020F0502020204030204" pitchFamily="34" charset="0"/>
              </a:rPr>
              <a:t>03 	The proposed Climate Adaptation Bill (CAB) – </a:t>
            </a:r>
          </a:p>
          <a:p>
            <a:pPr marL="0" marR="0" indent="0" algn="l" defTabSz="357188" rtl="0">
              <a:buNone/>
            </a:pPr>
            <a:r>
              <a:rPr lang="en-US" sz="1600" b="1" i="0" u="none" strike="noStrike" dirty="0">
                <a:latin typeface="Calibri" panose="020F0502020204030204" pitchFamily="34" charset="0"/>
              </a:rPr>
              <a:t>        not yet introduced to Parliament.</a:t>
            </a:r>
          </a:p>
          <a:p>
            <a:pPr marL="0" marR="0" indent="0" algn="l" defTabSz="357188" rtl="0">
              <a:buNone/>
            </a:pPr>
            <a:endParaRPr lang="en-US" sz="1600" b="1" dirty="0">
              <a:latin typeface="Calibri" panose="020F0502020204030204" pitchFamily="34" charset="0"/>
            </a:endParaRPr>
          </a:p>
          <a:p>
            <a:pPr marL="0" marR="0" indent="0" algn="l" defTabSz="357188" rtl="0">
              <a:buNone/>
            </a:pPr>
            <a:r>
              <a:rPr lang="en-US" sz="1600" b="1" i="0" u="none" strike="noStrike" dirty="0">
                <a:latin typeface="Calibri" panose="020F0502020204030204" pitchFamily="34" charset="0"/>
              </a:rPr>
              <a:t>This presentation reflects my own views and not those of Simpson Grierson</a:t>
            </a:r>
          </a:p>
          <a:p>
            <a:pPr marL="0" marR="0" indent="0" algn="l" defTabSz="357188" rtl="0">
              <a:buNone/>
            </a:pPr>
            <a:endParaRPr lang="en-US" sz="1600" b="1" i="0" u="none" strike="noStrike" dirty="0">
              <a:latin typeface="Calibri" panose="020F0502020204030204" pitchFamily="34" charset="0"/>
            </a:endParaRPr>
          </a:p>
          <a:p>
            <a:pPr marL="0" marR="0" indent="0" algn="l" defTabSz="357188" rtl="0">
              <a:spcBef>
                <a:spcPts val="600"/>
              </a:spcBef>
              <a:buNone/>
            </a:pPr>
            <a:endParaRPr lang="en-NZ" sz="1600" dirty="0">
              <a:solidFill>
                <a:srgbClr val="CDE8D9"/>
              </a:solidFill>
              <a:latin typeface="Calibri" panose="020F0502020204030204" pitchFamily="34" charset="0"/>
            </a:endParaRPr>
          </a:p>
        </p:txBody>
      </p:sp>
      <p:pic>
        <p:nvPicPr>
          <p:cNvPr id="9" name="Picture Placeholder 8" descr="A close up of a feather&#10;&#10;Description automatically generated with low confidence">
            <a:extLst>
              <a:ext uri="{FF2B5EF4-FFF2-40B4-BE49-F238E27FC236}">
                <a16:creationId xmlns:a16="http://schemas.microsoft.com/office/drawing/2014/main" id="{A377500B-0A19-1A79-606E-953DA994A57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2593" b="12593"/>
          <a:stretch>
            <a:fillRect/>
          </a:stretch>
        </p:blipFill>
        <p:spPr/>
      </p:pic>
    </p:spTree>
    <p:extLst>
      <p:ext uri="{BB962C8B-B14F-4D97-AF65-F5344CB8AC3E}">
        <p14:creationId xmlns:p14="http://schemas.microsoft.com/office/powerpoint/2010/main" val="1785427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Subdivision under the NBEA</a:t>
            </a:r>
          </a:p>
        </p:txBody>
      </p:sp>
      <p:sp>
        <p:nvSpPr>
          <p:cNvPr id="3" name="Content Placeholder 2"/>
          <p:cNvSpPr>
            <a:spLocks noGrp="1"/>
          </p:cNvSpPr>
          <p:nvPr>
            <p:ph sz="quarter" idx="11"/>
          </p:nvPr>
        </p:nvSpPr>
        <p:spPr/>
        <p:txBody>
          <a:bodyPr/>
          <a:lstStyle/>
          <a:p>
            <a:r>
              <a:rPr lang="en-NZ" sz="2000" dirty="0"/>
              <a:t>Few substantive changes to the equivalent provisions in the RMA</a:t>
            </a:r>
          </a:p>
          <a:p>
            <a:r>
              <a:rPr lang="en-NZ" sz="2000" dirty="0"/>
              <a:t>The Select Committee process has filled some gaps and dealt with some obvious errors</a:t>
            </a:r>
          </a:p>
          <a:p>
            <a:r>
              <a:rPr lang="en-NZ" sz="2000" dirty="0"/>
              <a:t>A new certificate of approval to be issued when a survey plan is to be approved by a TA.  The certificate has to include reference to some conditions but not others</a:t>
            </a:r>
          </a:p>
          <a:p>
            <a:r>
              <a:rPr lang="en-NZ" sz="2000" dirty="0"/>
              <a:t>The Act introduced the new term – “deposit requirement”</a:t>
            </a:r>
          </a:p>
          <a:p>
            <a:r>
              <a:rPr lang="en-NZ" sz="2000" dirty="0"/>
              <a:t>The new certificate of approval must be lodged with the Registrar-General as well as a certificate that consent conditions are complied with (similar to present)</a:t>
            </a:r>
          </a:p>
        </p:txBody>
      </p:sp>
    </p:spTree>
    <p:extLst>
      <p:ext uri="{BB962C8B-B14F-4D97-AF65-F5344CB8AC3E}">
        <p14:creationId xmlns:p14="http://schemas.microsoft.com/office/powerpoint/2010/main" val="7221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Polluter Pays Principle</a:t>
            </a:r>
          </a:p>
        </p:txBody>
      </p:sp>
      <p:sp>
        <p:nvSpPr>
          <p:cNvPr id="3" name="Content Placeholder 2"/>
          <p:cNvSpPr>
            <a:spLocks noGrp="1"/>
          </p:cNvSpPr>
          <p:nvPr>
            <p:ph sz="quarter" idx="12"/>
          </p:nvPr>
        </p:nvSpPr>
        <p:spPr/>
        <p:txBody>
          <a:bodyPr/>
          <a:lstStyle/>
          <a:p>
            <a:r>
              <a:rPr lang="en-NZ" sz="2000" dirty="0"/>
              <a:t>A new polluter pays principle is contained in the NBEA</a:t>
            </a:r>
          </a:p>
          <a:p>
            <a:r>
              <a:rPr lang="en-NZ" sz="2000" dirty="0"/>
              <a:t>Simply means that the person who creates pollution will have to bear the costs of managing it to prevent damage to human health and the environment</a:t>
            </a:r>
          </a:p>
        </p:txBody>
      </p:sp>
      <p:sp>
        <p:nvSpPr>
          <p:cNvPr id="4" name="Content Placeholder 3"/>
          <p:cNvSpPr>
            <a:spLocks noGrp="1"/>
          </p:cNvSpPr>
          <p:nvPr>
            <p:ph sz="quarter" idx="13"/>
          </p:nvPr>
        </p:nvSpPr>
        <p:spPr/>
        <p:txBody>
          <a:bodyPr/>
          <a:lstStyle/>
          <a:p>
            <a:r>
              <a:rPr lang="en-NZ" sz="2000" dirty="0"/>
              <a:t>The EPA will lead enforcement in conjunction with local authorities</a:t>
            </a:r>
          </a:p>
          <a:p>
            <a:r>
              <a:rPr lang="en-NZ" sz="2000" dirty="0"/>
              <a:t>Some uncertainty about how this will work in practice – identifying the polluter and enforcing payment</a:t>
            </a:r>
          </a:p>
        </p:txBody>
      </p:sp>
      <p:grpSp>
        <p:nvGrpSpPr>
          <p:cNvPr id="6" name="Group 5"/>
          <p:cNvGrpSpPr/>
          <p:nvPr/>
        </p:nvGrpSpPr>
        <p:grpSpPr>
          <a:xfrm>
            <a:off x="7401071" y="3307868"/>
            <a:ext cx="1030829" cy="940451"/>
            <a:chOff x="4026693" y="466131"/>
            <a:chExt cx="323850" cy="319089"/>
          </a:xfrm>
        </p:grpSpPr>
        <p:sp>
          <p:nvSpPr>
            <p:cNvPr id="7" name="Freeform 264"/>
            <p:cNvSpPr>
              <a:spLocks noEditPoints="1"/>
            </p:cNvSpPr>
            <p:nvPr/>
          </p:nvSpPr>
          <p:spPr bwMode="auto">
            <a:xfrm>
              <a:off x="4069557" y="508995"/>
              <a:ext cx="238125" cy="233364"/>
            </a:xfrm>
            <a:custGeom>
              <a:avLst/>
              <a:gdLst>
                <a:gd name="T0" fmla="*/ 252 w 504"/>
                <a:gd name="T1" fmla="*/ 504 h 504"/>
                <a:gd name="T2" fmla="*/ 0 w 504"/>
                <a:gd name="T3" fmla="*/ 252 h 504"/>
                <a:gd name="T4" fmla="*/ 252 w 504"/>
                <a:gd name="T5" fmla="*/ 0 h 504"/>
                <a:gd name="T6" fmla="*/ 504 w 504"/>
                <a:gd name="T7" fmla="*/ 252 h 504"/>
                <a:gd name="T8" fmla="*/ 252 w 504"/>
                <a:gd name="T9" fmla="*/ 504 h 504"/>
                <a:gd name="T10" fmla="*/ 252 w 504"/>
                <a:gd name="T11" fmla="*/ 28 h 504"/>
                <a:gd name="T12" fmla="*/ 28 w 504"/>
                <a:gd name="T13" fmla="*/ 252 h 504"/>
                <a:gd name="T14" fmla="*/ 252 w 504"/>
                <a:gd name="T15" fmla="*/ 476 h 504"/>
                <a:gd name="T16" fmla="*/ 476 w 504"/>
                <a:gd name="T17" fmla="*/ 252 h 504"/>
                <a:gd name="T18" fmla="*/ 252 w 504"/>
                <a:gd name="T19" fmla="*/ 2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04">
                  <a:moveTo>
                    <a:pt x="252" y="504"/>
                  </a:moveTo>
                  <a:cubicBezTo>
                    <a:pt x="113" y="504"/>
                    <a:pt x="0" y="391"/>
                    <a:pt x="0" y="252"/>
                  </a:cubicBezTo>
                  <a:cubicBezTo>
                    <a:pt x="0" y="113"/>
                    <a:pt x="113" y="0"/>
                    <a:pt x="252" y="0"/>
                  </a:cubicBezTo>
                  <a:cubicBezTo>
                    <a:pt x="391" y="0"/>
                    <a:pt x="504" y="113"/>
                    <a:pt x="504" y="252"/>
                  </a:cubicBezTo>
                  <a:cubicBezTo>
                    <a:pt x="504" y="391"/>
                    <a:pt x="391" y="504"/>
                    <a:pt x="252" y="504"/>
                  </a:cubicBezTo>
                  <a:close/>
                  <a:moveTo>
                    <a:pt x="252" y="28"/>
                  </a:moveTo>
                  <a:cubicBezTo>
                    <a:pt x="128" y="28"/>
                    <a:pt x="28" y="129"/>
                    <a:pt x="28" y="252"/>
                  </a:cubicBezTo>
                  <a:cubicBezTo>
                    <a:pt x="28" y="376"/>
                    <a:pt x="128" y="476"/>
                    <a:pt x="252" y="476"/>
                  </a:cubicBezTo>
                  <a:cubicBezTo>
                    <a:pt x="376" y="476"/>
                    <a:pt x="476" y="376"/>
                    <a:pt x="476" y="252"/>
                  </a:cubicBezTo>
                  <a:cubicBezTo>
                    <a:pt x="476" y="129"/>
                    <a:pt x="376" y="28"/>
                    <a:pt x="252" y="28"/>
                  </a:cubicBez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 name="Freeform 265"/>
            <p:cNvSpPr>
              <a:spLocks noEditPoints="1"/>
            </p:cNvSpPr>
            <p:nvPr/>
          </p:nvSpPr>
          <p:spPr bwMode="auto">
            <a:xfrm>
              <a:off x="4026693" y="466131"/>
              <a:ext cx="323850" cy="319089"/>
            </a:xfrm>
            <a:custGeom>
              <a:avLst/>
              <a:gdLst>
                <a:gd name="T0" fmla="*/ 0 w 688"/>
                <a:gd name="T1" fmla="*/ 344 h 688"/>
                <a:gd name="T2" fmla="*/ 688 w 688"/>
                <a:gd name="T3" fmla="*/ 344 h 688"/>
                <a:gd name="T4" fmla="*/ 346 w 688"/>
                <a:gd name="T5" fmla="*/ 38 h 688"/>
                <a:gd name="T6" fmla="*/ 340 w 688"/>
                <a:gd name="T7" fmla="*/ 38 h 688"/>
                <a:gd name="T8" fmla="*/ 346 w 688"/>
                <a:gd name="T9" fmla="*/ 38 h 688"/>
                <a:gd name="T10" fmla="*/ 237 w 688"/>
                <a:gd name="T11" fmla="*/ 54 h 688"/>
                <a:gd name="T12" fmla="*/ 239 w 688"/>
                <a:gd name="T13" fmla="*/ 60 h 688"/>
                <a:gd name="T14" fmla="*/ 149 w 688"/>
                <a:gd name="T15" fmla="*/ 109 h 688"/>
                <a:gd name="T16" fmla="*/ 144 w 688"/>
                <a:gd name="T17" fmla="*/ 112 h 688"/>
                <a:gd name="T18" fmla="*/ 149 w 688"/>
                <a:gd name="T19" fmla="*/ 109 h 688"/>
                <a:gd name="T20" fmla="*/ 76 w 688"/>
                <a:gd name="T21" fmla="*/ 191 h 688"/>
                <a:gd name="T22" fmla="*/ 81 w 688"/>
                <a:gd name="T23" fmla="*/ 194 h 688"/>
                <a:gd name="T24" fmla="*/ 43 w 688"/>
                <a:gd name="T25" fmla="*/ 289 h 688"/>
                <a:gd name="T26" fmla="*/ 42 w 688"/>
                <a:gd name="T27" fmla="*/ 295 h 688"/>
                <a:gd name="T28" fmla="*/ 43 w 688"/>
                <a:gd name="T29" fmla="*/ 289 h 688"/>
                <a:gd name="T30" fmla="*/ 40 w 688"/>
                <a:gd name="T31" fmla="*/ 399 h 688"/>
                <a:gd name="T32" fmla="*/ 46 w 688"/>
                <a:gd name="T33" fmla="*/ 398 h 688"/>
                <a:gd name="T34" fmla="*/ 78 w 688"/>
                <a:gd name="T35" fmla="*/ 496 h 688"/>
                <a:gd name="T36" fmla="*/ 81 w 688"/>
                <a:gd name="T37" fmla="*/ 501 h 688"/>
                <a:gd name="T38" fmla="*/ 78 w 688"/>
                <a:gd name="T39" fmla="*/ 496 h 688"/>
                <a:gd name="T40" fmla="*/ 146 w 688"/>
                <a:gd name="T41" fmla="*/ 582 h 688"/>
                <a:gd name="T42" fmla="*/ 150 w 688"/>
                <a:gd name="T43" fmla="*/ 577 h 688"/>
                <a:gd name="T44" fmla="*/ 238 w 688"/>
                <a:gd name="T45" fmla="*/ 631 h 688"/>
                <a:gd name="T46" fmla="*/ 243 w 688"/>
                <a:gd name="T47" fmla="*/ 633 h 688"/>
                <a:gd name="T48" fmla="*/ 238 w 688"/>
                <a:gd name="T49" fmla="*/ 631 h 688"/>
                <a:gd name="T50" fmla="*/ 345 w 688"/>
                <a:gd name="T51" fmla="*/ 653 h 688"/>
                <a:gd name="T52" fmla="*/ 345 w 688"/>
                <a:gd name="T53" fmla="*/ 647 h 688"/>
                <a:gd name="T54" fmla="*/ 447 w 688"/>
                <a:gd name="T55" fmla="*/ 632 h 688"/>
                <a:gd name="T56" fmla="*/ 453 w 688"/>
                <a:gd name="T57" fmla="*/ 630 h 688"/>
                <a:gd name="T58" fmla="*/ 447 w 688"/>
                <a:gd name="T59" fmla="*/ 632 h 688"/>
                <a:gd name="T60" fmla="*/ 544 w 688"/>
                <a:gd name="T61" fmla="*/ 580 h 688"/>
                <a:gd name="T62" fmla="*/ 540 w 688"/>
                <a:gd name="T63" fmla="*/ 576 h 688"/>
                <a:gd name="T64" fmla="*/ 608 w 688"/>
                <a:gd name="T65" fmla="*/ 499 h 688"/>
                <a:gd name="T66" fmla="*/ 611 w 688"/>
                <a:gd name="T67" fmla="*/ 494 h 688"/>
                <a:gd name="T68" fmla="*/ 608 w 688"/>
                <a:gd name="T69" fmla="*/ 499 h 688"/>
                <a:gd name="T70" fmla="*/ 649 w 688"/>
                <a:gd name="T71" fmla="*/ 397 h 688"/>
                <a:gd name="T72" fmla="*/ 643 w 688"/>
                <a:gd name="T73" fmla="*/ 396 h 688"/>
                <a:gd name="T74" fmla="*/ 646 w 688"/>
                <a:gd name="T75" fmla="*/ 293 h 688"/>
                <a:gd name="T76" fmla="*/ 645 w 688"/>
                <a:gd name="T77" fmla="*/ 287 h 688"/>
                <a:gd name="T78" fmla="*/ 646 w 688"/>
                <a:gd name="T79" fmla="*/ 293 h 688"/>
                <a:gd name="T80" fmla="*/ 611 w 688"/>
                <a:gd name="T81" fmla="*/ 189 h 688"/>
                <a:gd name="T82" fmla="*/ 606 w 688"/>
                <a:gd name="T83" fmla="*/ 192 h 688"/>
                <a:gd name="T84" fmla="*/ 542 w 688"/>
                <a:gd name="T85" fmla="*/ 111 h 688"/>
                <a:gd name="T86" fmla="*/ 538 w 688"/>
                <a:gd name="T87" fmla="*/ 107 h 688"/>
                <a:gd name="T88" fmla="*/ 542 w 688"/>
                <a:gd name="T89" fmla="*/ 111 h 688"/>
                <a:gd name="T90" fmla="*/ 449 w 688"/>
                <a:gd name="T91" fmla="*/ 54 h 688"/>
                <a:gd name="T92" fmla="*/ 447 w 688"/>
                <a:gd name="T93" fmla="*/ 59 h 688"/>
                <a:gd name="T94" fmla="*/ 286 w 688"/>
                <a:gd name="T95" fmla="*/ 399 h 688"/>
                <a:gd name="T96" fmla="*/ 397 w 688"/>
                <a:gd name="T97" fmla="*/ 399 h 688"/>
                <a:gd name="T98" fmla="*/ 286 w 688"/>
                <a:gd name="T99" fmla="*/ 289 h 688"/>
                <a:gd name="T100" fmla="*/ 397 w 688"/>
                <a:gd name="T101" fmla="*/ 289 h 688"/>
                <a:gd name="T102" fmla="*/ 342 w 688"/>
                <a:gd name="T103" fmla="*/ 234 h 688"/>
                <a:gd name="T104" fmla="*/ 342 w 688"/>
                <a:gd name="T105" fmla="*/ 486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8" h="688">
                  <a:moveTo>
                    <a:pt x="344" y="688"/>
                  </a:moveTo>
                  <a:cubicBezTo>
                    <a:pt x="154" y="688"/>
                    <a:pt x="0" y="534"/>
                    <a:pt x="0" y="344"/>
                  </a:cubicBezTo>
                  <a:cubicBezTo>
                    <a:pt x="0" y="154"/>
                    <a:pt x="154" y="0"/>
                    <a:pt x="344" y="0"/>
                  </a:cubicBezTo>
                  <a:cubicBezTo>
                    <a:pt x="534" y="0"/>
                    <a:pt x="688" y="154"/>
                    <a:pt x="688" y="344"/>
                  </a:cubicBezTo>
                  <a:cubicBezTo>
                    <a:pt x="688" y="534"/>
                    <a:pt x="534" y="688"/>
                    <a:pt x="344" y="688"/>
                  </a:cubicBezTo>
                  <a:close/>
                  <a:moveTo>
                    <a:pt x="346" y="38"/>
                  </a:moveTo>
                  <a:cubicBezTo>
                    <a:pt x="346" y="37"/>
                    <a:pt x="344" y="35"/>
                    <a:pt x="343" y="35"/>
                  </a:cubicBezTo>
                  <a:cubicBezTo>
                    <a:pt x="341" y="35"/>
                    <a:pt x="340" y="37"/>
                    <a:pt x="340" y="38"/>
                  </a:cubicBezTo>
                  <a:cubicBezTo>
                    <a:pt x="340" y="40"/>
                    <a:pt x="341" y="41"/>
                    <a:pt x="343" y="41"/>
                  </a:cubicBezTo>
                  <a:cubicBezTo>
                    <a:pt x="344" y="41"/>
                    <a:pt x="346" y="40"/>
                    <a:pt x="346" y="38"/>
                  </a:cubicBezTo>
                  <a:close/>
                  <a:moveTo>
                    <a:pt x="241" y="56"/>
                  </a:moveTo>
                  <a:cubicBezTo>
                    <a:pt x="240" y="55"/>
                    <a:pt x="239" y="54"/>
                    <a:pt x="237" y="54"/>
                  </a:cubicBezTo>
                  <a:cubicBezTo>
                    <a:pt x="236" y="55"/>
                    <a:pt x="235" y="57"/>
                    <a:pt x="236" y="58"/>
                  </a:cubicBezTo>
                  <a:cubicBezTo>
                    <a:pt x="236" y="59"/>
                    <a:pt x="238" y="60"/>
                    <a:pt x="239" y="60"/>
                  </a:cubicBezTo>
                  <a:cubicBezTo>
                    <a:pt x="241" y="59"/>
                    <a:pt x="241" y="58"/>
                    <a:pt x="241" y="56"/>
                  </a:cubicBezTo>
                  <a:close/>
                  <a:moveTo>
                    <a:pt x="149" y="109"/>
                  </a:moveTo>
                  <a:cubicBezTo>
                    <a:pt x="148" y="107"/>
                    <a:pt x="146" y="107"/>
                    <a:pt x="145" y="108"/>
                  </a:cubicBezTo>
                  <a:cubicBezTo>
                    <a:pt x="143" y="109"/>
                    <a:pt x="143" y="111"/>
                    <a:pt x="144" y="112"/>
                  </a:cubicBezTo>
                  <a:cubicBezTo>
                    <a:pt x="145" y="114"/>
                    <a:pt x="147" y="114"/>
                    <a:pt x="148" y="113"/>
                  </a:cubicBezTo>
                  <a:cubicBezTo>
                    <a:pt x="149" y="112"/>
                    <a:pt x="150" y="110"/>
                    <a:pt x="149" y="109"/>
                  </a:cubicBezTo>
                  <a:close/>
                  <a:moveTo>
                    <a:pt x="80" y="190"/>
                  </a:moveTo>
                  <a:cubicBezTo>
                    <a:pt x="78" y="189"/>
                    <a:pt x="77" y="189"/>
                    <a:pt x="76" y="191"/>
                  </a:cubicBezTo>
                  <a:cubicBezTo>
                    <a:pt x="75" y="192"/>
                    <a:pt x="76" y="194"/>
                    <a:pt x="77" y="195"/>
                  </a:cubicBezTo>
                  <a:cubicBezTo>
                    <a:pt x="78" y="195"/>
                    <a:pt x="80" y="195"/>
                    <a:pt x="81" y="194"/>
                  </a:cubicBezTo>
                  <a:cubicBezTo>
                    <a:pt x="82" y="192"/>
                    <a:pt x="81" y="191"/>
                    <a:pt x="80" y="190"/>
                  </a:cubicBezTo>
                  <a:close/>
                  <a:moveTo>
                    <a:pt x="43" y="289"/>
                  </a:moveTo>
                  <a:cubicBezTo>
                    <a:pt x="41" y="289"/>
                    <a:pt x="40" y="290"/>
                    <a:pt x="40" y="292"/>
                  </a:cubicBezTo>
                  <a:cubicBezTo>
                    <a:pt x="39" y="293"/>
                    <a:pt x="40" y="295"/>
                    <a:pt x="42" y="295"/>
                  </a:cubicBezTo>
                  <a:cubicBezTo>
                    <a:pt x="43" y="295"/>
                    <a:pt x="45" y="294"/>
                    <a:pt x="45" y="293"/>
                  </a:cubicBezTo>
                  <a:cubicBezTo>
                    <a:pt x="45" y="291"/>
                    <a:pt x="44" y="290"/>
                    <a:pt x="43" y="289"/>
                  </a:cubicBezTo>
                  <a:close/>
                  <a:moveTo>
                    <a:pt x="42" y="396"/>
                  </a:moveTo>
                  <a:cubicBezTo>
                    <a:pt x="41" y="396"/>
                    <a:pt x="40" y="398"/>
                    <a:pt x="40" y="399"/>
                  </a:cubicBezTo>
                  <a:cubicBezTo>
                    <a:pt x="40" y="401"/>
                    <a:pt x="42" y="402"/>
                    <a:pt x="43" y="401"/>
                  </a:cubicBezTo>
                  <a:cubicBezTo>
                    <a:pt x="45" y="401"/>
                    <a:pt x="46" y="400"/>
                    <a:pt x="46" y="398"/>
                  </a:cubicBezTo>
                  <a:cubicBezTo>
                    <a:pt x="45" y="397"/>
                    <a:pt x="44" y="395"/>
                    <a:pt x="42" y="396"/>
                  </a:cubicBezTo>
                  <a:close/>
                  <a:moveTo>
                    <a:pt x="78" y="496"/>
                  </a:moveTo>
                  <a:cubicBezTo>
                    <a:pt x="77" y="497"/>
                    <a:pt x="76" y="498"/>
                    <a:pt x="77" y="500"/>
                  </a:cubicBezTo>
                  <a:cubicBezTo>
                    <a:pt x="78" y="501"/>
                    <a:pt x="80" y="502"/>
                    <a:pt x="81" y="501"/>
                  </a:cubicBezTo>
                  <a:cubicBezTo>
                    <a:pt x="82" y="500"/>
                    <a:pt x="83" y="498"/>
                    <a:pt x="82" y="497"/>
                  </a:cubicBezTo>
                  <a:cubicBezTo>
                    <a:pt x="81" y="496"/>
                    <a:pt x="80" y="495"/>
                    <a:pt x="78" y="496"/>
                  </a:cubicBezTo>
                  <a:close/>
                  <a:moveTo>
                    <a:pt x="146" y="578"/>
                  </a:moveTo>
                  <a:cubicBezTo>
                    <a:pt x="145" y="579"/>
                    <a:pt x="145" y="581"/>
                    <a:pt x="146" y="582"/>
                  </a:cubicBezTo>
                  <a:cubicBezTo>
                    <a:pt x="148" y="583"/>
                    <a:pt x="149" y="583"/>
                    <a:pt x="150" y="581"/>
                  </a:cubicBezTo>
                  <a:cubicBezTo>
                    <a:pt x="151" y="580"/>
                    <a:pt x="151" y="578"/>
                    <a:pt x="150" y="577"/>
                  </a:cubicBezTo>
                  <a:cubicBezTo>
                    <a:pt x="149" y="576"/>
                    <a:pt x="147" y="576"/>
                    <a:pt x="146" y="578"/>
                  </a:cubicBezTo>
                  <a:close/>
                  <a:moveTo>
                    <a:pt x="238" y="631"/>
                  </a:moveTo>
                  <a:cubicBezTo>
                    <a:pt x="237" y="633"/>
                    <a:pt x="238" y="634"/>
                    <a:pt x="240" y="635"/>
                  </a:cubicBezTo>
                  <a:cubicBezTo>
                    <a:pt x="241" y="635"/>
                    <a:pt x="243" y="635"/>
                    <a:pt x="243" y="633"/>
                  </a:cubicBezTo>
                  <a:cubicBezTo>
                    <a:pt x="244" y="632"/>
                    <a:pt x="243" y="630"/>
                    <a:pt x="241" y="630"/>
                  </a:cubicBezTo>
                  <a:cubicBezTo>
                    <a:pt x="240" y="629"/>
                    <a:pt x="238" y="630"/>
                    <a:pt x="238" y="631"/>
                  </a:cubicBezTo>
                  <a:close/>
                  <a:moveTo>
                    <a:pt x="342" y="650"/>
                  </a:moveTo>
                  <a:cubicBezTo>
                    <a:pt x="342" y="652"/>
                    <a:pt x="344" y="653"/>
                    <a:pt x="345" y="653"/>
                  </a:cubicBezTo>
                  <a:cubicBezTo>
                    <a:pt x="347" y="653"/>
                    <a:pt x="348" y="652"/>
                    <a:pt x="348" y="650"/>
                  </a:cubicBezTo>
                  <a:cubicBezTo>
                    <a:pt x="348" y="649"/>
                    <a:pt x="347" y="647"/>
                    <a:pt x="345" y="647"/>
                  </a:cubicBezTo>
                  <a:cubicBezTo>
                    <a:pt x="344" y="647"/>
                    <a:pt x="342" y="649"/>
                    <a:pt x="342" y="650"/>
                  </a:cubicBezTo>
                  <a:close/>
                  <a:moveTo>
                    <a:pt x="447" y="632"/>
                  </a:moveTo>
                  <a:cubicBezTo>
                    <a:pt x="448" y="634"/>
                    <a:pt x="449" y="635"/>
                    <a:pt x="451" y="634"/>
                  </a:cubicBezTo>
                  <a:cubicBezTo>
                    <a:pt x="452" y="634"/>
                    <a:pt x="453" y="632"/>
                    <a:pt x="453" y="630"/>
                  </a:cubicBezTo>
                  <a:cubicBezTo>
                    <a:pt x="452" y="629"/>
                    <a:pt x="450" y="628"/>
                    <a:pt x="449" y="629"/>
                  </a:cubicBezTo>
                  <a:cubicBezTo>
                    <a:pt x="447" y="629"/>
                    <a:pt x="447" y="631"/>
                    <a:pt x="447" y="632"/>
                  </a:cubicBezTo>
                  <a:close/>
                  <a:moveTo>
                    <a:pt x="540" y="580"/>
                  </a:moveTo>
                  <a:cubicBezTo>
                    <a:pt x="541" y="581"/>
                    <a:pt x="542" y="581"/>
                    <a:pt x="544" y="580"/>
                  </a:cubicBezTo>
                  <a:cubicBezTo>
                    <a:pt x="545" y="579"/>
                    <a:pt x="545" y="577"/>
                    <a:pt x="544" y="576"/>
                  </a:cubicBezTo>
                  <a:cubicBezTo>
                    <a:pt x="543" y="575"/>
                    <a:pt x="541" y="575"/>
                    <a:pt x="540" y="576"/>
                  </a:cubicBezTo>
                  <a:cubicBezTo>
                    <a:pt x="539" y="577"/>
                    <a:pt x="539" y="579"/>
                    <a:pt x="540" y="580"/>
                  </a:cubicBezTo>
                  <a:close/>
                  <a:moveTo>
                    <a:pt x="608" y="499"/>
                  </a:moveTo>
                  <a:cubicBezTo>
                    <a:pt x="610" y="499"/>
                    <a:pt x="611" y="499"/>
                    <a:pt x="612" y="498"/>
                  </a:cubicBezTo>
                  <a:cubicBezTo>
                    <a:pt x="613" y="496"/>
                    <a:pt x="613" y="495"/>
                    <a:pt x="611" y="494"/>
                  </a:cubicBezTo>
                  <a:cubicBezTo>
                    <a:pt x="610" y="493"/>
                    <a:pt x="608" y="493"/>
                    <a:pt x="607" y="495"/>
                  </a:cubicBezTo>
                  <a:cubicBezTo>
                    <a:pt x="606" y="496"/>
                    <a:pt x="607" y="498"/>
                    <a:pt x="608" y="499"/>
                  </a:cubicBezTo>
                  <a:close/>
                  <a:moveTo>
                    <a:pt x="645" y="399"/>
                  </a:moveTo>
                  <a:cubicBezTo>
                    <a:pt x="647" y="399"/>
                    <a:pt x="648" y="398"/>
                    <a:pt x="649" y="397"/>
                  </a:cubicBezTo>
                  <a:cubicBezTo>
                    <a:pt x="649" y="395"/>
                    <a:pt x="648" y="394"/>
                    <a:pt x="646" y="393"/>
                  </a:cubicBezTo>
                  <a:cubicBezTo>
                    <a:pt x="645" y="393"/>
                    <a:pt x="643" y="394"/>
                    <a:pt x="643" y="396"/>
                  </a:cubicBezTo>
                  <a:cubicBezTo>
                    <a:pt x="643" y="397"/>
                    <a:pt x="644" y="399"/>
                    <a:pt x="645" y="399"/>
                  </a:cubicBezTo>
                  <a:close/>
                  <a:moveTo>
                    <a:pt x="646" y="293"/>
                  </a:moveTo>
                  <a:cubicBezTo>
                    <a:pt x="647" y="292"/>
                    <a:pt x="648" y="291"/>
                    <a:pt x="648" y="289"/>
                  </a:cubicBezTo>
                  <a:cubicBezTo>
                    <a:pt x="648" y="288"/>
                    <a:pt x="646" y="287"/>
                    <a:pt x="645" y="287"/>
                  </a:cubicBezTo>
                  <a:cubicBezTo>
                    <a:pt x="643" y="287"/>
                    <a:pt x="642" y="289"/>
                    <a:pt x="642" y="290"/>
                  </a:cubicBezTo>
                  <a:cubicBezTo>
                    <a:pt x="643" y="292"/>
                    <a:pt x="644" y="293"/>
                    <a:pt x="646" y="293"/>
                  </a:cubicBezTo>
                  <a:close/>
                  <a:moveTo>
                    <a:pt x="610" y="193"/>
                  </a:moveTo>
                  <a:cubicBezTo>
                    <a:pt x="611" y="192"/>
                    <a:pt x="612" y="190"/>
                    <a:pt x="611" y="189"/>
                  </a:cubicBezTo>
                  <a:cubicBezTo>
                    <a:pt x="610" y="187"/>
                    <a:pt x="608" y="187"/>
                    <a:pt x="607" y="188"/>
                  </a:cubicBezTo>
                  <a:cubicBezTo>
                    <a:pt x="606" y="188"/>
                    <a:pt x="605" y="190"/>
                    <a:pt x="606" y="192"/>
                  </a:cubicBezTo>
                  <a:cubicBezTo>
                    <a:pt x="607" y="193"/>
                    <a:pt x="609" y="193"/>
                    <a:pt x="610" y="193"/>
                  </a:cubicBezTo>
                  <a:close/>
                  <a:moveTo>
                    <a:pt x="542" y="111"/>
                  </a:moveTo>
                  <a:cubicBezTo>
                    <a:pt x="543" y="110"/>
                    <a:pt x="543" y="108"/>
                    <a:pt x="542" y="107"/>
                  </a:cubicBezTo>
                  <a:cubicBezTo>
                    <a:pt x="540" y="106"/>
                    <a:pt x="539" y="106"/>
                    <a:pt x="538" y="107"/>
                  </a:cubicBezTo>
                  <a:cubicBezTo>
                    <a:pt x="537" y="108"/>
                    <a:pt x="537" y="110"/>
                    <a:pt x="538" y="111"/>
                  </a:cubicBezTo>
                  <a:cubicBezTo>
                    <a:pt x="539" y="112"/>
                    <a:pt x="541" y="112"/>
                    <a:pt x="542" y="111"/>
                  </a:cubicBezTo>
                  <a:close/>
                  <a:moveTo>
                    <a:pt x="450" y="57"/>
                  </a:moveTo>
                  <a:cubicBezTo>
                    <a:pt x="451" y="56"/>
                    <a:pt x="450" y="54"/>
                    <a:pt x="449" y="54"/>
                  </a:cubicBezTo>
                  <a:cubicBezTo>
                    <a:pt x="447" y="53"/>
                    <a:pt x="445" y="54"/>
                    <a:pt x="445" y="55"/>
                  </a:cubicBezTo>
                  <a:cubicBezTo>
                    <a:pt x="444" y="57"/>
                    <a:pt x="445" y="58"/>
                    <a:pt x="447" y="59"/>
                  </a:cubicBezTo>
                  <a:cubicBezTo>
                    <a:pt x="448" y="59"/>
                    <a:pt x="450" y="59"/>
                    <a:pt x="450" y="57"/>
                  </a:cubicBezTo>
                  <a:close/>
                  <a:moveTo>
                    <a:pt x="286" y="399"/>
                  </a:moveTo>
                  <a:cubicBezTo>
                    <a:pt x="286" y="430"/>
                    <a:pt x="311" y="455"/>
                    <a:pt x="342" y="455"/>
                  </a:cubicBezTo>
                  <a:cubicBezTo>
                    <a:pt x="372" y="455"/>
                    <a:pt x="397" y="430"/>
                    <a:pt x="397" y="399"/>
                  </a:cubicBezTo>
                  <a:cubicBezTo>
                    <a:pt x="397" y="369"/>
                    <a:pt x="374" y="355"/>
                    <a:pt x="342" y="344"/>
                  </a:cubicBezTo>
                  <a:cubicBezTo>
                    <a:pt x="313" y="335"/>
                    <a:pt x="286" y="319"/>
                    <a:pt x="286" y="289"/>
                  </a:cubicBezTo>
                  <a:cubicBezTo>
                    <a:pt x="286" y="259"/>
                    <a:pt x="311" y="234"/>
                    <a:pt x="342" y="234"/>
                  </a:cubicBezTo>
                  <a:cubicBezTo>
                    <a:pt x="372" y="234"/>
                    <a:pt x="397" y="259"/>
                    <a:pt x="397" y="289"/>
                  </a:cubicBezTo>
                  <a:moveTo>
                    <a:pt x="342" y="203"/>
                  </a:moveTo>
                  <a:cubicBezTo>
                    <a:pt x="342" y="234"/>
                    <a:pt x="342" y="234"/>
                    <a:pt x="342" y="234"/>
                  </a:cubicBezTo>
                  <a:moveTo>
                    <a:pt x="342" y="455"/>
                  </a:moveTo>
                  <a:cubicBezTo>
                    <a:pt x="342" y="486"/>
                    <a:pt x="342" y="486"/>
                    <a:pt x="342" y="486"/>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146380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flipH="1">
            <a:off x="2937936" y="1843670"/>
            <a:ext cx="256591" cy="2809249"/>
          </a:xfrm>
          <a:custGeom>
            <a:avLst/>
            <a:gdLst/>
            <a:ahLst/>
            <a:cxnLst/>
            <a:rect l="l" t="t" r="r" b="b"/>
            <a:pathLst>
              <a:path h="3555365">
                <a:moveTo>
                  <a:pt x="0" y="0"/>
                </a:moveTo>
                <a:lnTo>
                  <a:pt x="0" y="3555174"/>
                </a:lnTo>
              </a:path>
            </a:pathLst>
          </a:custGeom>
          <a:ln w="12700">
            <a:solidFill>
              <a:srgbClr val="9ACA9D"/>
            </a:solidFill>
          </a:ln>
        </p:spPr>
        <p:txBody>
          <a:bodyPr wrap="square" lIns="0" tIns="0" rIns="0" bIns="0" rtlCol="0"/>
          <a:lstStyle/>
          <a:p>
            <a:endParaRPr sz="1400"/>
          </a:p>
        </p:txBody>
      </p:sp>
      <p:sp>
        <p:nvSpPr>
          <p:cNvPr id="8" name="object 6"/>
          <p:cNvSpPr txBox="1"/>
          <p:nvPr/>
        </p:nvSpPr>
        <p:spPr>
          <a:xfrm>
            <a:off x="693281" y="1843670"/>
            <a:ext cx="2253469" cy="892166"/>
          </a:xfrm>
          <a:prstGeom prst="rect">
            <a:avLst/>
          </a:prstGeom>
        </p:spPr>
        <p:txBody>
          <a:bodyPr vert="horz" wrap="square" lIns="0" tIns="61594" rIns="0" bIns="0" rtlCol="0">
            <a:spAutoFit/>
          </a:bodyPr>
          <a:lstStyle/>
          <a:p>
            <a:pPr algn="ctr">
              <a:lnSpc>
                <a:spcPts val="2190"/>
              </a:lnSpc>
              <a:spcBef>
                <a:spcPts val="385"/>
              </a:spcBef>
            </a:pPr>
            <a:r>
              <a:rPr lang="en-NZ" sz="1600" dirty="0">
                <a:solidFill>
                  <a:srgbClr val="003115"/>
                </a:solidFill>
                <a:latin typeface="Calibri"/>
                <a:cs typeface="Calibri"/>
              </a:rPr>
              <a:t>The former NES on contaminated land is not continued</a:t>
            </a:r>
            <a:endParaRPr sz="1600" dirty="0">
              <a:latin typeface="Calibri"/>
              <a:cs typeface="Calibri"/>
            </a:endParaRPr>
          </a:p>
        </p:txBody>
      </p:sp>
      <p:sp>
        <p:nvSpPr>
          <p:cNvPr id="9" name="object 7"/>
          <p:cNvSpPr txBox="1"/>
          <p:nvPr/>
        </p:nvSpPr>
        <p:spPr>
          <a:xfrm>
            <a:off x="3345020" y="1843670"/>
            <a:ext cx="2441367" cy="2203423"/>
          </a:xfrm>
          <a:prstGeom prst="rect">
            <a:avLst/>
          </a:prstGeom>
        </p:spPr>
        <p:txBody>
          <a:bodyPr vert="horz" wrap="square" lIns="0" tIns="61594" rIns="0" bIns="0" rtlCol="0">
            <a:spAutoFit/>
          </a:bodyPr>
          <a:lstStyle/>
          <a:p>
            <a:pPr marL="12700" marR="5080" algn="ctr">
              <a:lnSpc>
                <a:spcPts val="2100"/>
              </a:lnSpc>
              <a:spcBef>
                <a:spcPts val="605"/>
              </a:spcBef>
            </a:pPr>
            <a:r>
              <a:rPr lang="en-NZ" sz="1600" dirty="0">
                <a:solidFill>
                  <a:srgbClr val="003115"/>
                </a:solidFill>
                <a:latin typeface="Calibri"/>
                <a:cs typeface="Calibri"/>
              </a:rPr>
              <a:t>The NBEA has a new definition of contaminated land – presence in concentrations that exceed an environmental limit (that is yet to be set) or pose an unacceptable risk to human health and the environment</a:t>
            </a:r>
            <a:endParaRPr sz="1600" dirty="0">
              <a:latin typeface="Calibri"/>
              <a:cs typeface="Calibri"/>
            </a:endParaRPr>
          </a:p>
        </p:txBody>
      </p:sp>
      <p:sp>
        <p:nvSpPr>
          <p:cNvPr id="10" name="object 8"/>
          <p:cNvSpPr txBox="1"/>
          <p:nvPr/>
        </p:nvSpPr>
        <p:spPr>
          <a:xfrm>
            <a:off x="6143128" y="1787373"/>
            <a:ext cx="2252121" cy="2472727"/>
          </a:xfrm>
          <a:prstGeom prst="rect">
            <a:avLst/>
          </a:prstGeom>
        </p:spPr>
        <p:txBody>
          <a:bodyPr vert="horz" wrap="square" lIns="0" tIns="61594" rIns="0" bIns="0" rtlCol="0">
            <a:spAutoFit/>
          </a:bodyPr>
          <a:lstStyle/>
          <a:p>
            <a:pPr marL="12700" marR="5080" algn="ctr">
              <a:lnSpc>
                <a:spcPts val="2100"/>
              </a:lnSpc>
              <a:spcBef>
                <a:spcPts val="605"/>
              </a:spcBef>
            </a:pPr>
            <a:r>
              <a:rPr lang="en-NZ" sz="1600" dirty="0">
                <a:solidFill>
                  <a:srgbClr val="003115"/>
                </a:solidFill>
                <a:latin typeface="Calibri"/>
                <a:cs typeface="Calibri"/>
              </a:rPr>
              <a:t>A broader range of land may well fall within the scope of contaminated land.  Also note the use of the expression “contaminants” rather than “hazardous substances” used under the current regime</a:t>
            </a:r>
            <a:endParaRPr sz="1600" dirty="0">
              <a:latin typeface="Calibri"/>
              <a:cs typeface="Calibri"/>
            </a:endParaRPr>
          </a:p>
        </p:txBody>
      </p:sp>
      <p:sp>
        <p:nvSpPr>
          <p:cNvPr id="15" name="Title 1">
            <a:extLst>
              <a:ext uri="{FF2B5EF4-FFF2-40B4-BE49-F238E27FC236}">
                <a16:creationId xmlns:a16="http://schemas.microsoft.com/office/drawing/2014/main" id="{68950796-0DFE-8A89-8E08-5ED7AEE40BBA}"/>
              </a:ext>
            </a:extLst>
          </p:cNvPr>
          <p:cNvSpPr>
            <a:spLocks noGrp="1"/>
          </p:cNvSpPr>
          <p:nvPr>
            <p:ph type="title"/>
          </p:nvPr>
        </p:nvSpPr>
        <p:spPr/>
        <p:txBody>
          <a:bodyPr/>
          <a:lstStyle/>
          <a:p>
            <a:r>
              <a:rPr lang="en-NZ" dirty="0">
                <a:cs typeface="Calibri"/>
              </a:rPr>
              <a:t>Contaminated Land</a:t>
            </a:r>
            <a:endParaRPr lang="en-NZ" dirty="0"/>
          </a:p>
        </p:txBody>
      </p:sp>
      <p:sp>
        <p:nvSpPr>
          <p:cNvPr id="11" name="object 4"/>
          <p:cNvSpPr/>
          <p:nvPr/>
        </p:nvSpPr>
        <p:spPr>
          <a:xfrm flipH="1">
            <a:off x="5786387" y="1843670"/>
            <a:ext cx="256591" cy="2809249"/>
          </a:xfrm>
          <a:custGeom>
            <a:avLst/>
            <a:gdLst/>
            <a:ahLst/>
            <a:cxnLst/>
            <a:rect l="l" t="t" r="r" b="b"/>
            <a:pathLst>
              <a:path h="3555365">
                <a:moveTo>
                  <a:pt x="0" y="0"/>
                </a:moveTo>
                <a:lnTo>
                  <a:pt x="0" y="3555174"/>
                </a:lnTo>
              </a:path>
            </a:pathLst>
          </a:custGeom>
          <a:ln w="12700">
            <a:solidFill>
              <a:srgbClr val="9ACA9D"/>
            </a:solidFill>
          </a:ln>
        </p:spPr>
        <p:txBody>
          <a:bodyPr wrap="square" lIns="0" tIns="0" rIns="0" bIns="0" rtlCol="0"/>
          <a:lstStyle/>
          <a:p>
            <a:endParaRPr sz="1400"/>
          </a:p>
        </p:txBody>
      </p:sp>
      <p:grpSp>
        <p:nvGrpSpPr>
          <p:cNvPr id="12" name="Group 11"/>
          <p:cNvGrpSpPr/>
          <p:nvPr/>
        </p:nvGrpSpPr>
        <p:grpSpPr>
          <a:xfrm>
            <a:off x="1547836" y="1058517"/>
            <a:ext cx="544357" cy="632973"/>
            <a:chOff x="612430" y="1336674"/>
            <a:chExt cx="261939" cy="328614"/>
          </a:xfrm>
        </p:grpSpPr>
        <p:sp>
          <p:nvSpPr>
            <p:cNvPr id="13" name="Freeform 600"/>
            <p:cNvSpPr>
              <a:spLocks noEditPoints="1"/>
            </p:cNvSpPr>
            <p:nvPr/>
          </p:nvSpPr>
          <p:spPr bwMode="auto">
            <a:xfrm>
              <a:off x="612430" y="1336674"/>
              <a:ext cx="261939" cy="328614"/>
            </a:xfrm>
            <a:custGeom>
              <a:avLst/>
              <a:gdLst>
                <a:gd name="T0" fmla="*/ 432 w 560"/>
                <a:gd name="T1" fmla="*/ 301 h 700"/>
                <a:gd name="T2" fmla="*/ 432 w 560"/>
                <a:gd name="T3" fmla="*/ 700 h 700"/>
                <a:gd name="T4" fmla="*/ 66 w 560"/>
                <a:gd name="T5" fmla="*/ 700 h 700"/>
                <a:gd name="T6" fmla="*/ 0 w 560"/>
                <a:gd name="T7" fmla="*/ 634 h 700"/>
                <a:gd name="T8" fmla="*/ 0 w 560"/>
                <a:gd name="T9" fmla="*/ 156 h 700"/>
                <a:gd name="T10" fmla="*/ 259 w 560"/>
                <a:gd name="T11" fmla="*/ 156 h 700"/>
                <a:gd name="T12" fmla="*/ 216 w 560"/>
                <a:gd name="T13" fmla="*/ 301 h 700"/>
                <a:gd name="T14" fmla="*/ 216 w 560"/>
                <a:gd name="T15" fmla="*/ 488 h 700"/>
                <a:gd name="T16" fmla="*/ 216 w 560"/>
                <a:gd name="T17" fmla="*/ 546 h 700"/>
                <a:gd name="T18" fmla="*/ 211 w 560"/>
                <a:gd name="T19" fmla="*/ 551 h 700"/>
                <a:gd name="T20" fmla="*/ 216 w 560"/>
                <a:gd name="T21" fmla="*/ 556 h 700"/>
                <a:gd name="T22" fmla="*/ 221 w 560"/>
                <a:gd name="T23" fmla="*/ 551 h 700"/>
                <a:gd name="T24" fmla="*/ 216 w 560"/>
                <a:gd name="T25" fmla="*/ 546 h 700"/>
                <a:gd name="T26" fmla="*/ 426 w 560"/>
                <a:gd name="T27" fmla="*/ 0 h 700"/>
                <a:gd name="T28" fmla="*/ 292 w 560"/>
                <a:gd name="T29" fmla="*/ 134 h 700"/>
                <a:gd name="T30" fmla="*/ 426 w 560"/>
                <a:gd name="T31" fmla="*/ 268 h 700"/>
                <a:gd name="T32" fmla="*/ 560 w 560"/>
                <a:gd name="T33" fmla="*/ 134 h 700"/>
                <a:gd name="T34" fmla="*/ 426 w 560"/>
                <a:gd name="T35" fmla="*/ 0 h 700"/>
                <a:gd name="T36" fmla="*/ 372 w 560"/>
                <a:gd name="T37" fmla="*/ 79 h 700"/>
                <a:gd name="T38" fmla="*/ 481 w 560"/>
                <a:gd name="T39" fmla="*/ 189 h 700"/>
                <a:gd name="T40" fmla="*/ 481 w 560"/>
                <a:gd name="T41" fmla="*/ 79 h 700"/>
                <a:gd name="T42" fmla="*/ 372 w 560"/>
                <a:gd name="T43" fmla="*/ 18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0" h="700">
                  <a:moveTo>
                    <a:pt x="432" y="301"/>
                  </a:moveTo>
                  <a:cubicBezTo>
                    <a:pt x="432" y="700"/>
                    <a:pt x="432" y="700"/>
                    <a:pt x="432" y="700"/>
                  </a:cubicBezTo>
                  <a:cubicBezTo>
                    <a:pt x="66" y="700"/>
                    <a:pt x="66" y="700"/>
                    <a:pt x="66" y="700"/>
                  </a:cubicBezTo>
                  <a:cubicBezTo>
                    <a:pt x="30" y="700"/>
                    <a:pt x="0" y="671"/>
                    <a:pt x="0" y="634"/>
                  </a:cubicBezTo>
                  <a:cubicBezTo>
                    <a:pt x="0" y="156"/>
                    <a:pt x="0" y="156"/>
                    <a:pt x="0" y="156"/>
                  </a:cubicBezTo>
                  <a:cubicBezTo>
                    <a:pt x="259" y="156"/>
                    <a:pt x="259" y="156"/>
                    <a:pt x="259" y="156"/>
                  </a:cubicBezTo>
                  <a:moveTo>
                    <a:pt x="216" y="301"/>
                  </a:moveTo>
                  <a:cubicBezTo>
                    <a:pt x="216" y="488"/>
                    <a:pt x="216" y="488"/>
                    <a:pt x="216" y="488"/>
                  </a:cubicBezTo>
                  <a:moveTo>
                    <a:pt x="216" y="546"/>
                  </a:moveTo>
                  <a:cubicBezTo>
                    <a:pt x="213" y="546"/>
                    <a:pt x="211" y="548"/>
                    <a:pt x="211" y="551"/>
                  </a:cubicBezTo>
                  <a:cubicBezTo>
                    <a:pt x="211" y="554"/>
                    <a:pt x="213" y="556"/>
                    <a:pt x="216" y="556"/>
                  </a:cubicBezTo>
                  <a:cubicBezTo>
                    <a:pt x="219" y="556"/>
                    <a:pt x="221" y="554"/>
                    <a:pt x="221" y="551"/>
                  </a:cubicBezTo>
                  <a:cubicBezTo>
                    <a:pt x="221" y="548"/>
                    <a:pt x="219" y="546"/>
                    <a:pt x="216" y="546"/>
                  </a:cubicBezTo>
                  <a:close/>
                  <a:moveTo>
                    <a:pt x="426" y="0"/>
                  </a:moveTo>
                  <a:cubicBezTo>
                    <a:pt x="352" y="0"/>
                    <a:pt x="292" y="60"/>
                    <a:pt x="292" y="134"/>
                  </a:cubicBezTo>
                  <a:cubicBezTo>
                    <a:pt x="292" y="208"/>
                    <a:pt x="352" y="268"/>
                    <a:pt x="426" y="268"/>
                  </a:cubicBezTo>
                  <a:cubicBezTo>
                    <a:pt x="500" y="268"/>
                    <a:pt x="560" y="208"/>
                    <a:pt x="560" y="134"/>
                  </a:cubicBezTo>
                  <a:cubicBezTo>
                    <a:pt x="560" y="60"/>
                    <a:pt x="500" y="0"/>
                    <a:pt x="426" y="0"/>
                  </a:cubicBezTo>
                  <a:close/>
                  <a:moveTo>
                    <a:pt x="372" y="79"/>
                  </a:moveTo>
                  <a:cubicBezTo>
                    <a:pt x="481" y="189"/>
                    <a:pt x="481" y="189"/>
                    <a:pt x="481" y="189"/>
                  </a:cubicBezTo>
                  <a:moveTo>
                    <a:pt x="481" y="79"/>
                  </a:moveTo>
                  <a:cubicBezTo>
                    <a:pt x="372" y="189"/>
                    <a:pt x="372" y="189"/>
                    <a:pt x="372" y="189"/>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4" name="Freeform 601"/>
            <p:cNvSpPr>
              <a:spLocks/>
            </p:cNvSpPr>
            <p:nvPr/>
          </p:nvSpPr>
          <p:spPr bwMode="auto">
            <a:xfrm>
              <a:off x="631480" y="1584324"/>
              <a:ext cx="66675" cy="61914"/>
            </a:xfrm>
            <a:custGeom>
              <a:avLst/>
              <a:gdLst>
                <a:gd name="T0" fmla="*/ 29 w 139"/>
                <a:gd name="T1" fmla="*/ 139 h 139"/>
                <a:gd name="T2" fmla="*/ 139 w 139"/>
                <a:gd name="T3" fmla="*/ 139 h 139"/>
                <a:gd name="T4" fmla="*/ 0 w 139"/>
                <a:gd name="T5" fmla="*/ 0 h 139"/>
                <a:gd name="T6" fmla="*/ 0 w 139"/>
                <a:gd name="T7" fmla="*/ 109 h 139"/>
                <a:gd name="T8" fmla="*/ 29 w 139"/>
                <a:gd name="T9" fmla="*/ 139 h 139"/>
              </a:gdLst>
              <a:ahLst/>
              <a:cxnLst>
                <a:cxn ang="0">
                  <a:pos x="T0" y="T1"/>
                </a:cxn>
                <a:cxn ang="0">
                  <a:pos x="T2" y="T3"/>
                </a:cxn>
                <a:cxn ang="0">
                  <a:pos x="T4" y="T5"/>
                </a:cxn>
                <a:cxn ang="0">
                  <a:pos x="T6" y="T7"/>
                </a:cxn>
                <a:cxn ang="0">
                  <a:pos x="T8" y="T9"/>
                </a:cxn>
              </a:cxnLst>
              <a:rect l="0" t="0" r="r" b="b"/>
              <a:pathLst>
                <a:path w="139" h="139">
                  <a:moveTo>
                    <a:pt x="29" y="139"/>
                  </a:moveTo>
                  <a:cubicBezTo>
                    <a:pt x="139" y="139"/>
                    <a:pt x="139" y="139"/>
                    <a:pt x="139" y="139"/>
                  </a:cubicBezTo>
                  <a:cubicBezTo>
                    <a:pt x="0" y="0"/>
                    <a:pt x="0" y="0"/>
                    <a:pt x="0" y="0"/>
                  </a:cubicBezTo>
                  <a:cubicBezTo>
                    <a:pt x="0" y="109"/>
                    <a:pt x="0" y="109"/>
                    <a:pt x="0" y="109"/>
                  </a:cubicBezTo>
                  <a:cubicBezTo>
                    <a:pt x="0" y="126"/>
                    <a:pt x="13" y="139"/>
                    <a:pt x="29" y="139"/>
                  </a:cubicBez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6" name="Group 15"/>
          <p:cNvGrpSpPr/>
          <p:nvPr/>
        </p:nvGrpSpPr>
        <p:grpSpPr>
          <a:xfrm>
            <a:off x="4258801" y="1094942"/>
            <a:ext cx="613804" cy="560180"/>
            <a:chOff x="6450542" y="2673781"/>
            <a:chExt cx="347664" cy="309564"/>
          </a:xfrm>
        </p:grpSpPr>
        <p:sp>
          <p:nvSpPr>
            <p:cNvPr id="17" name="Freeform 369"/>
            <p:cNvSpPr>
              <a:spLocks/>
            </p:cNvSpPr>
            <p:nvPr/>
          </p:nvSpPr>
          <p:spPr bwMode="auto">
            <a:xfrm>
              <a:off x="6555317" y="2716645"/>
              <a:ext cx="133350" cy="228600"/>
            </a:xfrm>
            <a:custGeom>
              <a:avLst/>
              <a:gdLst>
                <a:gd name="T0" fmla="*/ 26 w 28"/>
                <a:gd name="T1" fmla="*/ 0 h 48"/>
                <a:gd name="T2" fmla="*/ 2 w 28"/>
                <a:gd name="T3" fmla="*/ 24 h 48"/>
                <a:gd name="T4" fmla="*/ 14 w 28"/>
                <a:gd name="T5" fmla="*/ 24 h 48"/>
                <a:gd name="T6" fmla="*/ 0 w 28"/>
                <a:gd name="T7" fmla="*/ 48 h 48"/>
                <a:gd name="T8" fmla="*/ 28 w 28"/>
                <a:gd name="T9" fmla="*/ 19 h 48"/>
                <a:gd name="T10" fmla="*/ 16 w 28"/>
                <a:gd name="T11" fmla="*/ 19 h 48"/>
                <a:gd name="T12" fmla="*/ 26 w 2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8" h="48">
                  <a:moveTo>
                    <a:pt x="26" y="0"/>
                  </a:moveTo>
                  <a:lnTo>
                    <a:pt x="2" y="24"/>
                  </a:lnTo>
                  <a:lnTo>
                    <a:pt x="14" y="24"/>
                  </a:lnTo>
                  <a:lnTo>
                    <a:pt x="0" y="48"/>
                  </a:lnTo>
                  <a:lnTo>
                    <a:pt x="28" y="19"/>
                  </a:lnTo>
                  <a:lnTo>
                    <a:pt x="16" y="19"/>
                  </a:lnTo>
                  <a:lnTo>
                    <a:pt x="26" y="0"/>
                  </a:ln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 name="Freeform 370"/>
            <p:cNvSpPr>
              <a:spLocks noEditPoints="1"/>
            </p:cNvSpPr>
            <p:nvPr/>
          </p:nvSpPr>
          <p:spPr bwMode="auto">
            <a:xfrm>
              <a:off x="6450542" y="2673781"/>
              <a:ext cx="347664" cy="309564"/>
            </a:xfrm>
            <a:custGeom>
              <a:avLst/>
              <a:gdLst>
                <a:gd name="T0" fmla="*/ 36 w 740"/>
                <a:gd name="T1" fmla="*/ 281 h 666"/>
                <a:gd name="T2" fmla="*/ 365 w 740"/>
                <a:gd name="T3" fmla="*/ 0 h 666"/>
                <a:gd name="T4" fmla="*/ 694 w 740"/>
                <a:gd name="T5" fmla="*/ 281 h 666"/>
                <a:gd name="T6" fmla="*/ 0 w 740"/>
                <a:gd name="T7" fmla="*/ 220 h 666"/>
                <a:gd name="T8" fmla="*/ 33 w 740"/>
                <a:gd name="T9" fmla="*/ 284 h 666"/>
                <a:gd name="T10" fmla="*/ 97 w 740"/>
                <a:gd name="T11" fmla="*/ 251 h 666"/>
                <a:gd name="T12" fmla="*/ 36 w 740"/>
                <a:gd name="T13" fmla="*/ 385 h 666"/>
                <a:gd name="T14" fmla="*/ 365 w 740"/>
                <a:gd name="T15" fmla="*/ 666 h 666"/>
                <a:gd name="T16" fmla="*/ 694 w 740"/>
                <a:gd name="T17" fmla="*/ 385 h 666"/>
                <a:gd name="T18" fmla="*/ 740 w 740"/>
                <a:gd name="T19" fmla="*/ 423 h 666"/>
                <a:gd name="T20" fmla="*/ 695 w 740"/>
                <a:gd name="T21" fmla="*/ 366 h 666"/>
                <a:gd name="T22" fmla="*/ 639 w 740"/>
                <a:gd name="T23" fmla="*/ 41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0" h="666">
                  <a:moveTo>
                    <a:pt x="36" y="281"/>
                  </a:moveTo>
                  <a:cubicBezTo>
                    <a:pt x="61" y="122"/>
                    <a:pt x="198" y="0"/>
                    <a:pt x="365" y="0"/>
                  </a:cubicBezTo>
                  <a:cubicBezTo>
                    <a:pt x="531" y="0"/>
                    <a:pt x="669" y="122"/>
                    <a:pt x="694" y="281"/>
                  </a:cubicBezTo>
                  <a:moveTo>
                    <a:pt x="0" y="220"/>
                  </a:moveTo>
                  <a:cubicBezTo>
                    <a:pt x="33" y="284"/>
                    <a:pt x="33" y="284"/>
                    <a:pt x="33" y="284"/>
                  </a:cubicBezTo>
                  <a:cubicBezTo>
                    <a:pt x="97" y="251"/>
                    <a:pt x="97" y="251"/>
                    <a:pt x="97" y="251"/>
                  </a:cubicBezTo>
                  <a:moveTo>
                    <a:pt x="36" y="385"/>
                  </a:moveTo>
                  <a:cubicBezTo>
                    <a:pt x="61" y="544"/>
                    <a:pt x="198" y="666"/>
                    <a:pt x="365" y="666"/>
                  </a:cubicBezTo>
                  <a:cubicBezTo>
                    <a:pt x="531" y="666"/>
                    <a:pt x="669" y="544"/>
                    <a:pt x="694" y="385"/>
                  </a:cubicBezTo>
                  <a:moveTo>
                    <a:pt x="740" y="423"/>
                  </a:moveTo>
                  <a:cubicBezTo>
                    <a:pt x="695" y="366"/>
                    <a:pt x="695" y="366"/>
                    <a:pt x="695" y="366"/>
                  </a:cubicBezTo>
                  <a:cubicBezTo>
                    <a:pt x="639" y="411"/>
                    <a:pt x="639" y="411"/>
                    <a:pt x="639" y="411"/>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19" name="Group 18"/>
          <p:cNvGrpSpPr/>
          <p:nvPr/>
        </p:nvGrpSpPr>
        <p:grpSpPr>
          <a:xfrm>
            <a:off x="7039213" y="1058517"/>
            <a:ext cx="580086" cy="610074"/>
            <a:chOff x="235743" y="443945"/>
            <a:chExt cx="290514" cy="352425"/>
          </a:xfrm>
        </p:grpSpPr>
        <p:sp>
          <p:nvSpPr>
            <p:cNvPr id="20" name="Freeform 417"/>
            <p:cNvSpPr>
              <a:spLocks/>
            </p:cNvSpPr>
            <p:nvPr/>
          </p:nvSpPr>
          <p:spPr bwMode="auto">
            <a:xfrm>
              <a:off x="392904" y="629684"/>
              <a:ext cx="33339" cy="95250"/>
            </a:xfrm>
            <a:custGeom>
              <a:avLst/>
              <a:gdLst>
                <a:gd name="T0" fmla="*/ 34 w 67"/>
                <a:gd name="T1" fmla="*/ 210 h 210"/>
                <a:gd name="T2" fmla="*/ 18 w 67"/>
                <a:gd name="T3" fmla="*/ 196 h 210"/>
                <a:gd name="T4" fmla="*/ 0 w 67"/>
                <a:gd name="T5" fmla="*/ 35 h 210"/>
                <a:gd name="T6" fmla="*/ 9 w 67"/>
                <a:gd name="T7" fmla="*/ 11 h 210"/>
                <a:gd name="T8" fmla="*/ 34 w 67"/>
                <a:gd name="T9" fmla="*/ 0 h 210"/>
                <a:gd name="T10" fmla="*/ 58 w 67"/>
                <a:gd name="T11" fmla="*/ 11 h 210"/>
                <a:gd name="T12" fmla="*/ 67 w 67"/>
                <a:gd name="T13" fmla="*/ 35 h 210"/>
                <a:gd name="T14" fmla="*/ 49 w 67"/>
                <a:gd name="T15" fmla="*/ 196 h 210"/>
                <a:gd name="T16" fmla="*/ 34 w 67"/>
                <a:gd name="T1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10">
                  <a:moveTo>
                    <a:pt x="34" y="210"/>
                  </a:moveTo>
                  <a:cubicBezTo>
                    <a:pt x="25" y="210"/>
                    <a:pt x="19" y="204"/>
                    <a:pt x="18" y="196"/>
                  </a:cubicBezTo>
                  <a:cubicBezTo>
                    <a:pt x="0" y="35"/>
                    <a:pt x="0" y="35"/>
                    <a:pt x="0" y="35"/>
                  </a:cubicBezTo>
                  <a:cubicBezTo>
                    <a:pt x="0" y="26"/>
                    <a:pt x="3" y="17"/>
                    <a:pt x="9" y="11"/>
                  </a:cubicBezTo>
                  <a:cubicBezTo>
                    <a:pt x="16" y="4"/>
                    <a:pt x="24" y="0"/>
                    <a:pt x="34" y="0"/>
                  </a:cubicBezTo>
                  <a:cubicBezTo>
                    <a:pt x="43" y="0"/>
                    <a:pt x="52" y="4"/>
                    <a:pt x="58" y="11"/>
                  </a:cubicBezTo>
                  <a:cubicBezTo>
                    <a:pt x="64" y="17"/>
                    <a:pt x="67" y="26"/>
                    <a:pt x="67" y="35"/>
                  </a:cubicBezTo>
                  <a:cubicBezTo>
                    <a:pt x="49" y="196"/>
                    <a:pt x="49" y="196"/>
                    <a:pt x="49" y="196"/>
                  </a:cubicBezTo>
                  <a:cubicBezTo>
                    <a:pt x="49" y="204"/>
                    <a:pt x="42" y="210"/>
                    <a:pt x="34" y="210"/>
                  </a:cubicBez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Freeform 418"/>
            <p:cNvSpPr>
              <a:spLocks noEditPoints="1"/>
            </p:cNvSpPr>
            <p:nvPr/>
          </p:nvSpPr>
          <p:spPr bwMode="auto">
            <a:xfrm>
              <a:off x="235743" y="443945"/>
              <a:ext cx="290514" cy="352425"/>
            </a:xfrm>
            <a:custGeom>
              <a:avLst/>
              <a:gdLst>
                <a:gd name="T0" fmla="*/ 288 w 624"/>
                <a:gd name="T1" fmla="*/ 519 h 749"/>
                <a:gd name="T2" fmla="*/ 235 w 624"/>
                <a:gd name="T3" fmla="*/ 495 h 749"/>
                <a:gd name="T4" fmla="*/ 27 w 624"/>
                <a:gd name="T5" fmla="*/ 393 h 749"/>
                <a:gd name="T6" fmla="*/ 87 w 624"/>
                <a:gd name="T7" fmla="*/ 333 h 749"/>
                <a:gd name="T8" fmla="*/ 203 w 624"/>
                <a:gd name="T9" fmla="*/ 367 h 749"/>
                <a:gd name="T10" fmla="*/ 221 w 624"/>
                <a:gd name="T11" fmla="*/ 357 h 749"/>
                <a:gd name="T12" fmla="*/ 235 w 624"/>
                <a:gd name="T13" fmla="*/ 303 h 749"/>
                <a:gd name="T14" fmla="*/ 228 w 624"/>
                <a:gd name="T15" fmla="*/ 275 h 749"/>
                <a:gd name="T16" fmla="*/ 208 w 624"/>
                <a:gd name="T17" fmla="*/ 217 h 749"/>
                <a:gd name="T18" fmla="*/ 163 w 624"/>
                <a:gd name="T19" fmla="*/ 110 h 749"/>
                <a:gd name="T20" fmla="*/ 151 w 624"/>
                <a:gd name="T21" fmla="*/ 59 h 749"/>
                <a:gd name="T22" fmla="*/ 160 w 624"/>
                <a:gd name="T23" fmla="*/ 41 h 749"/>
                <a:gd name="T24" fmla="*/ 206 w 624"/>
                <a:gd name="T25" fmla="*/ 44 h 749"/>
                <a:gd name="T26" fmla="*/ 222 w 624"/>
                <a:gd name="T27" fmla="*/ 72 h 749"/>
                <a:gd name="T28" fmla="*/ 274 w 624"/>
                <a:gd name="T29" fmla="*/ 190 h 749"/>
                <a:gd name="T30" fmla="*/ 287 w 624"/>
                <a:gd name="T31" fmla="*/ 197 h 749"/>
                <a:gd name="T32" fmla="*/ 287 w 624"/>
                <a:gd name="T33" fmla="*/ 197 h 749"/>
                <a:gd name="T34" fmla="*/ 298 w 624"/>
                <a:gd name="T35" fmla="*/ 185 h 749"/>
                <a:gd name="T36" fmla="*/ 295 w 624"/>
                <a:gd name="T37" fmla="*/ 74 h 749"/>
                <a:gd name="T38" fmla="*/ 304 w 624"/>
                <a:gd name="T39" fmla="*/ 22 h 749"/>
                <a:gd name="T40" fmla="*/ 320 w 624"/>
                <a:gd name="T41" fmla="*/ 9 h 749"/>
                <a:gd name="T42" fmla="*/ 360 w 624"/>
                <a:gd name="T43" fmla="*/ 30 h 749"/>
                <a:gd name="T44" fmla="*/ 364 w 624"/>
                <a:gd name="T45" fmla="*/ 62 h 749"/>
                <a:gd name="T46" fmla="*/ 365 w 624"/>
                <a:gd name="T47" fmla="*/ 189 h 749"/>
                <a:gd name="T48" fmla="*/ 379 w 624"/>
                <a:gd name="T49" fmla="*/ 206 h 749"/>
                <a:gd name="T50" fmla="*/ 379 w 624"/>
                <a:gd name="T51" fmla="*/ 206 h 749"/>
                <a:gd name="T52" fmla="*/ 399 w 624"/>
                <a:gd name="T53" fmla="*/ 194 h 749"/>
                <a:gd name="T54" fmla="*/ 429 w 624"/>
                <a:gd name="T55" fmla="*/ 81 h 749"/>
                <a:gd name="T56" fmla="*/ 452 w 624"/>
                <a:gd name="T57" fmla="*/ 33 h 749"/>
                <a:gd name="T58" fmla="*/ 470 w 624"/>
                <a:gd name="T59" fmla="*/ 24 h 749"/>
                <a:gd name="T60" fmla="*/ 504 w 624"/>
                <a:gd name="T61" fmla="*/ 55 h 749"/>
                <a:gd name="T62" fmla="*/ 499 w 624"/>
                <a:gd name="T63" fmla="*/ 88 h 749"/>
                <a:gd name="T64" fmla="*/ 466 w 624"/>
                <a:gd name="T65" fmla="*/ 209 h 749"/>
                <a:gd name="T66" fmla="*/ 478 w 624"/>
                <a:gd name="T67" fmla="*/ 234 h 749"/>
                <a:gd name="T68" fmla="*/ 479 w 624"/>
                <a:gd name="T69" fmla="*/ 234 h 749"/>
                <a:gd name="T70" fmla="*/ 506 w 624"/>
                <a:gd name="T71" fmla="*/ 225 h 749"/>
                <a:gd name="T72" fmla="*/ 541 w 624"/>
                <a:gd name="T73" fmla="*/ 161 h 749"/>
                <a:gd name="T74" fmla="*/ 576 w 624"/>
                <a:gd name="T75" fmla="*/ 122 h 749"/>
                <a:gd name="T76" fmla="*/ 596 w 624"/>
                <a:gd name="T77" fmla="*/ 119 h 749"/>
                <a:gd name="T78" fmla="*/ 620 w 624"/>
                <a:gd name="T79" fmla="*/ 158 h 749"/>
                <a:gd name="T80" fmla="*/ 606 w 624"/>
                <a:gd name="T81" fmla="*/ 188 h 749"/>
                <a:gd name="T82" fmla="*/ 565 w 624"/>
                <a:gd name="T83" fmla="*/ 254 h 749"/>
                <a:gd name="T84" fmla="*/ 532 w 624"/>
                <a:gd name="T85" fmla="*/ 346 h 749"/>
                <a:gd name="T86" fmla="*/ 532 w 624"/>
                <a:gd name="T87" fmla="*/ 347 h 749"/>
                <a:gd name="T88" fmla="*/ 495 w 624"/>
                <a:gd name="T89" fmla="*/ 459 h 749"/>
                <a:gd name="T90" fmla="*/ 455 w 624"/>
                <a:gd name="T91" fmla="*/ 506 h 749"/>
                <a:gd name="T92" fmla="*/ 418 w 624"/>
                <a:gd name="T93" fmla="*/ 590 h 749"/>
                <a:gd name="T94" fmla="*/ 435 w 624"/>
                <a:gd name="T95" fmla="*/ 429 h 749"/>
                <a:gd name="T96" fmla="*/ 374 w 624"/>
                <a:gd name="T97" fmla="*/ 363 h 749"/>
                <a:gd name="T98" fmla="*/ 374 w 624"/>
                <a:gd name="T99" fmla="*/ 363 h 749"/>
                <a:gd name="T100" fmla="*/ 312 w 624"/>
                <a:gd name="T101" fmla="*/ 429 h 749"/>
                <a:gd name="T102" fmla="*/ 329 w 624"/>
                <a:gd name="T103" fmla="*/ 590 h 749"/>
                <a:gd name="T104" fmla="*/ 374 w 624"/>
                <a:gd name="T105" fmla="*/ 629 h 749"/>
                <a:gd name="T106" fmla="*/ 374 w 624"/>
                <a:gd name="T107" fmla="*/ 629 h 749"/>
                <a:gd name="T108" fmla="*/ 418 w 624"/>
                <a:gd name="T109" fmla="*/ 590 h 749"/>
                <a:gd name="T110" fmla="*/ 373 w 624"/>
                <a:gd name="T111" fmla="*/ 659 h 749"/>
                <a:gd name="T112" fmla="*/ 329 w 624"/>
                <a:gd name="T113" fmla="*/ 704 h 749"/>
                <a:gd name="T114" fmla="*/ 373 w 624"/>
                <a:gd name="T115" fmla="*/ 749 h 749"/>
                <a:gd name="T116" fmla="*/ 418 w 624"/>
                <a:gd name="T117" fmla="*/ 704 h 749"/>
                <a:gd name="T118" fmla="*/ 373 w 624"/>
                <a:gd name="T119" fmla="*/ 65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4" h="749">
                  <a:moveTo>
                    <a:pt x="288" y="519"/>
                  </a:moveTo>
                  <a:cubicBezTo>
                    <a:pt x="270" y="512"/>
                    <a:pt x="252" y="503"/>
                    <a:pt x="235" y="495"/>
                  </a:cubicBezTo>
                  <a:cubicBezTo>
                    <a:pt x="168" y="462"/>
                    <a:pt x="95" y="426"/>
                    <a:pt x="27" y="393"/>
                  </a:cubicBezTo>
                  <a:cubicBezTo>
                    <a:pt x="0" y="375"/>
                    <a:pt x="19" y="311"/>
                    <a:pt x="87" y="333"/>
                  </a:cubicBezTo>
                  <a:cubicBezTo>
                    <a:pt x="123" y="344"/>
                    <a:pt x="162" y="381"/>
                    <a:pt x="203" y="367"/>
                  </a:cubicBezTo>
                  <a:cubicBezTo>
                    <a:pt x="210" y="365"/>
                    <a:pt x="215" y="362"/>
                    <a:pt x="221" y="357"/>
                  </a:cubicBezTo>
                  <a:cubicBezTo>
                    <a:pt x="235" y="344"/>
                    <a:pt x="240" y="323"/>
                    <a:pt x="235" y="303"/>
                  </a:cubicBezTo>
                  <a:cubicBezTo>
                    <a:pt x="228" y="275"/>
                    <a:pt x="228" y="275"/>
                    <a:pt x="228" y="275"/>
                  </a:cubicBezTo>
                  <a:cubicBezTo>
                    <a:pt x="223" y="255"/>
                    <a:pt x="216" y="236"/>
                    <a:pt x="208" y="217"/>
                  </a:cubicBezTo>
                  <a:cubicBezTo>
                    <a:pt x="192" y="179"/>
                    <a:pt x="176" y="136"/>
                    <a:pt x="163" y="110"/>
                  </a:cubicBezTo>
                  <a:cubicBezTo>
                    <a:pt x="156" y="94"/>
                    <a:pt x="148" y="77"/>
                    <a:pt x="151" y="59"/>
                  </a:cubicBezTo>
                  <a:cubicBezTo>
                    <a:pt x="152" y="52"/>
                    <a:pt x="155" y="46"/>
                    <a:pt x="160" y="41"/>
                  </a:cubicBezTo>
                  <a:cubicBezTo>
                    <a:pt x="175" y="25"/>
                    <a:pt x="194" y="31"/>
                    <a:pt x="206" y="44"/>
                  </a:cubicBezTo>
                  <a:cubicBezTo>
                    <a:pt x="213" y="52"/>
                    <a:pt x="218" y="62"/>
                    <a:pt x="222" y="72"/>
                  </a:cubicBezTo>
                  <a:cubicBezTo>
                    <a:pt x="239" y="112"/>
                    <a:pt x="257" y="151"/>
                    <a:pt x="274" y="190"/>
                  </a:cubicBezTo>
                  <a:cubicBezTo>
                    <a:pt x="276" y="195"/>
                    <a:pt x="281" y="198"/>
                    <a:pt x="287" y="197"/>
                  </a:cubicBezTo>
                  <a:cubicBezTo>
                    <a:pt x="287" y="197"/>
                    <a:pt x="287" y="197"/>
                    <a:pt x="287" y="197"/>
                  </a:cubicBezTo>
                  <a:cubicBezTo>
                    <a:pt x="293" y="197"/>
                    <a:pt x="298" y="191"/>
                    <a:pt x="298" y="185"/>
                  </a:cubicBezTo>
                  <a:cubicBezTo>
                    <a:pt x="297" y="148"/>
                    <a:pt x="296" y="111"/>
                    <a:pt x="295" y="74"/>
                  </a:cubicBezTo>
                  <a:cubicBezTo>
                    <a:pt x="295" y="56"/>
                    <a:pt x="294" y="38"/>
                    <a:pt x="304" y="22"/>
                  </a:cubicBezTo>
                  <a:cubicBezTo>
                    <a:pt x="308" y="17"/>
                    <a:pt x="313" y="12"/>
                    <a:pt x="320" y="9"/>
                  </a:cubicBezTo>
                  <a:cubicBezTo>
                    <a:pt x="340" y="0"/>
                    <a:pt x="355" y="14"/>
                    <a:pt x="360" y="30"/>
                  </a:cubicBezTo>
                  <a:cubicBezTo>
                    <a:pt x="364" y="40"/>
                    <a:pt x="364" y="51"/>
                    <a:pt x="364" y="62"/>
                  </a:cubicBezTo>
                  <a:cubicBezTo>
                    <a:pt x="364" y="105"/>
                    <a:pt x="365" y="147"/>
                    <a:pt x="365" y="189"/>
                  </a:cubicBezTo>
                  <a:cubicBezTo>
                    <a:pt x="365" y="197"/>
                    <a:pt x="371" y="204"/>
                    <a:pt x="379" y="206"/>
                  </a:cubicBezTo>
                  <a:cubicBezTo>
                    <a:pt x="379" y="206"/>
                    <a:pt x="379" y="206"/>
                    <a:pt x="379" y="206"/>
                  </a:cubicBezTo>
                  <a:cubicBezTo>
                    <a:pt x="388" y="208"/>
                    <a:pt x="397" y="202"/>
                    <a:pt x="399" y="194"/>
                  </a:cubicBezTo>
                  <a:cubicBezTo>
                    <a:pt x="410" y="154"/>
                    <a:pt x="422" y="110"/>
                    <a:pt x="429" y="81"/>
                  </a:cubicBezTo>
                  <a:cubicBezTo>
                    <a:pt x="434" y="63"/>
                    <a:pt x="438" y="45"/>
                    <a:pt x="452" y="33"/>
                  </a:cubicBezTo>
                  <a:cubicBezTo>
                    <a:pt x="457" y="29"/>
                    <a:pt x="463" y="26"/>
                    <a:pt x="470" y="24"/>
                  </a:cubicBezTo>
                  <a:cubicBezTo>
                    <a:pt x="492" y="21"/>
                    <a:pt x="503" y="39"/>
                    <a:pt x="504" y="55"/>
                  </a:cubicBezTo>
                  <a:cubicBezTo>
                    <a:pt x="505" y="66"/>
                    <a:pt x="502" y="77"/>
                    <a:pt x="499" y="88"/>
                  </a:cubicBezTo>
                  <a:cubicBezTo>
                    <a:pt x="490" y="122"/>
                    <a:pt x="477" y="168"/>
                    <a:pt x="466" y="209"/>
                  </a:cubicBezTo>
                  <a:cubicBezTo>
                    <a:pt x="463" y="219"/>
                    <a:pt x="469" y="230"/>
                    <a:pt x="478" y="234"/>
                  </a:cubicBezTo>
                  <a:cubicBezTo>
                    <a:pt x="478" y="234"/>
                    <a:pt x="479" y="234"/>
                    <a:pt x="479" y="234"/>
                  </a:cubicBezTo>
                  <a:cubicBezTo>
                    <a:pt x="489" y="239"/>
                    <a:pt x="501" y="235"/>
                    <a:pt x="506" y="225"/>
                  </a:cubicBezTo>
                  <a:cubicBezTo>
                    <a:pt x="517" y="204"/>
                    <a:pt x="527" y="184"/>
                    <a:pt x="541" y="161"/>
                  </a:cubicBezTo>
                  <a:cubicBezTo>
                    <a:pt x="550" y="145"/>
                    <a:pt x="560" y="129"/>
                    <a:pt x="576" y="122"/>
                  </a:cubicBezTo>
                  <a:cubicBezTo>
                    <a:pt x="583" y="119"/>
                    <a:pt x="590" y="118"/>
                    <a:pt x="596" y="119"/>
                  </a:cubicBezTo>
                  <a:cubicBezTo>
                    <a:pt x="618" y="122"/>
                    <a:pt x="624" y="141"/>
                    <a:pt x="620" y="158"/>
                  </a:cubicBezTo>
                  <a:cubicBezTo>
                    <a:pt x="617" y="168"/>
                    <a:pt x="611" y="178"/>
                    <a:pt x="606" y="188"/>
                  </a:cubicBezTo>
                  <a:cubicBezTo>
                    <a:pt x="593" y="208"/>
                    <a:pt x="579" y="231"/>
                    <a:pt x="565" y="254"/>
                  </a:cubicBezTo>
                  <a:cubicBezTo>
                    <a:pt x="548" y="282"/>
                    <a:pt x="537" y="314"/>
                    <a:pt x="532" y="346"/>
                  </a:cubicBezTo>
                  <a:cubicBezTo>
                    <a:pt x="532" y="347"/>
                    <a:pt x="532" y="347"/>
                    <a:pt x="532" y="347"/>
                  </a:cubicBezTo>
                  <a:cubicBezTo>
                    <a:pt x="525" y="386"/>
                    <a:pt x="515" y="425"/>
                    <a:pt x="495" y="459"/>
                  </a:cubicBezTo>
                  <a:cubicBezTo>
                    <a:pt x="485" y="477"/>
                    <a:pt x="471" y="493"/>
                    <a:pt x="455" y="506"/>
                  </a:cubicBezTo>
                  <a:moveTo>
                    <a:pt x="418" y="590"/>
                  </a:moveTo>
                  <a:cubicBezTo>
                    <a:pt x="435" y="429"/>
                    <a:pt x="435" y="429"/>
                    <a:pt x="435" y="429"/>
                  </a:cubicBezTo>
                  <a:cubicBezTo>
                    <a:pt x="438" y="393"/>
                    <a:pt x="409" y="363"/>
                    <a:pt x="374" y="363"/>
                  </a:cubicBezTo>
                  <a:cubicBezTo>
                    <a:pt x="374" y="363"/>
                    <a:pt x="374" y="363"/>
                    <a:pt x="374" y="363"/>
                  </a:cubicBezTo>
                  <a:cubicBezTo>
                    <a:pt x="338" y="363"/>
                    <a:pt x="309" y="393"/>
                    <a:pt x="312" y="429"/>
                  </a:cubicBezTo>
                  <a:cubicBezTo>
                    <a:pt x="329" y="590"/>
                    <a:pt x="329" y="590"/>
                    <a:pt x="329" y="590"/>
                  </a:cubicBezTo>
                  <a:cubicBezTo>
                    <a:pt x="332" y="612"/>
                    <a:pt x="351" y="629"/>
                    <a:pt x="374" y="629"/>
                  </a:cubicBezTo>
                  <a:cubicBezTo>
                    <a:pt x="374" y="629"/>
                    <a:pt x="374" y="629"/>
                    <a:pt x="374" y="629"/>
                  </a:cubicBezTo>
                  <a:cubicBezTo>
                    <a:pt x="396" y="629"/>
                    <a:pt x="415" y="612"/>
                    <a:pt x="418" y="590"/>
                  </a:cubicBezTo>
                  <a:close/>
                  <a:moveTo>
                    <a:pt x="373" y="659"/>
                  </a:moveTo>
                  <a:cubicBezTo>
                    <a:pt x="349" y="659"/>
                    <a:pt x="329" y="679"/>
                    <a:pt x="329" y="704"/>
                  </a:cubicBezTo>
                  <a:cubicBezTo>
                    <a:pt x="329" y="729"/>
                    <a:pt x="349" y="749"/>
                    <a:pt x="373" y="749"/>
                  </a:cubicBezTo>
                  <a:cubicBezTo>
                    <a:pt x="398" y="749"/>
                    <a:pt x="418" y="729"/>
                    <a:pt x="418" y="704"/>
                  </a:cubicBezTo>
                  <a:cubicBezTo>
                    <a:pt x="418" y="679"/>
                    <a:pt x="398" y="659"/>
                    <a:pt x="373" y="659"/>
                  </a:cubicBezTo>
                  <a:close/>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4006985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9849-BC00-3EF8-D67B-B50BBD7CA904}"/>
              </a:ext>
            </a:extLst>
          </p:cNvPr>
          <p:cNvSpPr>
            <a:spLocks noGrp="1"/>
          </p:cNvSpPr>
          <p:nvPr>
            <p:ph type="title"/>
          </p:nvPr>
        </p:nvSpPr>
        <p:spPr/>
        <p:txBody>
          <a:bodyPr/>
          <a:lstStyle/>
          <a:p>
            <a:r>
              <a:rPr lang="en-NZ" sz="2800" dirty="0"/>
              <a:t>The Spatial Planning Act (SPA)</a:t>
            </a:r>
            <a:endParaRPr lang="en-NZ" dirty="0"/>
          </a:p>
        </p:txBody>
      </p:sp>
      <p:sp>
        <p:nvSpPr>
          <p:cNvPr id="5" name="Content Placeholder 10">
            <a:extLst>
              <a:ext uri="{FF2B5EF4-FFF2-40B4-BE49-F238E27FC236}">
                <a16:creationId xmlns:a16="http://schemas.microsoft.com/office/drawing/2014/main" id="{D45FEBCB-BA7D-8DAC-E333-8C556092A6DB}"/>
              </a:ext>
            </a:extLst>
          </p:cNvPr>
          <p:cNvSpPr txBox="1">
            <a:spLocks/>
          </p:cNvSpPr>
          <p:nvPr/>
        </p:nvSpPr>
        <p:spPr>
          <a:xfrm>
            <a:off x="4165577" y="716557"/>
            <a:ext cx="4784213" cy="2699332"/>
          </a:xfrm>
          <a:prstGeom prst="rect">
            <a:avLst/>
          </a:prstGeom>
        </p:spPr>
        <p:txBody>
          <a:bodyPr vert="horz" lIns="91440" tIns="45720" rIns="91440" bIns="45720" rtlCol="0">
            <a:noAutofit/>
          </a:bodyPr>
          <a:lstStyle>
            <a:lvl1pPr marL="270272" indent="-270272" algn="l" defTabSz="914378"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1pPr>
            <a:lvl2pPr marL="672704" indent="-270272" algn="l" defTabSz="91437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1076325" indent="-271463" algn="l" defTabSz="914378"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3pPr>
            <a:lvl4pPr marL="1478756" indent="-270272" algn="l" defTabSz="9143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881188" indent="-264319" algn="l" defTabSz="914378" rtl="0" eaLnBrk="1" latinLnBrk="0" hangingPunct="1">
              <a:spcBef>
                <a:spcPct val="20000"/>
              </a:spcBef>
              <a:buFont typeface="Calibri" panose="020F0502020204030204" pitchFamily="34" charset="0"/>
              <a:buChar char="–"/>
              <a:defRPr sz="13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NZ" sz="1500" dirty="0">
                <a:solidFill>
                  <a:schemeClr val="tx1"/>
                </a:solidFill>
              </a:rPr>
              <a:t>This has the purpose of assisting in achieving the purpose of the NBEA and promoting integration of the performance of functions under the NBEA, Land Transport Management Act 2003, the Local Government Act 2002, and the Water Services Entities Act 2022</a:t>
            </a:r>
          </a:p>
          <a:p>
            <a:pPr marL="0" indent="0">
              <a:spcBef>
                <a:spcPts val="1200"/>
              </a:spcBef>
              <a:buFont typeface="Arial" panose="020B0604020202020204" pitchFamily="34" charset="0"/>
              <a:buNone/>
            </a:pPr>
            <a:r>
              <a:rPr lang="en-NZ" sz="1500" dirty="0">
                <a:solidFill>
                  <a:schemeClr val="tx1"/>
                </a:solidFill>
              </a:rPr>
              <a:t>A RSS under the SPA is to set the strategic direction for the use, development, protection, and restoration and enhancement of the environment over a time span of not less than 30 years, as well as meeting or being consistent with other statutory matters</a:t>
            </a:r>
          </a:p>
          <a:p>
            <a:pPr marL="0" indent="0">
              <a:spcBef>
                <a:spcPts val="1200"/>
              </a:spcBef>
              <a:buFont typeface="Arial" panose="020B0604020202020204" pitchFamily="34" charset="0"/>
              <a:buNone/>
            </a:pPr>
            <a:r>
              <a:rPr lang="en-NZ" sz="1500" dirty="0">
                <a:solidFill>
                  <a:schemeClr val="tx1"/>
                </a:solidFill>
              </a:rPr>
              <a:t>The key is setting a vision and objectives for the regional environment</a:t>
            </a:r>
          </a:p>
          <a:p>
            <a:pPr marL="0" indent="0">
              <a:spcBef>
                <a:spcPts val="1200"/>
              </a:spcBef>
              <a:buFont typeface="Arial" panose="020B0604020202020204" pitchFamily="34" charset="0"/>
              <a:buNone/>
            </a:pPr>
            <a:r>
              <a:rPr lang="en-NZ" sz="1500" dirty="0">
                <a:solidFill>
                  <a:schemeClr val="tx1"/>
                </a:solidFill>
              </a:rPr>
              <a:t>Does not have direct regulatory effect – the new NBEA Plans will do this</a:t>
            </a:r>
          </a:p>
          <a:p>
            <a:pPr marL="0" indent="0">
              <a:spcBef>
                <a:spcPts val="1200"/>
              </a:spcBef>
              <a:buFont typeface="Arial" panose="020B0604020202020204" pitchFamily="34" charset="0"/>
              <a:buNone/>
            </a:pPr>
            <a:r>
              <a:rPr lang="en-NZ" sz="1500" dirty="0">
                <a:solidFill>
                  <a:schemeClr val="tx1"/>
                </a:solidFill>
              </a:rPr>
              <a:t>RSS’s will be prepared by Regional Planning</a:t>
            </a:r>
            <a:br>
              <a:rPr lang="en-NZ" sz="1500" dirty="0">
                <a:solidFill>
                  <a:schemeClr val="tx1"/>
                </a:solidFill>
              </a:rPr>
            </a:br>
            <a:r>
              <a:rPr lang="en-NZ" sz="1500" dirty="0">
                <a:solidFill>
                  <a:schemeClr val="tx1"/>
                </a:solidFill>
              </a:rPr>
              <a:t>Committees</a:t>
            </a:r>
          </a:p>
        </p:txBody>
      </p:sp>
      <p:sp>
        <p:nvSpPr>
          <p:cNvPr id="6" name="Oval 5">
            <a:extLst>
              <a:ext uri="{FF2B5EF4-FFF2-40B4-BE49-F238E27FC236}">
                <a16:creationId xmlns:a16="http://schemas.microsoft.com/office/drawing/2014/main" id="{0B7EC083-164D-3065-EF61-6FD7D2FFF65A}"/>
              </a:ext>
            </a:extLst>
          </p:cNvPr>
          <p:cNvSpPr/>
          <p:nvPr/>
        </p:nvSpPr>
        <p:spPr>
          <a:xfrm>
            <a:off x="3853838" y="761579"/>
            <a:ext cx="311740" cy="311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300" b="1" dirty="0">
                <a:solidFill>
                  <a:schemeClr val="accent5"/>
                </a:solidFill>
              </a:rPr>
              <a:t>01</a:t>
            </a:r>
          </a:p>
        </p:txBody>
      </p:sp>
      <p:sp>
        <p:nvSpPr>
          <p:cNvPr id="7" name="Oval 6">
            <a:extLst>
              <a:ext uri="{FF2B5EF4-FFF2-40B4-BE49-F238E27FC236}">
                <a16:creationId xmlns:a16="http://schemas.microsoft.com/office/drawing/2014/main" id="{7423C3A6-E35A-8ECE-48AE-8F457F9A8524}"/>
              </a:ext>
            </a:extLst>
          </p:cNvPr>
          <p:cNvSpPr/>
          <p:nvPr/>
        </p:nvSpPr>
        <p:spPr>
          <a:xfrm>
            <a:off x="3853837" y="2103832"/>
            <a:ext cx="311740" cy="311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300" b="1" dirty="0">
                <a:solidFill>
                  <a:schemeClr val="accent5"/>
                </a:solidFill>
              </a:rPr>
              <a:t>02</a:t>
            </a:r>
          </a:p>
        </p:txBody>
      </p:sp>
      <p:sp>
        <p:nvSpPr>
          <p:cNvPr id="8" name="Oval 7">
            <a:extLst>
              <a:ext uri="{FF2B5EF4-FFF2-40B4-BE49-F238E27FC236}">
                <a16:creationId xmlns:a16="http://schemas.microsoft.com/office/drawing/2014/main" id="{A68FD397-5329-C985-FA1A-D6E5A9B96745}"/>
              </a:ext>
            </a:extLst>
          </p:cNvPr>
          <p:cNvSpPr/>
          <p:nvPr/>
        </p:nvSpPr>
        <p:spPr>
          <a:xfrm>
            <a:off x="3853837" y="3397316"/>
            <a:ext cx="311740" cy="311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300" b="1" dirty="0">
                <a:solidFill>
                  <a:schemeClr val="accent5"/>
                </a:solidFill>
              </a:rPr>
              <a:t>03</a:t>
            </a:r>
          </a:p>
        </p:txBody>
      </p:sp>
      <p:sp>
        <p:nvSpPr>
          <p:cNvPr id="9" name="Oval 8">
            <a:extLst>
              <a:ext uri="{FF2B5EF4-FFF2-40B4-BE49-F238E27FC236}">
                <a16:creationId xmlns:a16="http://schemas.microsoft.com/office/drawing/2014/main" id="{EE964314-3AD7-BBB4-478D-3CD2F79EAABB}"/>
              </a:ext>
            </a:extLst>
          </p:cNvPr>
          <p:cNvSpPr/>
          <p:nvPr/>
        </p:nvSpPr>
        <p:spPr>
          <a:xfrm>
            <a:off x="3853837" y="4023135"/>
            <a:ext cx="311740" cy="311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300" b="1" dirty="0">
                <a:solidFill>
                  <a:schemeClr val="accent5"/>
                </a:solidFill>
              </a:rPr>
              <a:t>04</a:t>
            </a:r>
          </a:p>
        </p:txBody>
      </p:sp>
      <p:sp>
        <p:nvSpPr>
          <p:cNvPr id="10" name="Oval 9">
            <a:extLst>
              <a:ext uri="{FF2B5EF4-FFF2-40B4-BE49-F238E27FC236}">
                <a16:creationId xmlns:a16="http://schemas.microsoft.com/office/drawing/2014/main" id="{7B6EFBB9-886B-4F7B-7F2C-C25F78A6AEE6}"/>
              </a:ext>
            </a:extLst>
          </p:cNvPr>
          <p:cNvSpPr/>
          <p:nvPr/>
        </p:nvSpPr>
        <p:spPr>
          <a:xfrm>
            <a:off x="3853837" y="4596851"/>
            <a:ext cx="311740" cy="311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300" b="1" dirty="0">
                <a:solidFill>
                  <a:schemeClr val="accent5"/>
                </a:solidFill>
              </a:rPr>
              <a:t>05</a:t>
            </a:r>
          </a:p>
        </p:txBody>
      </p:sp>
      <p:pic>
        <p:nvPicPr>
          <p:cNvPr id="4" name="Picture Placeholder 5">
            <a:extLst>
              <a:ext uri="{FF2B5EF4-FFF2-40B4-BE49-F238E27FC236}">
                <a16:creationId xmlns:a16="http://schemas.microsoft.com/office/drawing/2014/main" id="{655B22CD-7F09-0236-78B0-B1239C3982E7}"/>
              </a:ext>
            </a:extLst>
          </p:cNvPr>
          <p:cNvPicPr>
            <a:picLocks noChangeAspect="1"/>
          </p:cNvPicPr>
          <p:nvPr/>
        </p:nvPicPr>
        <p:blipFill>
          <a:blip r:embed="rId2" cstate="print">
            <a:extLst>
              <a:ext uri="{28A0092B-C50C-407E-A947-70E740481C1C}">
                <a14:useLocalDpi xmlns:a14="http://schemas.microsoft.com/office/drawing/2010/main" val="0"/>
              </a:ext>
            </a:extLst>
          </a:blip>
          <a:srcRect t="18294" b="18294"/>
          <a:stretch/>
        </p:blipFill>
        <p:spPr>
          <a:xfrm>
            <a:off x="0" y="1843201"/>
            <a:ext cx="3470400" cy="3300300"/>
          </a:xfrm>
          <a:prstGeom prst="rect">
            <a:avLst/>
          </a:prstGeom>
        </p:spPr>
      </p:pic>
    </p:spTree>
    <p:extLst>
      <p:ext uri="{BB962C8B-B14F-4D97-AF65-F5344CB8AC3E}">
        <p14:creationId xmlns:p14="http://schemas.microsoft.com/office/powerpoint/2010/main" val="131172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Spatial Planning Act continued</a:t>
            </a:r>
          </a:p>
        </p:txBody>
      </p:sp>
      <p:sp>
        <p:nvSpPr>
          <p:cNvPr id="12" name="object 4"/>
          <p:cNvSpPr txBox="1"/>
          <p:nvPr/>
        </p:nvSpPr>
        <p:spPr>
          <a:xfrm>
            <a:off x="748995" y="1615901"/>
            <a:ext cx="2500144" cy="1312738"/>
          </a:xfrm>
          <a:prstGeom prst="rect">
            <a:avLst/>
          </a:prstGeom>
        </p:spPr>
        <p:txBody>
          <a:bodyPr vert="horz" wrap="square" lIns="0" tIns="40640" rIns="0" bIns="0" rtlCol="0" anchor="ctr">
            <a:noAutofit/>
          </a:bodyPr>
          <a:lstStyle/>
          <a:p>
            <a:pPr marL="118745" marR="290195">
              <a:spcBef>
                <a:spcPts val="320"/>
              </a:spcBef>
            </a:pPr>
            <a:r>
              <a:rPr lang="en-NZ" sz="1600" dirty="0">
                <a:solidFill>
                  <a:schemeClr val="accent2"/>
                </a:solidFill>
                <a:latin typeface="Calibri"/>
                <a:cs typeface="Calibri"/>
              </a:rPr>
              <a:t> </a:t>
            </a:r>
            <a:endParaRPr sz="1600" dirty="0">
              <a:solidFill>
                <a:schemeClr val="accent1"/>
              </a:solidFill>
              <a:latin typeface="Calibri"/>
              <a:cs typeface="Calibri"/>
            </a:endParaRPr>
          </a:p>
        </p:txBody>
      </p:sp>
      <p:sp>
        <p:nvSpPr>
          <p:cNvPr id="13" name="object 4"/>
          <p:cNvSpPr txBox="1"/>
          <p:nvPr/>
        </p:nvSpPr>
        <p:spPr>
          <a:xfrm>
            <a:off x="4752344" y="1615901"/>
            <a:ext cx="2500144" cy="1312738"/>
          </a:xfrm>
          <a:prstGeom prst="rect">
            <a:avLst/>
          </a:prstGeom>
        </p:spPr>
        <p:txBody>
          <a:bodyPr vert="horz" wrap="square" lIns="0" tIns="40640" rIns="0" bIns="0" rtlCol="0" anchor="ctr">
            <a:noAutofit/>
          </a:bodyPr>
          <a:lstStyle/>
          <a:p>
            <a:pPr marL="118745" marR="290195">
              <a:spcBef>
                <a:spcPts val="320"/>
              </a:spcBef>
            </a:pPr>
            <a:r>
              <a:rPr lang="en-NZ" sz="1600" dirty="0">
                <a:solidFill>
                  <a:schemeClr val="accent2"/>
                </a:solidFill>
                <a:latin typeface="Calibri"/>
                <a:cs typeface="Calibri"/>
              </a:rPr>
              <a:t> </a:t>
            </a:r>
            <a:endParaRPr sz="1600" dirty="0">
              <a:solidFill>
                <a:schemeClr val="accent1"/>
              </a:solidFill>
              <a:latin typeface="Calibri"/>
              <a:cs typeface="Calibri"/>
            </a:endParaRPr>
          </a:p>
        </p:txBody>
      </p:sp>
      <p:sp>
        <p:nvSpPr>
          <p:cNvPr id="14" name="object 4"/>
          <p:cNvSpPr txBox="1"/>
          <p:nvPr/>
        </p:nvSpPr>
        <p:spPr>
          <a:xfrm>
            <a:off x="1309109" y="1381843"/>
            <a:ext cx="2352081" cy="1142872"/>
          </a:xfrm>
          <a:prstGeom prst="rect">
            <a:avLst/>
          </a:prstGeom>
        </p:spPr>
        <p:txBody>
          <a:bodyPr vert="horz" wrap="square" lIns="0" tIns="40640" rIns="0" bIns="0" rtlCol="0" anchor="ctr">
            <a:noAutofit/>
          </a:bodyPr>
          <a:lstStyle/>
          <a:p>
            <a:pPr marL="118745" marR="290195">
              <a:spcBef>
                <a:spcPts val="320"/>
              </a:spcBef>
            </a:pPr>
            <a:r>
              <a:rPr lang="en-NZ" sz="1400" dirty="0">
                <a:latin typeface="Calibri"/>
                <a:cs typeface="Calibri"/>
              </a:rPr>
              <a:t>Early Māori participation through engagement agreements</a:t>
            </a:r>
            <a:endParaRPr sz="1400" dirty="0">
              <a:latin typeface="Calibri"/>
              <a:cs typeface="Calibri"/>
            </a:endParaRPr>
          </a:p>
        </p:txBody>
      </p:sp>
      <p:sp>
        <p:nvSpPr>
          <p:cNvPr id="15" name="object 5"/>
          <p:cNvSpPr txBox="1">
            <a:spLocks/>
          </p:cNvSpPr>
          <p:nvPr/>
        </p:nvSpPr>
        <p:spPr>
          <a:xfrm>
            <a:off x="1331598" y="3130542"/>
            <a:ext cx="2500144" cy="1245900"/>
          </a:xfrm>
          <a:prstGeom prst="rect">
            <a:avLst/>
          </a:prstGeom>
        </p:spPr>
        <p:txBody>
          <a:bodyPr vert="horz" wrap="square" lIns="0" tIns="40640" rIns="0" bIns="0" rtlCol="0" anchor="ctr">
            <a:noAutofit/>
          </a:bodyPr>
          <a:lstStyle/>
          <a:p>
            <a:pPr marL="118745" marR="290195">
              <a:spcBef>
                <a:spcPts val="320"/>
              </a:spcBef>
            </a:pPr>
            <a:r>
              <a:rPr lang="en-NZ" sz="1400" dirty="0">
                <a:latin typeface="Calibri"/>
                <a:cs typeface="Calibri"/>
              </a:rPr>
              <a:t>The public has an opportunity for input into a draft RSS and for continued participation in its preparation</a:t>
            </a:r>
            <a:endParaRPr sz="1600" dirty="0">
              <a:latin typeface="Calibri"/>
              <a:cs typeface="Calibri"/>
            </a:endParaRPr>
          </a:p>
        </p:txBody>
      </p:sp>
      <p:sp>
        <p:nvSpPr>
          <p:cNvPr id="16" name="object 6"/>
          <p:cNvSpPr txBox="1"/>
          <p:nvPr/>
        </p:nvSpPr>
        <p:spPr>
          <a:xfrm>
            <a:off x="4326022" y="3130542"/>
            <a:ext cx="2500144" cy="1245899"/>
          </a:xfrm>
          <a:prstGeom prst="rect">
            <a:avLst/>
          </a:prstGeom>
        </p:spPr>
        <p:txBody>
          <a:bodyPr vert="horz" wrap="square" lIns="0" tIns="40640" rIns="0" bIns="0" rtlCol="0" anchor="ctr">
            <a:noAutofit/>
          </a:bodyPr>
          <a:lstStyle/>
          <a:p>
            <a:pPr marL="109220" marR="168910">
              <a:spcBef>
                <a:spcPts val="320"/>
              </a:spcBef>
            </a:pPr>
            <a:r>
              <a:rPr lang="en-NZ" sz="1400" dirty="0">
                <a:latin typeface="Calibri"/>
                <a:cs typeface="Calibri"/>
              </a:rPr>
              <a:t>RSS must be publicly notified and there will be hearings on  draft RSS</a:t>
            </a:r>
            <a:endParaRPr sz="1600" dirty="0">
              <a:latin typeface="Calibri"/>
              <a:cs typeface="Calibri"/>
            </a:endParaRPr>
          </a:p>
        </p:txBody>
      </p:sp>
      <p:sp>
        <p:nvSpPr>
          <p:cNvPr id="17" name="object 7"/>
          <p:cNvSpPr txBox="1"/>
          <p:nvPr/>
        </p:nvSpPr>
        <p:spPr>
          <a:xfrm>
            <a:off x="4335352" y="1323712"/>
            <a:ext cx="2500144" cy="1312738"/>
          </a:xfrm>
          <a:prstGeom prst="rect">
            <a:avLst/>
          </a:prstGeom>
        </p:spPr>
        <p:txBody>
          <a:bodyPr vert="horz" wrap="square" lIns="0" tIns="40640" rIns="0" bIns="0" rtlCol="0" anchor="ctr">
            <a:noAutofit/>
          </a:bodyPr>
          <a:lstStyle/>
          <a:p>
            <a:pPr marL="109220" marR="307340">
              <a:spcBef>
                <a:spcPts val="320"/>
              </a:spcBef>
            </a:pPr>
            <a:r>
              <a:rPr lang="en-NZ" sz="1400" dirty="0">
                <a:latin typeface="Calibri"/>
                <a:cs typeface="Calibri"/>
              </a:rPr>
              <a:t>RSS must be adopted within 3 years of RPC being formed</a:t>
            </a:r>
            <a:endParaRPr sz="1600" dirty="0">
              <a:latin typeface="Calibri"/>
              <a:cs typeface="Calibri"/>
            </a:endParaRPr>
          </a:p>
        </p:txBody>
      </p:sp>
      <p:grpSp>
        <p:nvGrpSpPr>
          <p:cNvPr id="18" name="object 8"/>
          <p:cNvGrpSpPr/>
          <p:nvPr/>
        </p:nvGrpSpPr>
        <p:grpSpPr>
          <a:xfrm>
            <a:off x="1285818" y="1266252"/>
            <a:ext cx="2611160" cy="1543921"/>
            <a:chOff x="457200" y="2458175"/>
            <a:chExt cx="2897505" cy="1713230"/>
          </a:xfrm>
        </p:grpSpPr>
        <p:sp>
          <p:nvSpPr>
            <p:cNvPr id="19" name="object 9"/>
            <p:cNvSpPr/>
            <p:nvPr/>
          </p:nvSpPr>
          <p:spPr>
            <a:xfrm>
              <a:off x="483043" y="2464530"/>
              <a:ext cx="2865120" cy="1700530"/>
            </a:xfrm>
            <a:custGeom>
              <a:avLst/>
              <a:gdLst/>
              <a:ahLst/>
              <a:cxnLst/>
              <a:rect l="l" t="t" r="r" b="b"/>
              <a:pathLst>
                <a:path w="2865120" h="1700529">
                  <a:moveTo>
                    <a:pt x="0" y="1700301"/>
                  </a:moveTo>
                  <a:lnTo>
                    <a:pt x="2756890" y="1700301"/>
                  </a:lnTo>
                  <a:lnTo>
                    <a:pt x="2798931" y="1691813"/>
                  </a:lnTo>
                  <a:lnTo>
                    <a:pt x="2833260" y="1668665"/>
                  </a:lnTo>
                  <a:lnTo>
                    <a:pt x="2856404" y="1634336"/>
                  </a:lnTo>
                  <a:lnTo>
                    <a:pt x="2864891" y="1592300"/>
                  </a:lnTo>
                  <a:lnTo>
                    <a:pt x="2864891" y="108000"/>
                  </a:lnTo>
                  <a:lnTo>
                    <a:pt x="2856404" y="65965"/>
                  </a:lnTo>
                  <a:lnTo>
                    <a:pt x="2833260" y="31635"/>
                  </a:lnTo>
                  <a:lnTo>
                    <a:pt x="2798931" y="8488"/>
                  </a:lnTo>
                  <a:lnTo>
                    <a:pt x="2756890" y="0"/>
                  </a:lnTo>
                  <a:lnTo>
                    <a:pt x="12738" y="0"/>
                  </a:lnTo>
                </a:path>
              </a:pathLst>
            </a:custGeom>
            <a:ln w="12700">
              <a:solidFill>
                <a:schemeClr val="accent3">
                  <a:lumMod val="40000"/>
                  <a:lumOff val="60000"/>
                </a:schemeClr>
              </a:solidFill>
            </a:ln>
          </p:spPr>
          <p:txBody>
            <a:bodyPr wrap="square" lIns="0" tIns="0" rIns="0" bIns="0" rtlCol="0"/>
            <a:lstStyle/>
            <a:p>
              <a:endParaRPr/>
            </a:p>
          </p:txBody>
        </p:sp>
        <p:sp>
          <p:nvSpPr>
            <p:cNvPr id="20" name="object 10"/>
            <p:cNvSpPr/>
            <p:nvPr/>
          </p:nvSpPr>
          <p:spPr>
            <a:xfrm>
              <a:off x="482600" y="2458175"/>
              <a:ext cx="0" cy="1713230"/>
            </a:xfrm>
            <a:custGeom>
              <a:avLst/>
              <a:gdLst/>
              <a:ahLst/>
              <a:cxnLst/>
              <a:rect l="l" t="t" r="r" b="b"/>
              <a:pathLst>
                <a:path h="1713229">
                  <a:moveTo>
                    <a:pt x="0" y="0"/>
                  </a:moveTo>
                  <a:lnTo>
                    <a:pt x="0" y="1713001"/>
                  </a:lnTo>
                </a:path>
              </a:pathLst>
            </a:custGeom>
            <a:ln w="50800">
              <a:solidFill>
                <a:srgbClr val="00A74F"/>
              </a:solidFill>
            </a:ln>
          </p:spPr>
          <p:txBody>
            <a:bodyPr wrap="square" lIns="0" tIns="0" rIns="0" bIns="0" rtlCol="0"/>
            <a:lstStyle/>
            <a:p>
              <a:endParaRPr/>
            </a:p>
          </p:txBody>
        </p:sp>
      </p:grpSp>
      <p:grpSp>
        <p:nvGrpSpPr>
          <p:cNvPr id="21" name="object 11"/>
          <p:cNvGrpSpPr/>
          <p:nvPr/>
        </p:nvGrpSpPr>
        <p:grpSpPr>
          <a:xfrm>
            <a:off x="4280243" y="1266252"/>
            <a:ext cx="2611160" cy="1543921"/>
            <a:chOff x="3779999" y="2458175"/>
            <a:chExt cx="2897505" cy="1713230"/>
          </a:xfrm>
        </p:grpSpPr>
        <p:sp>
          <p:nvSpPr>
            <p:cNvPr id="22" name="object 12"/>
            <p:cNvSpPr/>
            <p:nvPr/>
          </p:nvSpPr>
          <p:spPr>
            <a:xfrm>
              <a:off x="3805843" y="2464530"/>
              <a:ext cx="2865120" cy="1700530"/>
            </a:xfrm>
            <a:custGeom>
              <a:avLst/>
              <a:gdLst/>
              <a:ahLst/>
              <a:cxnLst/>
              <a:rect l="l" t="t" r="r" b="b"/>
              <a:pathLst>
                <a:path w="2865120" h="1700529">
                  <a:moveTo>
                    <a:pt x="0" y="1700301"/>
                  </a:moveTo>
                  <a:lnTo>
                    <a:pt x="2756890" y="1700301"/>
                  </a:lnTo>
                  <a:lnTo>
                    <a:pt x="2798931" y="1691813"/>
                  </a:lnTo>
                  <a:lnTo>
                    <a:pt x="2833260" y="1668665"/>
                  </a:lnTo>
                  <a:lnTo>
                    <a:pt x="2856404" y="1634336"/>
                  </a:lnTo>
                  <a:lnTo>
                    <a:pt x="2864891" y="1592300"/>
                  </a:lnTo>
                  <a:lnTo>
                    <a:pt x="2864891" y="108000"/>
                  </a:lnTo>
                  <a:lnTo>
                    <a:pt x="2856404" y="65965"/>
                  </a:lnTo>
                  <a:lnTo>
                    <a:pt x="2833260" y="31635"/>
                  </a:lnTo>
                  <a:lnTo>
                    <a:pt x="2798931" y="8488"/>
                  </a:lnTo>
                  <a:lnTo>
                    <a:pt x="2756890" y="0"/>
                  </a:lnTo>
                  <a:lnTo>
                    <a:pt x="12738" y="0"/>
                  </a:lnTo>
                </a:path>
              </a:pathLst>
            </a:custGeom>
            <a:ln w="12700">
              <a:solidFill>
                <a:schemeClr val="accent3">
                  <a:lumMod val="40000"/>
                  <a:lumOff val="60000"/>
                </a:schemeClr>
              </a:solidFill>
            </a:ln>
          </p:spPr>
          <p:txBody>
            <a:bodyPr wrap="square" lIns="0" tIns="0" rIns="0" bIns="0" rtlCol="0"/>
            <a:lstStyle/>
            <a:p>
              <a:endParaRPr dirty="0"/>
            </a:p>
          </p:txBody>
        </p:sp>
        <p:sp>
          <p:nvSpPr>
            <p:cNvPr id="23" name="object 13"/>
            <p:cNvSpPr/>
            <p:nvPr/>
          </p:nvSpPr>
          <p:spPr>
            <a:xfrm>
              <a:off x="3805399" y="2458175"/>
              <a:ext cx="0" cy="1713230"/>
            </a:xfrm>
            <a:custGeom>
              <a:avLst/>
              <a:gdLst/>
              <a:ahLst/>
              <a:cxnLst/>
              <a:rect l="l" t="t" r="r" b="b"/>
              <a:pathLst>
                <a:path h="1713229">
                  <a:moveTo>
                    <a:pt x="0" y="0"/>
                  </a:moveTo>
                  <a:lnTo>
                    <a:pt x="0" y="1713001"/>
                  </a:lnTo>
                </a:path>
              </a:pathLst>
            </a:custGeom>
            <a:ln w="50800">
              <a:solidFill>
                <a:srgbClr val="00A74F"/>
              </a:solidFill>
            </a:ln>
          </p:spPr>
          <p:txBody>
            <a:bodyPr wrap="square" lIns="0" tIns="0" rIns="0" bIns="0" rtlCol="0"/>
            <a:lstStyle/>
            <a:p>
              <a:endParaRPr/>
            </a:p>
          </p:txBody>
        </p:sp>
      </p:grpSp>
      <p:grpSp>
        <p:nvGrpSpPr>
          <p:cNvPr id="24" name="object 14"/>
          <p:cNvGrpSpPr/>
          <p:nvPr/>
        </p:nvGrpSpPr>
        <p:grpSpPr>
          <a:xfrm>
            <a:off x="1285818" y="3014166"/>
            <a:ext cx="2611160" cy="1543921"/>
            <a:chOff x="457200" y="4397769"/>
            <a:chExt cx="2897505" cy="1713230"/>
          </a:xfrm>
        </p:grpSpPr>
        <p:sp>
          <p:nvSpPr>
            <p:cNvPr id="25" name="object 15"/>
            <p:cNvSpPr/>
            <p:nvPr/>
          </p:nvSpPr>
          <p:spPr>
            <a:xfrm>
              <a:off x="483043" y="4404119"/>
              <a:ext cx="2865120" cy="1700530"/>
            </a:xfrm>
            <a:custGeom>
              <a:avLst/>
              <a:gdLst/>
              <a:ahLst/>
              <a:cxnLst/>
              <a:rect l="l" t="t" r="r" b="b"/>
              <a:pathLst>
                <a:path w="2865120" h="1700529">
                  <a:moveTo>
                    <a:pt x="0" y="1700301"/>
                  </a:moveTo>
                  <a:lnTo>
                    <a:pt x="2756890" y="1700301"/>
                  </a:lnTo>
                  <a:lnTo>
                    <a:pt x="2798931" y="1691813"/>
                  </a:lnTo>
                  <a:lnTo>
                    <a:pt x="2833260" y="1668665"/>
                  </a:lnTo>
                  <a:lnTo>
                    <a:pt x="2856404" y="1634336"/>
                  </a:lnTo>
                  <a:lnTo>
                    <a:pt x="2864891" y="1592300"/>
                  </a:lnTo>
                  <a:lnTo>
                    <a:pt x="2864891" y="108000"/>
                  </a:lnTo>
                  <a:lnTo>
                    <a:pt x="2856404" y="65965"/>
                  </a:lnTo>
                  <a:lnTo>
                    <a:pt x="2833260" y="31635"/>
                  </a:lnTo>
                  <a:lnTo>
                    <a:pt x="2798931" y="8488"/>
                  </a:lnTo>
                  <a:lnTo>
                    <a:pt x="2756890" y="0"/>
                  </a:lnTo>
                  <a:lnTo>
                    <a:pt x="12738" y="0"/>
                  </a:lnTo>
                </a:path>
              </a:pathLst>
            </a:custGeom>
            <a:ln w="12700">
              <a:solidFill>
                <a:schemeClr val="accent3">
                  <a:lumMod val="40000"/>
                  <a:lumOff val="60000"/>
                </a:schemeClr>
              </a:solidFill>
            </a:ln>
          </p:spPr>
          <p:txBody>
            <a:bodyPr wrap="square" lIns="0" tIns="0" rIns="0" bIns="0" rtlCol="0"/>
            <a:lstStyle/>
            <a:p>
              <a:endParaRPr/>
            </a:p>
          </p:txBody>
        </p:sp>
        <p:sp>
          <p:nvSpPr>
            <p:cNvPr id="26" name="object 16"/>
            <p:cNvSpPr/>
            <p:nvPr/>
          </p:nvSpPr>
          <p:spPr>
            <a:xfrm>
              <a:off x="482600" y="4397777"/>
              <a:ext cx="0" cy="1713230"/>
            </a:xfrm>
            <a:custGeom>
              <a:avLst/>
              <a:gdLst/>
              <a:ahLst/>
              <a:cxnLst/>
              <a:rect l="l" t="t" r="r" b="b"/>
              <a:pathLst>
                <a:path h="1713229">
                  <a:moveTo>
                    <a:pt x="0" y="0"/>
                  </a:moveTo>
                  <a:lnTo>
                    <a:pt x="0" y="1713001"/>
                  </a:lnTo>
                </a:path>
              </a:pathLst>
            </a:custGeom>
            <a:ln w="50800">
              <a:solidFill>
                <a:srgbClr val="00A74F"/>
              </a:solidFill>
            </a:ln>
          </p:spPr>
          <p:txBody>
            <a:bodyPr wrap="square" lIns="0" tIns="0" rIns="0" bIns="0" rtlCol="0"/>
            <a:lstStyle/>
            <a:p>
              <a:endParaRPr/>
            </a:p>
          </p:txBody>
        </p:sp>
      </p:grpSp>
      <p:grpSp>
        <p:nvGrpSpPr>
          <p:cNvPr id="27" name="object 17"/>
          <p:cNvGrpSpPr/>
          <p:nvPr/>
        </p:nvGrpSpPr>
        <p:grpSpPr>
          <a:xfrm>
            <a:off x="4280243" y="3014166"/>
            <a:ext cx="2611160" cy="1543921"/>
            <a:chOff x="3779999" y="4397769"/>
            <a:chExt cx="2897505" cy="1713230"/>
          </a:xfrm>
        </p:grpSpPr>
        <p:sp>
          <p:nvSpPr>
            <p:cNvPr id="28" name="object 18"/>
            <p:cNvSpPr/>
            <p:nvPr/>
          </p:nvSpPr>
          <p:spPr>
            <a:xfrm>
              <a:off x="3805843" y="4404119"/>
              <a:ext cx="2865120" cy="1700530"/>
            </a:xfrm>
            <a:custGeom>
              <a:avLst/>
              <a:gdLst/>
              <a:ahLst/>
              <a:cxnLst/>
              <a:rect l="l" t="t" r="r" b="b"/>
              <a:pathLst>
                <a:path w="2865120" h="1700529">
                  <a:moveTo>
                    <a:pt x="0" y="1700301"/>
                  </a:moveTo>
                  <a:lnTo>
                    <a:pt x="2756890" y="1700301"/>
                  </a:lnTo>
                  <a:lnTo>
                    <a:pt x="2798931" y="1691813"/>
                  </a:lnTo>
                  <a:lnTo>
                    <a:pt x="2833260" y="1668665"/>
                  </a:lnTo>
                  <a:lnTo>
                    <a:pt x="2856404" y="1634336"/>
                  </a:lnTo>
                  <a:lnTo>
                    <a:pt x="2864891" y="1592300"/>
                  </a:lnTo>
                  <a:lnTo>
                    <a:pt x="2864891" y="108000"/>
                  </a:lnTo>
                  <a:lnTo>
                    <a:pt x="2856404" y="65965"/>
                  </a:lnTo>
                  <a:lnTo>
                    <a:pt x="2833260" y="31635"/>
                  </a:lnTo>
                  <a:lnTo>
                    <a:pt x="2798931" y="8488"/>
                  </a:lnTo>
                  <a:lnTo>
                    <a:pt x="2756890" y="0"/>
                  </a:lnTo>
                  <a:lnTo>
                    <a:pt x="12738" y="0"/>
                  </a:lnTo>
                </a:path>
              </a:pathLst>
            </a:custGeom>
            <a:ln w="12700">
              <a:solidFill>
                <a:schemeClr val="accent3">
                  <a:lumMod val="40000"/>
                  <a:lumOff val="60000"/>
                </a:schemeClr>
              </a:solidFill>
            </a:ln>
          </p:spPr>
          <p:txBody>
            <a:bodyPr wrap="square" lIns="0" tIns="0" rIns="0" bIns="0" rtlCol="0"/>
            <a:lstStyle/>
            <a:p>
              <a:endParaRPr/>
            </a:p>
          </p:txBody>
        </p:sp>
        <p:sp>
          <p:nvSpPr>
            <p:cNvPr id="29" name="object 19"/>
            <p:cNvSpPr/>
            <p:nvPr/>
          </p:nvSpPr>
          <p:spPr>
            <a:xfrm>
              <a:off x="3805399" y="4397777"/>
              <a:ext cx="0" cy="1713230"/>
            </a:xfrm>
            <a:custGeom>
              <a:avLst/>
              <a:gdLst/>
              <a:ahLst/>
              <a:cxnLst/>
              <a:rect l="l" t="t" r="r" b="b"/>
              <a:pathLst>
                <a:path h="1713229">
                  <a:moveTo>
                    <a:pt x="0" y="0"/>
                  </a:moveTo>
                  <a:lnTo>
                    <a:pt x="0" y="1713001"/>
                  </a:lnTo>
                </a:path>
              </a:pathLst>
            </a:custGeom>
            <a:ln w="50800">
              <a:solidFill>
                <a:srgbClr val="00A74F"/>
              </a:solidFill>
            </a:ln>
          </p:spPr>
          <p:txBody>
            <a:bodyPr wrap="square" lIns="0" tIns="0" rIns="0" bIns="0" rtlCol="0"/>
            <a:lstStyle/>
            <a:p>
              <a:endParaRPr/>
            </a:p>
          </p:txBody>
        </p:sp>
      </p:grpSp>
    </p:spTree>
    <p:extLst>
      <p:ext uri="{BB962C8B-B14F-4D97-AF65-F5344CB8AC3E}">
        <p14:creationId xmlns:p14="http://schemas.microsoft.com/office/powerpoint/2010/main" val="351602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Climate Adaptation Bill</a:t>
            </a:r>
          </a:p>
        </p:txBody>
      </p:sp>
      <p:sp>
        <p:nvSpPr>
          <p:cNvPr id="3" name="Content Placeholder 2"/>
          <p:cNvSpPr>
            <a:spLocks noGrp="1"/>
          </p:cNvSpPr>
          <p:nvPr>
            <p:ph sz="quarter" idx="11"/>
          </p:nvPr>
        </p:nvSpPr>
        <p:spPr/>
        <p:txBody>
          <a:bodyPr/>
          <a:lstStyle/>
          <a:p>
            <a:r>
              <a:rPr lang="en-NZ" dirty="0"/>
              <a:t>No details available as has not been introduced to Parliament and no exposure draft released</a:t>
            </a:r>
          </a:p>
          <a:p>
            <a:r>
              <a:rPr lang="en-NZ" dirty="0"/>
              <a:t>Likely key elements will be managed retreat, restriction on new development in hazard-prone areas (in conjunction with NBEA and SPA) and matters of funding and </a:t>
            </a:r>
            <a:r>
              <a:rPr lang="en-NZ"/>
              <a:t>possibly insurance</a:t>
            </a:r>
          </a:p>
        </p:txBody>
      </p:sp>
    </p:spTree>
    <p:extLst>
      <p:ext uri="{BB962C8B-B14F-4D97-AF65-F5344CB8AC3E}">
        <p14:creationId xmlns:p14="http://schemas.microsoft.com/office/powerpoint/2010/main" val="3882316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4377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983" b="12983"/>
          <a:stretch>
            <a:fillRect/>
          </a:stretch>
        </p:blipFill>
        <p:spPr/>
      </p:pic>
      <p:sp>
        <p:nvSpPr>
          <p:cNvPr id="3" name="Text Placeholder 2"/>
          <p:cNvSpPr>
            <a:spLocks noGrp="1"/>
          </p:cNvSpPr>
          <p:nvPr>
            <p:ph type="body" sz="quarter" idx="11"/>
          </p:nvPr>
        </p:nvSpPr>
        <p:spPr/>
        <p:txBody>
          <a:bodyPr/>
          <a:lstStyle/>
          <a:p>
            <a:r>
              <a:rPr lang="en-NZ" dirty="0"/>
              <a:t>Duncan Laing | Special Counsel</a:t>
            </a:r>
          </a:p>
        </p:txBody>
      </p:sp>
      <p:sp>
        <p:nvSpPr>
          <p:cNvPr id="4" name="Text Placeholder 3"/>
          <p:cNvSpPr>
            <a:spLocks noGrp="1"/>
          </p:cNvSpPr>
          <p:nvPr>
            <p:ph type="body" sz="quarter" idx="12"/>
          </p:nvPr>
        </p:nvSpPr>
        <p:spPr/>
        <p:txBody>
          <a:bodyPr/>
          <a:lstStyle/>
          <a:p>
            <a:r>
              <a:rPr lang="en-NZ" dirty="0"/>
              <a:t>+64 4 924 3406</a:t>
            </a:r>
          </a:p>
        </p:txBody>
      </p:sp>
      <p:sp>
        <p:nvSpPr>
          <p:cNvPr id="5" name="Text Placeholder 4"/>
          <p:cNvSpPr>
            <a:spLocks noGrp="1"/>
          </p:cNvSpPr>
          <p:nvPr>
            <p:ph type="body" sz="quarter" idx="13"/>
          </p:nvPr>
        </p:nvSpPr>
        <p:spPr/>
        <p:txBody>
          <a:bodyPr/>
          <a:lstStyle/>
          <a:p>
            <a:r>
              <a:rPr lang="en-NZ" dirty="0"/>
              <a:t>+64 21 434 713</a:t>
            </a:r>
          </a:p>
        </p:txBody>
      </p:sp>
      <p:sp>
        <p:nvSpPr>
          <p:cNvPr id="6" name="Text Placeholder 5"/>
          <p:cNvSpPr>
            <a:spLocks noGrp="1"/>
          </p:cNvSpPr>
          <p:nvPr>
            <p:ph type="body" sz="quarter" idx="14"/>
          </p:nvPr>
        </p:nvSpPr>
        <p:spPr/>
        <p:txBody>
          <a:bodyPr/>
          <a:lstStyle/>
          <a:p>
            <a:r>
              <a:rPr lang="en-NZ" dirty="0"/>
              <a:t>duncan.laing@simpsongrierson.com </a:t>
            </a:r>
          </a:p>
        </p:txBody>
      </p:sp>
    </p:spTree>
    <p:extLst>
      <p:ext uri="{BB962C8B-B14F-4D97-AF65-F5344CB8AC3E}">
        <p14:creationId xmlns:p14="http://schemas.microsoft.com/office/powerpoint/2010/main" val="30442290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flipH="1">
            <a:off x="3111061" y="1015147"/>
            <a:ext cx="49845" cy="3861653"/>
          </a:xfrm>
          <a:custGeom>
            <a:avLst/>
            <a:gdLst/>
            <a:ahLst/>
            <a:cxnLst/>
            <a:rect l="l" t="t" r="r" b="b"/>
            <a:pathLst>
              <a:path h="3555365">
                <a:moveTo>
                  <a:pt x="0" y="0"/>
                </a:moveTo>
                <a:lnTo>
                  <a:pt x="0" y="3555174"/>
                </a:lnTo>
              </a:path>
            </a:pathLst>
          </a:custGeom>
          <a:ln w="12700">
            <a:solidFill>
              <a:srgbClr val="9ACA9D"/>
            </a:solidFill>
          </a:ln>
        </p:spPr>
        <p:txBody>
          <a:bodyPr wrap="square" lIns="0" tIns="0" rIns="0" bIns="0" rtlCol="0"/>
          <a:lstStyle/>
          <a:p>
            <a:endParaRPr sz="1400"/>
          </a:p>
        </p:txBody>
      </p:sp>
      <p:sp>
        <p:nvSpPr>
          <p:cNvPr id="7" name="object 5"/>
          <p:cNvSpPr/>
          <p:nvPr/>
        </p:nvSpPr>
        <p:spPr>
          <a:xfrm>
            <a:off x="6008343" y="1015147"/>
            <a:ext cx="45719" cy="3830122"/>
          </a:xfrm>
          <a:custGeom>
            <a:avLst/>
            <a:gdLst/>
            <a:ahLst/>
            <a:cxnLst/>
            <a:rect l="l" t="t" r="r" b="b"/>
            <a:pathLst>
              <a:path h="3555365">
                <a:moveTo>
                  <a:pt x="0" y="0"/>
                </a:moveTo>
                <a:lnTo>
                  <a:pt x="0" y="3555174"/>
                </a:lnTo>
              </a:path>
            </a:pathLst>
          </a:custGeom>
          <a:ln w="12700">
            <a:solidFill>
              <a:srgbClr val="9ACA9D"/>
            </a:solidFill>
          </a:ln>
        </p:spPr>
        <p:txBody>
          <a:bodyPr wrap="square" lIns="0" tIns="0" rIns="0" bIns="0" rtlCol="0"/>
          <a:lstStyle/>
          <a:p>
            <a:endParaRPr sz="1400"/>
          </a:p>
        </p:txBody>
      </p:sp>
      <p:sp>
        <p:nvSpPr>
          <p:cNvPr id="8" name="object 6"/>
          <p:cNvSpPr txBox="1"/>
          <p:nvPr/>
        </p:nvSpPr>
        <p:spPr>
          <a:xfrm>
            <a:off x="747175" y="2314020"/>
            <a:ext cx="2253469" cy="2616741"/>
          </a:xfrm>
          <a:prstGeom prst="rect">
            <a:avLst/>
          </a:prstGeom>
        </p:spPr>
        <p:txBody>
          <a:bodyPr vert="horz" wrap="square" lIns="0" tIns="61594" rIns="0" bIns="0" rtlCol="0">
            <a:spAutoFit/>
          </a:bodyPr>
          <a:lstStyle/>
          <a:p>
            <a:pPr algn="ctr">
              <a:lnSpc>
                <a:spcPct val="100000"/>
              </a:lnSpc>
              <a:spcBef>
                <a:spcPts val="484"/>
              </a:spcBef>
            </a:pPr>
            <a:r>
              <a:rPr lang="en-NZ" sz="1600" b="1" dirty="0">
                <a:solidFill>
                  <a:srgbClr val="00A74F"/>
                </a:solidFill>
                <a:latin typeface="Calibri"/>
                <a:cs typeface="Calibri"/>
              </a:rPr>
              <a:t>Replace RMA</a:t>
            </a:r>
            <a:endParaRPr sz="1600" dirty="0">
              <a:latin typeface="Calibri"/>
              <a:cs typeface="Calibri"/>
            </a:endParaRPr>
          </a:p>
          <a:p>
            <a:pPr algn="ctr">
              <a:lnSpc>
                <a:spcPts val="2190"/>
              </a:lnSpc>
              <a:spcBef>
                <a:spcPts val="385"/>
              </a:spcBef>
            </a:pPr>
            <a:r>
              <a:rPr lang="en-NZ" sz="1200" dirty="0">
                <a:solidFill>
                  <a:srgbClr val="003115"/>
                </a:solidFill>
                <a:latin typeface="Calibri"/>
                <a:cs typeface="Calibri"/>
              </a:rPr>
              <a:t>The NBEA and SPA collectively replace and expand on the RMA. The CAB is expected to deal with the financial and other consequences of climate change (managed retreat, compensation, prevention of high risk development and insurance implications).</a:t>
            </a:r>
            <a:endParaRPr sz="1200" dirty="0">
              <a:latin typeface="Calibri"/>
              <a:cs typeface="Calibri"/>
            </a:endParaRPr>
          </a:p>
        </p:txBody>
      </p:sp>
      <p:sp>
        <p:nvSpPr>
          <p:cNvPr id="9" name="object 7"/>
          <p:cNvSpPr txBox="1"/>
          <p:nvPr/>
        </p:nvSpPr>
        <p:spPr>
          <a:xfrm>
            <a:off x="3360607" y="2299986"/>
            <a:ext cx="2441367" cy="1462579"/>
          </a:xfrm>
          <a:prstGeom prst="rect">
            <a:avLst/>
          </a:prstGeom>
        </p:spPr>
        <p:txBody>
          <a:bodyPr vert="horz" wrap="square" lIns="0" tIns="61594" rIns="0" bIns="0" rtlCol="0">
            <a:spAutoFit/>
          </a:bodyPr>
          <a:lstStyle/>
          <a:p>
            <a:pPr algn="ctr">
              <a:lnSpc>
                <a:spcPct val="100000"/>
              </a:lnSpc>
              <a:spcBef>
                <a:spcPts val="484"/>
              </a:spcBef>
            </a:pPr>
            <a:r>
              <a:rPr lang="en-NZ" sz="1600" b="1" dirty="0">
                <a:solidFill>
                  <a:srgbClr val="00A74F"/>
                </a:solidFill>
                <a:latin typeface="Calibri"/>
                <a:cs typeface="Calibri"/>
              </a:rPr>
              <a:t>What this paper covers</a:t>
            </a:r>
            <a:endParaRPr sz="1600" dirty="0">
              <a:latin typeface="Calibri"/>
              <a:cs typeface="Calibri"/>
            </a:endParaRPr>
          </a:p>
          <a:p>
            <a:pPr marL="12700" marR="5080" algn="ctr">
              <a:lnSpc>
                <a:spcPts val="2100"/>
              </a:lnSpc>
              <a:spcBef>
                <a:spcPts val="605"/>
              </a:spcBef>
            </a:pPr>
            <a:r>
              <a:rPr lang="en-NZ" sz="1200" dirty="0">
                <a:solidFill>
                  <a:srgbClr val="003115"/>
                </a:solidFill>
                <a:latin typeface="Calibri"/>
                <a:cs typeface="Calibri"/>
              </a:rPr>
              <a:t>This paper covers at a high level  those aspects of the reform legislation that </a:t>
            </a:r>
            <a:r>
              <a:rPr lang="en-NZ" sz="1200" i="1" dirty="0">
                <a:solidFill>
                  <a:srgbClr val="003115"/>
                </a:solidFill>
                <a:latin typeface="Calibri"/>
                <a:cs typeface="Calibri"/>
              </a:rPr>
              <a:t>could</a:t>
            </a:r>
            <a:r>
              <a:rPr lang="en-NZ" sz="1200" dirty="0">
                <a:solidFill>
                  <a:srgbClr val="003115"/>
                </a:solidFill>
                <a:latin typeface="Calibri"/>
                <a:cs typeface="Calibri"/>
              </a:rPr>
              <a:t> particularly impact on land development/redevelopment.</a:t>
            </a:r>
            <a:endParaRPr sz="1400" dirty="0">
              <a:latin typeface="Calibri"/>
              <a:cs typeface="Calibri"/>
            </a:endParaRPr>
          </a:p>
        </p:txBody>
      </p:sp>
      <p:sp>
        <p:nvSpPr>
          <p:cNvPr id="10" name="object 8"/>
          <p:cNvSpPr txBox="1"/>
          <p:nvPr/>
        </p:nvSpPr>
        <p:spPr>
          <a:xfrm>
            <a:off x="6159500" y="2300876"/>
            <a:ext cx="2252121" cy="1731883"/>
          </a:xfrm>
          <a:prstGeom prst="rect">
            <a:avLst/>
          </a:prstGeom>
        </p:spPr>
        <p:txBody>
          <a:bodyPr vert="horz" wrap="square" lIns="0" tIns="61594" rIns="0" bIns="0" rtlCol="0">
            <a:spAutoFit/>
          </a:bodyPr>
          <a:lstStyle/>
          <a:p>
            <a:pPr algn="ctr">
              <a:lnSpc>
                <a:spcPct val="100000"/>
              </a:lnSpc>
              <a:spcBef>
                <a:spcPts val="484"/>
              </a:spcBef>
            </a:pPr>
            <a:r>
              <a:rPr lang="en-NZ" sz="1600" b="1" dirty="0">
                <a:solidFill>
                  <a:srgbClr val="00A74F"/>
                </a:solidFill>
                <a:latin typeface="Calibri"/>
                <a:cs typeface="Calibri"/>
              </a:rPr>
              <a:t>Warning</a:t>
            </a:r>
            <a:endParaRPr sz="1600" dirty="0">
              <a:latin typeface="Calibri"/>
              <a:cs typeface="Calibri"/>
            </a:endParaRPr>
          </a:p>
          <a:p>
            <a:pPr marL="12700" marR="5080" algn="ctr">
              <a:lnSpc>
                <a:spcPts val="2100"/>
              </a:lnSpc>
              <a:spcBef>
                <a:spcPts val="605"/>
              </a:spcBef>
            </a:pPr>
            <a:r>
              <a:rPr lang="en-NZ" sz="1200" dirty="0">
                <a:solidFill>
                  <a:srgbClr val="003115"/>
                </a:solidFill>
                <a:latin typeface="Calibri"/>
                <a:cs typeface="Calibri"/>
              </a:rPr>
              <a:t>The NBEA and SPA (comprising over 1000 pages) may be repealed if there is a change of Government at the next elections, and the CAB is not yet in the public domain.</a:t>
            </a:r>
          </a:p>
        </p:txBody>
      </p:sp>
      <p:grpSp>
        <p:nvGrpSpPr>
          <p:cNvPr id="20" name="Group 19"/>
          <p:cNvGrpSpPr/>
          <p:nvPr/>
        </p:nvGrpSpPr>
        <p:grpSpPr>
          <a:xfrm>
            <a:off x="4215322" y="1368410"/>
            <a:ext cx="850554" cy="788742"/>
            <a:chOff x="1036291" y="1841499"/>
            <a:chExt cx="290514" cy="295275"/>
          </a:xfrm>
        </p:grpSpPr>
        <p:sp>
          <p:nvSpPr>
            <p:cNvPr id="21" name="Freeform 1028"/>
            <p:cNvSpPr>
              <a:spLocks noEditPoints="1"/>
            </p:cNvSpPr>
            <p:nvPr/>
          </p:nvSpPr>
          <p:spPr bwMode="auto">
            <a:xfrm>
              <a:off x="1036291" y="1841499"/>
              <a:ext cx="290514" cy="295275"/>
            </a:xfrm>
            <a:custGeom>
              <a:avLst/>
              <a:gdLst>
                <a:gd name="T0" fmla="*/ 565 w 622"/>
                <a:gd name="T1" fmla="*/ 636 h 636"/>
                <a:gd name="T2" fmla="*/ 24 w 622"/>
                <a:gd name="T3" fmla="*/ 636 h 636"/>
                <a:gd name="T4" fmla="*/ 0 w 622"/>
                <a:gd name="T5" fmla="*/ 612 h 636"/>
                <a:gd name="T6" fmla="*/ 0 w 622"/>
                <a:gd name="T7" fmla="*/ 25 h 636"/>
                <a:gd name="T8" fmla="*/ 24 w 622"/>
                <a:gd name="T9" fmla="*/ 0 h 636"/>
                <a:gd name="T10" fmla="*/ 598 w 622"/>
                <a:gd name="T11" fmla="*/ 0 h 636"/>
                <a:gd name="T12" fmla="*/ 622 w 622"/>
                <a:gd name="T13" fmla="*/ 25 h 636"/>
                <a:gd name="T14" fmla="*/ 622 w 622"/>
                <a:gd name="T15" fmla="*/ 612 h 636"/>
                <a:gd name="T16" fmla="*/ 598 w 622"/>
                <a:gd name="T17" fmla="*/ 636 h 636"/>
                <a:gd name="T18" fmla="*/ 565 w 622"/>
                <a:gd name="T19" fmla="*/ 636 h 636"/>
                <a:gd name="T20" fmla="*/ 83 w 622"/>
                <a:gd name="T21" fmla="*/ 67 h 636"/>
                <a:gd name="T22" fmla="*/ 78 w 622"/>
                <a:gd name="T23" fmla="*/ 61 h 636"/>
                <a:gd name="T24" fmla="*/ 72 w 622"/>
                <a:gd name="T25" fmla="*/ 67 h 636"/>
                <a:gd name="T26" fmla="*/ 78 w 622"/>
                <a:gd name="T27" fmla="*/ 73 h 636"/>
                <a:gd name="T28" fmla="*/ 83 w 622"/>
                <a:gd name="T29" fmla="*/ 67 h 636"/>
                <a:gd name="T30" fmla="*/ 150 w 622"/>
                <a:gd name="T31" fmla="*/ 67 h 636"/>
                <a:gd name="T32" fmla="*/ 144 w 622"/>
                <a:gd name="T33" fmla="*/ 61 h 636"/>
                <a:gd name="T34" fmla="*/ 138 w 622"/>
                <a:gd name="T35" fmla="*/ 67 h 636"/>
                <a:gd name="T36" fmla="*/ 144 w 622"/>
                <a:gd name="T37" fmla="*/ 73 h 636"/>
                <a:gd name="T38" fmla="*/ 150 w 622"/>
                <a:gd name="T39" fmla="*/ 67 h 636"/>
                <a:gd name="T40" fmla="*/ 217 w 622"/>
                <a:gd name="T41" fmla="*/ 67 h 636"/>
                <a:gd name="T42" fmla="*/ 211 w 622"/>
                <a:gd name="T43" fmla="*/ 61 h 636"/>
                <a:gd name="T44" fmla="*/ 205 w 622"/>
                <a:gd name="T45" fmla="*/ 67 h 636"/>
                <a:gd name="T46" fmla="*/ 211 w 622"/>
                <a:gd name="T47" fmla="*/ 73 h 636"/>
                <a:gd name="T48" fmla="*/ 217 w 622"/>
                <a:gd name="T49" fmla="*/ 67 h 636"/>
                <a:gd name="T50" fmla="*/ 48 w 622"/>
                <a:gd name="T51" fmla="*/ 133 h 636"/>
                <a:gd name="T52" fmla="*/ 574 w 622"/>
                <a:gd name="T53" fmla="*/ 133 h 636"/>
                <a:gd name="T54" fmla="*/ 335 w 622"/>
                <a:gd name="T55" fmla="*/ 295 h 636"/>
                <a:gd name="T56" fmla="*/ 332 w 622"/>
                <a:gd name="T57" fmla="*/ 298 h 636"/>
                <a:gd name="T58" fmla="*/ 335 w 622"/>
                <a:gd name="T59" fmla="*/ 302 h 636"/>
                <a:gd name="T60" fmla="*/ 339 w 622"/>
                <a:gd name="T61" fmla="*/ 298 h 636"/>
                <a:gd name="T62" fmla="*/ 335 w 622"/>
                <a:gd name="T63" fmla="*/ 295 h 636"/>
                <a:gd name="T64" fmla="*/ 335 w 622"/>
                <a:gd name="T65" fmla="*/ 330 h 636"/>
                <a:gd name="T66" fmla="*/ 335 w 622"/>
                <a:gd name="T67" fmla="*/ 433 h 636"/>
                <a:gd name="T68" fmla="*/ 314 w 622"/>
                <a:gd name="T69" fmla="*/ 330 h 636"/>
                <a:gd name="T70" fmla="*/ 356 w 622"/>
                <a:gd name="T71" fmla="*/ 330 h 636"/>
                <a:gd name="T72" fmla="*/ 314 w 622"/>
                <a:gd name="T73" fmla="*/ 433 h 636"/>
                <a:gd name="T74" fmla="*/ 356 w 622"/>
                <a:gd name="T75" fmla="*/ 433 h 636"/>
                <a:gd name="T76" fmla="*/ 417 w 622"/>
                <a:gd name="T77" fmla="*/ 446 h 636"/>
                <a:gd name="T78" fmla="*/ 417 w 622"/>
                <a:gd name="T79" fmla="*/ 282 h 636"/>
                <a:gd name="T80" fmla="*/ 253 w 622"/>
                <a:gd name="T81" fmla="*/ 282 h 636"/>
                <a:gd name="T82" fmla="*/ 450 w 622"/>
                <a:gd name="T83" fmla="*/ 249 h 636"/>
                <a:gd name="T84" fmla="*/ 220 w 622"/>
                <a:gd name="T85" fmla="*/ 249 h 636"/>
                <a:gd name="T86" fmla="*/ 220 w 622"/>
                <a:gd name="T87" fmla="*/ 479 h 636"/>
                <a:gd name="T88" fmla="*/ 450 w 622"/>
                <a:gd name="T89" fmla="*/ 479 h 636"/>
                <a:gd name="T90" fmla="*/ 450 w 622"/>
                <a:gd name="T91" fmla="*/ 249 h 636"/>
                <a:gd name="T92" fmla="*/ 196 w 622"/>
                <a:gd name="T93" fmla="*/ 455 h 636"/>
                <a:gd name="T94" fmla="*/ 134 w 622"/>
                <a:gd name="T95" fmla="*/ 517 h 636"/>
                <a:gd name="T96" fmla="*/ 134 w 622"/>
                <a:gd name="T97" fmla="*/ 565 h 636"/>
                <a:gd name="T98" fmla="*/ 134 w 622"/>
                <a:gd name="T99" fmla="*/ 565 h 636"/>
                <a:gd name="T100" fmla="*/ 182 w 622"/>
                <a:gd name="T101" fmla="*/ 565 h 636"/>
                <a:gd name="T102" fmla="*/ 244 w 622"/>
                <a:gd name="T103" fmla="*/ 503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2" h="636">
                  <a:moveTo>
                    <a:pt x="565" y="636"/>
                  </a:moveTo>
                  <a:cubicBezTo>
                    <a:pt x="24" y="636"/>
                    <a:pt x="24" y="636"/>
                    <a:pt x="24" y="636"/>
                  </a:cubicBezTo>
                  <a:cubicBezTo>
                    <a:pt x="11" y="636"/>
                    <a:pt x="0" y="625"/>
                    <a:pt x="0" y="612"/>
                  </a:cubicBezTo>
                  <a:cubicBezTo>
                    <a:pt x="0" y="25"/>
                    <a:pt x="0" y="25"/>
                    <a:pt x="0" y="25"/>
                  </a:cubicBezTo>
                  <a:cubicBezTo>
                    <a:pt x="0" y="11"/>
                    <a:pt x="11" y="0"/>
                    <a:pt x="24" y="0"/>
                  </a:cubicBezTo>
                  <a:cubicBezTo>
                    <a:pt x="598" y="0"/>
                    <a:pt x="598" y="0"/>
                    <a:pt x="598" y="0"/>
                  </a:cubicBezTo>
                  <a:cubicBezTo>
                    <a:pt x="611" y="0"/>
                    <a:pt x="622" y="11"/>
                    <a:pt x="622" y="25"/>
                  </a:cubicBezTo>
                  <a:cubicBezTo>
                    <a:pt x="622" y="612"/>
                    <a:pt x="622" y="612"/>
                    <a:pt x="622" y="612"/>
                  </a:cubicBezTo>
                  <a:cubicBezTo>
                    <a:pt x="622" y="625"/>
                    <a:pt x="611" y="636"/>
                    <a:pt x="598" y="636"/>
                  </a:cubicBezTo>
                  <a:lnTo>
                    <a:pt x="565" y="636"/>
                  </a:lnTo>
                  <a:close/>
                  <a:moveTo>
                    <a:pt x="83" y="67"/>
                  </a:moveTo>
                  <a:cubicBezTo>
                    <a:pt x="83" y="64"/>
                    <a:pt x="81" y="61"/>
                    <a:pt x="78" y="61"/>
                  </a:cubicBezTo>
                  <a:cubicBezTo>
                    <a:pt x="74" y="61"/>
                    <a:pt x="72" y="64"/>
                    <a:pt x="72" y="67"/>
                  </a:cubicBezTo>
                  <a:cubicBezTo>
                    <a:pt x="72" y="71"/>
                    <a:pt x="74" y="73"/>
                    <a:pt x="78" y="73"/>
                  </a:cubicBezTo>
                  <a:cubicBezTo>
                    <a:pt x="81" y="73"/>
                    <a:pt x="83" y="71"/>
                    <a:pt x="83" y="67"/>
                  </a:cubicBezTo>
                  <a:close/>
                  <a:moveTo>
                    <a:pt x="150" y="67"/>
                  </a:moveTo>
                  <a:cubicBezTo>
                    <a:pt x="150" y="64"/>
                    <a:pt x="147" y="61"/>
                    <a:pt x="144" y="61"/>
                  </a:cubicBezTo>
                  <a:cubicBezTo>
                    <a:pt x="141" y="61"/>
                    <a:pt x="138" y="64"/>
                    <a:pt x="138" y="67"/>
                  </a:cubicBezTo>
                  <a:cubicBezTo>
                    <a:pt x="138" y="71"/>
                    <a:pt x="141" y="73"/>
                    <a:pt x="144" y="73"/>
                  </a:cubicBezTo>
                  <a:cubicBezTo>
                    <a:pt x="147" y="73"/>
                    <a:pt x="150" y="71"/>
                    <a:pt x="150" y="67"/>
                  </a:cubicBezTo>
                  <a:close/>
                  <a:moveTo>
                    <a:pt x="217" y="67"/>
                  </a:moveTo>
                  <a:cubicBezTo>
                    <a:pt x="217" y="64"/>
                    <a:pt x="214" y="61"/>
                    <a:pt x="211" y="61"/>
                  </a:cubicBezTo>
                  <a:cubicBezTo>
                    <a:pt x="208" y="61"/>
                    <a:pt x="205" y="64"/>
                    <a:pt x="205" y="67"/>
                  </a:cubicBezTo>
                  <a:cubicBezTo>
                    <a:pt x="205" y="71"/>
                    <a:pt x="208" y="73"/>
                    <a:pt x="211" y="73"/>
                  </a:cubicBezTo>
                  <a:cubicBezTo>
                    <a:pt x="214" y="73"/>
                    <a:pt x="217" y="71"/>
                    <a:pt x="217" y="67"/>
                  </a:cubicBezTo>
                  <a:close/>
                  <a:moveTo>
                    <a:pt x="48" y="133"/>
                  </a:moveTo>
                  <a:cubicBezTo>
                    <a:pt x="574" y="133"/>
                    <a:pt x="574" y="133"/>
                    <a:pt x="574" y="133"/>
                  </a:cubicBezTo>
                  <a:moveTo>
                    <a:pt x="335" y="295"/>
                  </a:moveTo>
                  <a:cubicBezTo>
                    <a:pt x="333" y="295"/>
                    <a:pt x="332" y="296"/>
                    <a:pt x="332" y="298"/>
                  </a:cubicBezTo>
                  <a:cubicBezTo>
                    <a:pt x="332" y="300"/>
                    <a:pt x="333" y="302"/>
                    <a:pt x="335" y="302"/>
                  </a:cubicBezTo>
                  <a:cubicBezTo>
                    <a:pt x="337" y="302"/>
                    <a:pt x="339" y="300"/>
                    <a:pt x="339" y="298"/>
                  </a:cubicBezTo>
                  <a:cubicBezTo>
                    <a:pt x="339" y="296"/>
                    <a:pt x="337" y="295"/>
                    <a:pt x="335" y="295"/>
                  </a:cubicBezTo>
                  <a:close/>
                  <a:moveTo>
                    <a:pt x="335" y="330"/>
                  </a:moveTo>
                  <a:cubicBezTo>
                    <a:pt x="335" y="433"/>
                    <a:pt x="335" y="433"/>
                    <a:pt x="335" y="433"/>
                  </a:cubicBezTo>
                  <a:moveTo>
                    <a:pt x="314" y="330"/>
                  </a:moveTo>
                  <a:cubicBezTo>
                    <a:pt x="356" y="330"/>
                    <a:pt x="356" y="330"/>
                    <a:pt x="356" y="330"/>
                  </a:cubicBezTo>
                  <a:moveTo>
                    <a:pt x="314" y="433"/>
                  </a:moveTo>
                  <a:cubicBezTo>
                    <a:pt x="356" y="433"/>
                    <a:pt x="356" y="433"/>
                    <a:pt x="356" y="433"/>
                  </a:cubicBezTo>
                  <a:moveTo>
                    <a:pt x="417" y="446"/>
                  </a:moveTo>
                  <a:cubicBezTo>
                    <a:pt x="463" y="401"/>
                    <a:pt x="463" y="327"/>
                    <a:pt x="417" y="282"/>
                  </a:cubicBezTo>
                  <a:cubicBezTo>
                    <a:pt x="372" y="236"/>
                    <a:pt x="298" y="236"/>
                    <a:pt x="253" y="282"/>
                  </a:cubicBezTo>
                  <a:moveTo>
                    <a:pt x="450" y="249"/>
                  </a:moveTo>
                  <a:cubicBezTo>
                    <a:pt x="387" y="185"/>
                    <a:pt x="284" y="185"/>
                    <a:pt x="220" y="249"/>
                  </a:cubicBezTo>
                  <a:cubicBezTo>
                    <a:pt x="157" y="312"/>
                    <a:pt x="157" y="415"/>
                    <a:pt x="220" y="479"/>
                  </a:cubicBezTo>
                  <a:cubicBezTo>
                    <a:pt x="284" y="542"/>
                    <a:pt x="387" y="542"/>
                    <a:pt x="450" y="479"/>
                  </a:cubicBezTo>
                  <a:cubicBezTo>
                    <a:pt x="514" y="415"/>
                    <a:pt x="514" y="312"/>
                    <a:pt x="450" y="249"/>
                  </a:cubicBezTo>
                  <a:close/>
                  <a:moveTo>
                    <a:pt x="196" y="455"/>
                  </a:moveTo>
                  <a:cubicBezTo>
                    <a:pt x="134" y="517"/>
                    <a:pt x="134" y="517"/>
                    <a:pt x="134" y="517"/>
                  </a:cubicBezTo>
                  <a:cubicBezTo>
                    <a:pt x="121" y="531"/>
                    <a:pt x="121" y="552"/>
                    <a:pt x="134" y="565"/>
                  </a:cubicBezTo>
                  <a:cubicBezTo>
                    <a:pt x="134" y="565"/>
                    <a:pt x="134" y="565"/>
                    <a:pt x="134" y="565"/>
                  </a:cubicBezTo>
                  <a:cubicBezTo>
                    <a:pt x="147" y="578"/>
                    <a:pt x="168" y="578"/>
                    <a:pt x="182" y="565"/>
                  </a:cubicBezTo>
                  <a:cubicBezTo>
                    <a:pt x="244" y="503"/>
                    <a:pt x="244" y="503"/>
                    <a:pt x="244" y="503"/>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2" name="Freeform 1029"/>
            <p:cNvSpPr>
              <a:spLocks/>
            </p:cNvSpPr>
            <p:nvPr/>
          </p:nvSpPr>
          <p:spPr bwMode="auto">
            <a:xfrm>
              <a:off x="1241080" y="2051049"/>
              <a:ext cx="66675" cy="71439"/>
            </a:xfrm>
            <a:custGeom>
              <a:avLst/>
              <a:gdLst>
                <a:gd name="T0" fmla="*/ 14 w 14"/>
                <a:gd name="T1" fmla="*/ 0 h 15"/>
                <a:gd name="T2" fmla="*/ 0 w 14"/>
                <a:gd name="T3" fmla="*/ 15 h 15"/>
                <a:gd name="T4" fmla="*/ 14 w 14"/>
                <a:gd name="T5" fmla="*/ 15 h 15"/>
                <a:gd name="T6" fmla="*/ 14 w 14"/>
                <a:gd name="T7" fmla="*/ 0 h 15"/>
              </a:gdLst>
              <a:ahLst/>
              <a:cxnLst>
                <a:cxn ang="0">
                  <a:pos x="T0" y="T1"/>
                </a:cxn>
                <a:cxn ang="0">
                  <a:pos x="T2" y="T3"/>
                </a:cxn>
                <a:cxn ang="0">
                  <a:pos x="T4" y="T5"/>
                </a:cxn>
                <a:cxn ang="0">
                  <a:pos x="T6" y="T7"/>
                </a:cxn>
              </a:cxnLst>
              <a:rect l="0" t="0" r="r" b="b"/>
              <a:pathLst>
                <a:path w="14" h="15">
                  <a:moveTo>
                    <a:pt x="14" y="0"/>
                  </a:moveTo>
                  <a:lnTo>
                    <a:pt x="0" y="15"/>
                  </a:lnTo>
                  <a:lnTo>
                    <a:pt x="14" y="15"/>
                  </a:lnTo>
                  <a:lnTo>
                    <a:pt x="14" y="0"/>
                  </a:ln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23" name="Group 22"/>
          <p:cNvGrpSpPr/>
          <p:nvPr/>
        </p:nvGrpSpPr>
        <p:grpSpPr>
          <a:xfrm>
            <a:off x="6888054" y="1368410"/>
            <a:ext cx="605821" cy="750581"/>
            <a:chOff x="235743" y="443945"/>
            <a:chExt cx="290514" cy="352425"/>
          </a:xfrm>
        </p:grpSpPr>
        <p:sp>
          <p:nvSpPr>
            <p:cNvPr id="24" name="Freeform 417"/>
            <p:cNvSpPr>
              <a:spLocks/>
            </p:cNvSpPr>
            <p:nvPr/>
          </p:nvSpPr>
          <p:spPr bwMode="auto">
            <a:xfrm>
              <a:off x="392904" y="629684"/>
              <a:ext cx="33339" cy="95250"/>
            </a:xfrm>
            <a:custGeom>
              <a:avLst/>
              <a:gdLst>
                <a:gd name="T0" fmla="*/ 34 w 67"/>
                <a:gd name="T1" fmla="*/ 210 h 210"/>
                <a:gd name="T2" fmla="*/ 18 w 67"/>
                <a:gd name="T3" fmla="*/ 196 h 210"/>
                <a:gd name="T4" fmla="*/ 0 w 67"/>
                <a:gd name="T5" fmla="*/ 35 h 210"/>
                <a:gd name="T6" fmla="*/ 9 w 67"/>
                <a:gd name="T7" fmla="*/ 11 h 210"/>
                <a:gd name="T8" fmla="*/ 34 w 67"/>
                <a:gd name="T9" fmla="*/ 0 h 210"/>
                <a:gd name="T10" fmla="*/ 58 w 67"/>
                <a:gd name="T11" fmla="*/ 11 h 210"/>
                <a:gd name="T12" fmla="*/ 67 w 67"/>
                <a:gd name="T13" fmla="*/ 35 h 210"/>
                <a:gd name="T14" fmla="*/ 49 w 67"/>
                <a:gd name="T15" fmla="*/ 196 h 210"/>
                <a:gd name="T16" fmla="*/ 34 w 67"/>
                <a:gd name="T1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10">
                  <a:moveTo>
                    <a:pt x="34" y="210"/>
                  </a:moveTo>
                  <a:cubicBezTo>
                    <a:pt x="25" y="210"/>
                    <a:pt x="19" y="204"/>
                    <a:pt x="18" y="196"/>
                  </a:cubicBezTo>
                  <a:cubicBezTo>
                    <a:pt x="0" y="35"/>
                    <a:pt x="0" y="35"/>
                    <a:pt x="0" y="35"/>
                  </a:cubicBezTo>
                  <a:cubicBezTo>
                    <a:pt x="0" y="26"/>
                    <a:pt x="3" y="17"/>
                    <a:pt x="9" y="11"/>
                  </a:cubicBezTo>
                  <a:cubicBezTo>
                    <a:pt x="16" y="4"/>
                    <a:pt x="24" y="0"/>
                    <a:pt x="34" y="0"/>
                  </a:cubicBezTo>
                  <a:cubicBezTo>
                    <a:pt x="43" y="0"/>
                    <a:pt x="52" y="4"/>
                    <a:pt x="58" y="11"/>
                  </a:cubicBezTo>
                  <a:cubicBezTo>
                    <a:pt x="64" y="17"/>
                    <a:pt x="67" y="26"/>
                    <a:pt x="67" y="35"/>
                  </a:cubicBezTo>
                  <a:cubicBezTo>
                    <a:pt x="49" y="196"/>
                    <a:pt x="49" y="196"/>
                    <a:pt x="49" y="196"/>
                  </a:cubicBezTo>
                  <a:cubicBezTo>
                    <a:pt x="49" y="204"/>
                    <a:pt x="42" y="210"/>
                    <a:pt x="34" y="210"/>
                  </a:cubicBez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 name="Freeform 418"/>
            <p:cNvSpPr>
              <a:spLocks noEditPoints="1"/>
            </p:cNvSpPr>
            <p:nvPr/>
          </p:nvSpPr>
          <p:spPr bwMode="auto">
            <a:xfrm>
              <a:off x="235743" y="443945"/>
              <a:ext cx="290514" cy="352425"/>
            </a:xfrm>
            <a:custGeom>
              <a:avLst/>
              <a:gdLst>
                <a:gd name="T0" fmla="*/ 288 w 624"/>
                <a:gd name="T1" fmla="*/ 519 h 749"/>
                <a:gd name="T2" fmla="*/ 235 w 624"/>
                <a:gd name="T3" fmla="*/ 495 h 749"/>
                <a:gd name="T4" fmla="*/ 27 w 624"/>
                <a:gd name="T5" fmla="*/ 393 h 749"/>
                <a:gd name="T6" fmla="*/ 87 w 624"/>
                <a:gd name="T7" fmla="*/ 333 h 749"/>
                <a:gd name="T8" fmla="*/ 203 w 624"/>
                <a:gd name="T9" fmla="*/ 367 h 749"/>
                <a:gd name="T10" fmla="*/ 221 w 624"/>
                <a:gd name="T11" fmla="*/ 357 h 749"/>
                <a:gd name="T12" fmla="*/ 235 w 624"/>
                <a:gd name="T13" fmla="*/ 303 h 749"/>
                <a:gd name="T14" fmla="*/ 228 w 624"/>
                <a:gd name="T15" fmla="*/ 275 h 749"/>
                <a:gd name="T16" fmla="*/ 208 w 624"/>
                <a:gd name="T17" fmla="*/ 217 h 749"/>
                <a:gd name="T18" fmla="*/ 163 w 624"/>
                <a:gd name="T19" fmla="*/ 110 h 749"/>
                <a:gd name="T20" fmla="*/ 151 w 624"/>
                <a:gd name="T21" fmla="*/ 59 h 749"/>
                <a:gd name="T22" fmla="*/ 160 w 624"/>
                <a:gd name="T23" fmla="*/ 41 h 749"/>
                <a:gd name="T24" fmla="*/ 206 w 624"/>
                <a:gd name="T25" fmla="*/ 44 h 749"/>
                <a:gd name="T26" fmla="*/ 222 w 624"/>
                <a:gd name="T27" fmla="*/ 72 h 749"/>
                <a:gd name="T28" fmla="*/ 274 w 624"/>
                <a:gd name="T29" fmla="*/ 190 h 749"/>
                <a:gd name="T30" fmla="*/ 287 w 624"/>
                <a:gd name="T31" fmla="*/ 197 h 749"/>
                <a:gd name="T32" fmla="*/ 287 w 624"/>
                <a:gd name="T33" fmla="*/ 197 h 749"/>
                <a:gd name="T34" fmla="*/ 298 w 624"/>
                <a:gd name="T35" fmla="*/ 185 h 749"/>
                <a:gd name="T36" fmla="*/ 295 w 624"/>
                <a:gd name="T37" fmla="*/ 74 h 749"/>
                <a:gd name="T38" fmla="*/ 304 w 624"/>
                <a:gd name="T39" fmla="*/ 22 h 749"/>
                <a:gd name="T40" fmla="*/ 320 w 624"/>
                <a:gd name="T41" fmla="*/ 9 h 749"/>
                <a:gd name="T42" fmla="*/ 360 w 624"/>
                <a:gd name="T43" fmla="*/ 30 h 749"/>
                <a:gd name="T44" fmla="*/ 364 w 624"/>
                <a:gd name="T45" fmla="*/ 62 h 749"/>
                <a:gd name="T46" fmla="*/ 365 w 624"/>
                <a:gd name="T47" fmla="*/ 189 h 749"/>
                <a:gd name="T48" fmla="*/ 379 w 624"/>
                <a:gd name="T49" fmla="*/ 206 h 749"/>
                <a:gd name="T50" fmla="*/ 379 w 624"/>
                <a:gd name="T51" fmla="*/ 206 h 749"/>
                <a:gd name="T52" fmla="*/ 399 w 624"/>
                <a:gd name="T53" fmla="*/ 194 h 749"/>
                <a:gd name="T54" fmla="*/ 429 w 624"/>
                <a:gd name="T55" fmla="*/ 81 h 749"/>
                <a:gd name="T56" fmla="*/ 452 w 624"/>
                <a:gd name="T57" fmla="*/ 33 h 749"/>
                <a:gd name="T58" fmla="*/ 470 w 624"/>
                <a:gd name="T59" fmla="*/ 24 h 749"/>
                <a:gd name="T60" fmla="*/ 504 w 624"/>
                <a:gd name="T61" fmla="*/ 55 h 749"/>
                <a:gd name="T62" fmla="*/ 499 w 624"/>
                <a:gd name="T63" fmla="*/ 88 h 749"/>
                <a:gd name="T64" fmla="*/ 466 w 624"/>
                <a:gd name="T65" fmla="*/ 209 h 749"/>
                <a:gd name="T66" fmla="*/ 478 w 624"/>
                <a:gd name="T67" fmla="*/ 234 h 749"/>
                <a:gd name="T68" fmla="*/ 479 w 624"/>
                <a:gd name="T69" fmla="*/ 234 h 749"/>
                <a:gd name="T70" fmla="*/ 506 w 624"/>
                <a:gd name="T71" fmla="*/ 225 h 749"/>
                <a:gd name="T72" fmla="*/ 541 w 624"/>
                <a:gd name="T73" fmla="*/ 161 h 749"/>
                <a:gd name="T74" fmla="*/ 576 w 624"/>
                <a:gd name="T75" fmla="*/ 122 h 749"/>
                <a:gd name="T76" fmla="*/ 596 w 624"/>
                <a:gd name="T77" fmla="*/ 119 h 749"/>
                <a:gd name="T78" fmla="*/ 620 w 624"/>
                <a:gd name="T79" fmla="*/ 158 h 749"/>
                <a:gd name="T80" fmla="*/ 606 w 624"/>
                <a:gd name="T81" fmla="*/ 188 h 749"/>
                <a:gd name="T82" fmla="*/ 565 w 624"/>
                <a:gd name="T83" fmla="*/ 254 h 749"/>
                <a:gd name="T84" fmla="*/ 532 w 624"/>
                <a:gd name="T85" fmla="*/ 346 h 749"/>
                <a:gd name="T86" fmla="*/ 532 w 624"/>
                <a:gd name="T87" fmla="*/ 347 h 749"/>
                <a:gd name="T88" fmla="*/ 495 w 624"/>
                <a:gd name="T89" fmla="*/ 459 h 749"/>
                <a:gd name="T90" fmla="*/ 455 w 624"/>
                <a:gd name="T91" fmla="*/ 506 h 749"/>
                <a:gd name="T92" fmla="*/ 418 w 624"/>
                <a:gd name="T93" fmla="*/ 590 h 749"/>
                <a:gd name="T94" fmla="*/ 435 w 624"/>
                <a:gd name="T95" fmla="*/ 429 h 749"/>
                <a:gd name="T96" fmla="*/ 374 w 624"/>
                <a:gd name="T97" fmla="*/ 363 h 749"/>
                <a:gd name="T98" fmla="*/ 374 w 624"/>
                <a:gd name="T99" fmla="*/ 363 h 749"/>
                <a:gd name="T100" fmla="*/ 312 w 624"/>
                <a:gd name="T101" fmla="*/ 429 h 749"/>
                <a:gd name="T102" fmla="*/ 329 w 624"/>
                <a:gd name="T103" fmla="*/ 590 h 749"/>
                <a:gd name="T104" fmla="*/ 374 w 624"/>
                <a:gd name="T105" fmla="*/ 629 h 749"/>
                <a:gd name="T106" fmla="*/ 374 w 624"/>
                <a:gd name="T107" fmla="*/ 629 h 749"/>
                <a:gd name="T108" fmla="*/ 418 w 624"/>
                <a:gd name="T109" fmla="*/ 590 h 749"/>
                <a:gd name="T110" fmla="*/ 373 w 624"/>
                <a:gd name="T111" fmla="*/ 659 h 749"/>
                <a:gd name="T112" fmla="*/ 329 w 624"/>
                <a:gd name="T113" fmla="*/ 704 h 749"/>
                <a:gd name="T114" fmla="*/ 373 w 624"/>
                <a:gd name="T115" fmla="*/ 749 h 749"/>
                <a:gd name="T116" fmla="*/ 418 w 624"/>
                <a:gd name="T117" fmla="*/ 704 h 749"/>
                <a:gd name="T118" fmla="*/ 373 w 624"/>
                <a:gd name="T119" fmla="*/ 65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4" h="749">
                  <a:moveTo>
                    <a:pt x="288" y="519"/>
                  </a:moveTo>
                  <a:cubicBezTo>
                    <a:pt x="270" y="512"/>
                    <a:pt x="252" y="503"/>
                    <a:pt x="235" y="495"/>
                  </a:cubicBezTo>
                  <a:cubicBezTo>
                    <a:pt x="168" y="462"/>
                    <a:pt x="95" y="426"/>
                    <a:pt x="27" y="393"/>
                  </a:cubicBezTo>
                  <a:cubicBezTo>
                    <a:pt x="0" y="375"/>
                    <a:pt x="19" y="311"/>
                    <a:pt x="87" y="333"/>
                  </a:cubicBezTo>
                  <a:cubicBezTo>
                    <a:pt x="123" y="344"/>
                    <a:pt x="162" y="381"/>
                    <a:pt x="203" y="367"/>
                  </a:cubicBezTo>
                  <a:cubicBezTo>
                    <a:pt x="210" y="365"/>
                    <a:pt x="215" y="362"/>
                    <a:pt x="221" y="357"/>
                  </a:cubicBezTo>
                  <a:cubicBezTo>
                    <a:pt x="235" y="344"/>
                    <a:pt x="240" y="323"/>
                    <a:pt x="235" y="303"/>
                  </a:cubicBezTo>
                  <a:cubicBezTo>
                    <a:pt x="228" y="275"/>
                    <a:pt x="228" y="275"/>
                    <a:pt x="228" y="275"/>
                  </a:cubicBezTo>
                  <a:cubicBezTo>
                    <a:pt x="223" y="255"/>
                    <a:pt x="216" y="236"/>
                    <a:pt x="208" y="217"/>
                  </a:cubicBezTo>
                  <a:cubicBezTo>
                    <a:pt x="192" y="179"/>
                    <a:pt x="176" y="136"/>
                    <a:pt x="163" y="110"/>
                  </a:cubicBezTo>
                  <a:cubicBezTo>
                    <a:pt x="156" y="94"/>
                    <a:pt x="148" y="77"/>
                    <a:pt x="151" y="59"/>
                  </a:cubicBezTo>
                  <a:cubicBezTo>
                    <a:pt x="152" y="52"/>
                    <a:pt x="155" y="46"/>
                    <a:pt x="160" y="41"/>
                  </a:cubicBezTo>
                  <a:cubicBezTo>
                    <a:pt x="175" y="25"/>
                    <a:pt x="194" y="31"/>
                    <a:pt x="206" y="44"/>
                  </a:cubicBezTo>
                  <a:cubicBezTo>
                    <a:pt x="213" y="52"/>
                    <a:pt x="218" y="62"/>
                    <a:pt x="222" y="72"/>
                  </a:cubicBezTo>
                  <a:cubicBezTo>
                    <a:pt x="239" y="112"/>
                    <a:pt x="257" y="151"/>
                    <a:pt x="274" y="190"/>
                  </a:cubicBezTo>
                  <a:cubicBezTo>
                    <a:pt x="276" y="195"/>
                    <a:pt x="281" y="198"/>
                    <a:pt x="287" y="197"/>
                  </a:cubicBezTo>
                  <a:cubicBezTo>
                    <a:pt x="287" y="197"/>
                    <a:pt x="287" y="197"/>
                    <a:pt x="287" y="197"/>
                  </a:cubicBezTo>
                  <a:cubicBezTo>
                    <a:pt x="293" y="197"/>
                    <a:pt x="298" y="191"/>
                    <a:pt x="298" y="185"/>
                  </a:cubicBezTo>
                  <a:cubicBezTo>
                    <a:pt x="297" y="148"/>
                    <a:pt x="296" y="111"/>
                    <a:pt x="295" y="74"/>
                  </a:cubicBezTo>
                  <a:cubicBezTo>
                    <a:pt x="295" y="56"/>
                    <a:pt x="294" y="38"/>
                    <a:pt x="304" y="22"/>
                  </a:cubicBezTo>
                  <a:cubicBezTo>
                    <a:pt x="308" y="17"/>
                    <a:pt x="313" y="12"/>
                    <a:pt x="320" y="9"/>
                  </a:cubicBezTo>
                  <a:cubicBezTo>
                    <a:pt x="340" y="0"/>
                    <a:pt x="355" y="14"/>
                    <a:pt x="360" y="30"/>
                  </a:cubicBezTo>
                  <a:cubicBezTo>
                    <a:pt x="364" y="40"/>
                    <a:pt x="364" y="51"/>
                    <a:pt x="364" y="62"/>
                  </a:cubicBezTo>
                  <a:cubicBezTo>
                    <a:pt x="364" y="105"/>
                    <a:pt x="365" y="147"/>
                    <a:pt x="365" y="189"/>
                  </a:cubicBezTo>
                  <a:cubicBezTo>
                    <a:pt x="365" y="197"/>
                    <a:pt x="371" y="204"/>
                    <a:pt x="379" y="206"/>
                  </a:cubicBezTo>
                  <a:cubicBezTo>
                    <a:pt x="379" y="206"/>
                    <a:pt x="379" y="206"/>
                    <a:pt x="379" y="206"/>
                  </a:cubicBezTo>
                  <a:cubicBezTo>
                    <a:pt x="388" y="208"/>
                    <a:pt x="397" y="202"/>
                    <a:pt x="399" y="194"/>
                  </a:cubicBezTo>
                  <a:cubicBezTo>
                    <a:pt x="410" y="154"/>
                    <a:pt x="422" y="110"/>
                    <a:pt x="429" y="81"/>
                  </a:cubicBezTo>
                  <a:cubicBezTo>
                    <a:pt x="434" y="63"/>
                    <a:pt x="438" y="45"/>
                    <a:pt x="452" y="33"/>
                  </a:cubicBezTo>
                  <a:cubicBezTo>
                    <a:pt x="457" y="29"/>
                    <a:pt x="463" y="26"/>
                    <a:pt x="470" y="24"/>
                  </a:cubicBezTo>
                  <a:cubicBezTo>
                    <a:pt x="492" y="21"/>
                    <a:pt x="503" y="39"/>
                    <a:pt x="504" y="55"/>
                  </a:cubicBezTo>
                  <a:cubicBezTo>
                    <a:pt x="505" y="66"/>
                    <a:pt x="502" y="77"/>
                    <a:pt x="499" y="88"/>
                  </a:cubicBezTo>
                  <a:cubicBezTo>
                    <a:pt x="490" y="122"/>
                    <a:pt x="477" y="168"/>
                    <a:pt x="466" y="209"/>
                  </a:cubicBezTo>
                  <a:cubicBezTo>
                    <a:pt x="463" y="219"/>
                    <a:pt x="469" y="230"/>
                    <a:pt x="478" y="234"/>
                  </a:cubicBezTo>
                  <a:cubicBezTo>
                    <a:pt x="478" y="234"/>
                    <a:pt x="479" y="234"/>
                    <a:pt x="479" y="234"/>
                  </a:cubicBezTo>
                  <a:cubicBezTo>
                    <a:pt x="489" y="239"/>
                    <a:pt x="501" y="235"/>
                    <a:pt x="506" y="225"/>
                  </a:cubicBezTo>
                  <a:cubicBezTo>
                    <a:pt x="517" y="204"/>
                    <a:pt x="527" y="184"/>
                    <a:pt x="541" y="161"/>
                  </a:cubicBezTo>
                  <a:cubicBezTo>
                    <a:pt x="550" y="145"/>
                    <a:pt x="560" y="129"/>
                    <a:pt x="576" y="122"/>
                  </a:cubicBezTo>
                  <a:cubicBezTo>
                    <a:pt x="583" y="119"/>
                    <a:pt x="590" y="118"/>
                    <a:pt x="596" y="119"/>
                  </a:cubicBezTo>
                  <a:cubicBezTo>
                    <a:pt x="618" y="122"/>
                    <a:pt x="624" y="141"/>
                    <a:pt x="620" y="158"/>
                  </a:cubicBezTo>
                  <a:cubicBezTo>
                    <a:pt x="617" y="168"/>
                    <a:pt x="611" y="178"/>
                    <a:pt x="606" y="188"/>
                  </a:cubicBezTo>
                  <a:cubicBezTo>
                    <a:pt x="593" y="208"/>
                    <a:pt x="579" y="231"/>
                    <a:pt x="565" y="254"/>
                  </a:cubicBezTo>
                  <a:cubicBezTo>
                    <a:pt x="548" y="282"/>
                    <a:pt x="537" y="314"/>
                    <a:pt x="532" y="346"/>
                  </a:cubicBezTo>
                  <a:cubicBezTo>
                    <a:pt x="532" y="347"/>
                    <a:pt x="532" y="347"/>
                    <a:pt x="532" y="347"/>
                  </a:cubicBezTo>
                  <a:cubicBezTo>
                    <a:pt x="525" y="386"/>
                    <a:pt x="515" y="425"/>
                    <a:pt x="495" y="459"/>
                  </a:cubicBezTo>
                  <a:cubicBezTo>
                    <a:pt x="485" y="477"/>
                    <a:pt x="471" y="493"/>
                    <a:pt x="455" y="506"/>
                  </a:cubicBezTo>
                  <a:moveTo>
                    <a:pt x="418" y="590"/>
                  </a:moveTo>
                  <a:cubicBezTo>
                    <a:pt x="435" y="429"/>
                    <a:pt x="435" y="429"/>
                    <a:pt x="435" y="429"/>
                  </a:cubicBezTo>
                  <a:cubicBezTo>
                    <a:pt x="438" y="393"/>
                    <a:pt x="409" y="363"/>
                    <a:pt x="374" y="363"/>
                  </a:cubicBezTo>
                  <a:cubicBezTo>
                    <a:pt x="374" y="363"/>
                    <a:pt x="374" y="363"/>
                    <a:pt x="374" y="363"/>
                  </a:cubicBezTo>
                  <a:cubicBezTo>
                    <a:pt x="338" y="363"/>
                    <a:pt x="309" y="393"/>
                    <a:pt x="312" y="429"/>
                  </a:cubicBezTo>
                  <a:cubicBezTo>
                    <a:pt x="329" y="590"/>
                    <a:pt x="329" y="590"/>
                    <a:pt x="329" y="590"/>
                  </a:cubicBezTo>
                  <a:cubicBezTo>
                    <a:pt x="332" y="612"/>
                    <a:pt x="351" y="629"/>
                    <a:pt x="374" y="629"/>
                  </a:cubicBezTo>
                  <a:cubicBezTo>
                    <a:pt x="374" y="629"/>
                    <a:pt x="374" y="629"/>
                    <a:pt x="374" y="629"/>
                  </a:cubicBezTo>
                  <a:cubicBezTo>
                    <a:pt x="396" y="629"/>
                    <a:pt x="415" y="612"/>
                    <a:pt x="418" y="590"/>
                  </a:cubicBezTo>
                  <a:close/>
                  <a:moveTo>
                    <a:pt x="373" y="659"/>
                  </a:moveTo>
                  <a:cubicBezTo>
                    <a:pt x="349" y="659"/>
                    <a:pt x="329" y="679"/>
                    <a:pt x="329" y="704"/>
                  </a:cubicBezTo>
                  <a:cubicBezTo>
                    <a:pt x="329" y="729"/>
                    <a:pt x="349" y="749"/>
                    <a:pt x="373" y="749"/>
                  </a:cubicBezTo>
                  <a:cubicBezTo>
                    <a:pt x="398" y="749"/>
                    <a:pt x="418" y="729"/>
                    <a:pt x="418" y="704"/>
                  </a:cubicBezTo>
                  <a:cubicBezTo>
                    <a:pt x="418" y="679"/>
                    <a:pt x="398" y="659"/>
                    <a:pt x="373" y="659"/>
                  </a:cubicBezTo>
                  <a:close/>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26" name="Group 25"/>
          <p:cNvGrpSpPr/>
          <p:nvPr/>
        </p:nvGrpSpPr>
        <p:grpSpPr>
          <a:xfrm>
            <a:off x="1553689" y="1429437"/>
            <a:ext cx="723380" cy="727715"/>
            <a:chOff x="3960466" y="346077"/>
            <a:chExt cx="352425" cy="352425"/>
          </a:xfrm>
        </p:grpSpPr>
        <p:sp>
          <p:nvSpPr>
            <p:cNvPr id="27" name="Freeform 341"/>
            <p:cNvSpPr>
              <a:spLocks noEditPoints="1"/>
            </p:cNvSpPr>
            <p:nvPr/>
          </p:nvSpPr>
          <p:spPr bwMode="auto">
            <a:xfrm>
              <a:off x="3960466" y="346077"/>
              <a:ext cx="352425" cy="352425"/>
            </a:xfrm>
            <a:custGeom>
              <a:avLst/>
              <a:gdLst>
                <a:gd name="T0" fmla="*/ 518 w 753"/>
                <a:gd name="T1" fmla="*/ 135 h 746"/>
                <a:gd name="T2" fmla="*/ 707 w 753"/>
                <a:gd name="T3" fmla="*/ 442 h 746"/>
                <a:gd name="T4" fmla="*/ 533 w 753"/>
                <a:gd name="T5" fmla="*/ 94 h 746"/>
                <a:gd name="T6" fmla="*/ 477 w 753"/>
                <a:gd name="T7" fmla="*/ 115 h 746"/>
                <a:gd name="T8" fmla="*/ 498 w 753"/>
                <a:gd name="T9" fmla="*/ 172 h 746"/>
                <a:gd name="T10" fmla="*/ 20 w 753"/>
                <a:gd name="T11" fmla="*/ 371 h 746"/>
                <a:gd name="T12" fmla="*/ 253 w 753"/>
                <a:gd name="T13" fmla="*/ 678 h 746"/>
                <a:gd name="T14" fmla="*/ 245 w 753"/>
                <a:gd name="T15" fmla="*/ 721 h 746"/>
                <a:gd name="T16" fmla="*/ 297 w 753"/>
                <a:gd name="T17" fmla="*/ 691 h 746"/>
                <a:gd name="T18" fmla="*/ 267 w 753"/>
                <a:gd name="T19" fmla="*/ 639 h 746"/>
                <a:gd name="T20" fmla="*/ 8 w 753"/>
                <a:gd name="T21" fmla="*/ 49 h 746"/>
                <a:gd name="T22" fmla="*/ 8 w 753"/>
                <a:gd name="T23" fmla="*/ 275 h 746"/>
                <a:gd name="T24" fmla="*/ 26 w 753"/>
                <a:gd name="T25" fmla="*/ 293 h 746"/>
                <a:gd name="T26" fmla="*/ 390 w 753"/>
                <a:gd name="T27" fmla="*/ 293 h 746"/>
                <a:gd name="T28" fmla="*/ 408 w 753"/>
                <a:gd name="T29" fmla="*/ 275 h 746"/>
                <a:gd name="T30" fmla="*/ 408 w 753"/>
                <a:gd name="T31" fmla="*/ 64 h 746"/>
                <a:gd name="T32" fmla="*/ 393 w 753"/>
                <a:gd name="T33" fmla="*/ 49 h 746"/>
                <a:gd name="T34" fmla="*/ 150 w 753"/>
                <a:gd name="T35" fmla="*/ 49 h 746"/>
                <a:gd name="T36" fmla="*/ 82 w 753"/>
                <a:gd name="T37" fmla="*/ 49 h 746"/>
                <a:gd name="T38" fmla="*/ 150 w 753"/>
                <a:gd name="T39" fmla="*/ 49 h 746"/>
                <a:gd name="T40" fmla="*/ 141 w 753"/>
                <a:gd name="T41" fmla="*/ 19 h 746"/>
                <a:gd name="T42" fmla="*/ 115 w 753"/>
                <a:gd name="T43" fmla="*/ 0 h 746"/>
                <a:gd name="T44" fmla="*/ 8 w 753"/>
                <a:gd name="T45" fmla="*/ 0 h 746"/>
                <a:gd name="T46" fmla="*/ 8 w 753"/>
                <a:gd name="T47" fmla="*/ 49 h 746"/>
                <a:gd name="T48" fmla="*/ 284 w 753"/>
                <a:gd name="T49" fmla="*/ 293 h 746"/>
                <a:gd name="T50" fmla="*/ 284 w 753"/>
                <a:gd name="T51" fmla="*/ 222 h 746"/>
                <a:gd name="T52" fmla="*/ 255 w 753"/>
                <a:gd name="T53" fmla="*/ 193 h 746"/>
                <a:gd name="T54" fmla="*/ 161 w 753"/>
                <a:gd name="T55" fmla="*/ 193 h 746"/>
                <a:gd name="T56" fmla="*/ 132 w 753"/>
                <a:gd name="T57" fmla="*/ 222 h 746"/>
                <a:gd name="T58" fmla="*/ 132 w 753"/>
                <a:gd name="T59" fmla="*/ 293 h 746"/>
                <a:gd name="T60" fmla="*/ 353 w 753"/>
                <a:gd name="T61" fmla="*/ 502 h 746"/>
                <a:gd name="T62" fmla="*/ 353 w 753"/>
                <a:gd name="T63" fmla="*/ 729 h 746"/>
                <a:gd name="T64" fmla="*/ 371 w 753"/>
                <a:gd name="T65" fmla="*/ 746 h 746"/>
                <a:gd name="T66" fmla="*/ 735 w 753"/>
                <a:gd name="T67" fmla="*/ 746 h 746"/>
                <a:gd name="T68" fmla="*/ 753 w 753"/>
                <a:gd name="T69" fmla="*/ 729 h 746"/>
                <a:gd name="T70" fmla="*/ 753 w 753"/>
                <a:gd name="T71" fmla="*/ 517 h 746"/>
                <a:gd name="T72" fmla="*/ 738 w 753"/>
                <a:gd name="T73" fmla="*/ 502 h 746"/>
                <a:gd name="T74" fmla="*/ 495 w 753"/>
                <a:gd name="T75" fmla="*/ 502 h 746"/>
                <a:gd name="T76" fmla="*/ 427 w 753"/>
                <a:gd name="T77" fmla="*/ 502 h 746"/>
                <a:gd name="T78" fmla="*/ 495 w 753"/>
                <a:gd name="T79" fmla="*/ 502 h 746"/>
                <a:gd name="T80" fmla="*/ 486 w 753"/>
                <a:gd name="T81" fmla="*/ 473 h 746"/>
                <a:gd name="T82" fmla="*/ 460 w 753"/>
                <a:gd name="T83" fmla="*/ 453 h 746"/>
                <a:gd name="T84" fmla="*/ 353 w 753"/>
                <a:gd name="T85" fmla="*/ 453 h 746"/>
                <a:gd name="T86" fmla="*/ 353 w 753"/>
                <a:gd name="T87" fmla="*/ 502 h 746"/>
                <a:gd name="T88" fmla="*/ 629 w 753"/>
                <a:gd name="T89" fmla="*/ 746 h 746"/>
                <a:gd name="T90" fmla="*/ 629 w 753"/>
                <a:gd name="T91" fmla="*/ 675 h 746"/>
                <a:gd name="T92" fmla="*/ 600 w 753"/>
                <a:gd name="T93" fmla="*/ 646 h 746"/>
                <a:gd name="T94" fmla="*/ 506 w 753"/>
                <a:gd name="T95" fmla="*/ 646 h 746"/>
                <a:gd name="T96" fmla="*/ 477 w 753"/>
                <a:gd name="T97" fmla="*/ 675 h 746"/>
                <a:gd name="T98" fmla="*/ 477 w 753"/>
                <a:gd name="T99" fmla="*/ 7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3" h="746">
                  <a:moveTo>
                    <a:pt x="518" y="135"/>
                  </a:moveTo>
                  <a:cubicBezTo>
                    <a:pt x="725" y="215"/>
                    <a:pt x="726" y="359"/>
                    <a:pt x="707" y="442"/>
                  </a:cubicBezTo>
                  <a:moveTo>
                    <a:pt x="533" y="94"/>
                  </a:moveTo>
                  <a:cubicBezTo>
                    <a:pt x="477" y="115"/>
                    <a:pt x="477" y="115"/>
                    <a:pt x="477" y="115"/>
                  </a:cubicBezTo>
                  <a:cubicBezTo>
                    <a:pt x="498" y="172"/>
                    <a:pt x="498" y="172"/>
                    <a:pt x="498" y="172"/>
                  </a:cubicBezTo>
                  <a:moveTo>
                    <a:pt x="20" y="371"/>
                  </a:moveTo>
                  <a:cubicBezTo>
                    <a:pt x="7" y="442"/>
                    <a:pt x="0" y="628"/>
                    <a:pt x="253" y="678"/>
                  </a:cubicBezTo>
                  <a:moveTo>
                    <a:pt x="245" y="721"/>
                  </a:moveTo>
                  <a:cubicBezTo>
                    <a:pt x="297" y="691"/>
                    <a:pt x="297" y="691"/>
                    <a:pt x="297" y="691"/>
                  </a:cubicBezTo>
                  <a:cubicBezTo>
                    <a:pt x="267" y="639"/>
                    <a:pt x="267" y="639"/>
                    <a:pt x="267" y="639"/>
                  </a:cubicBezTo>
                  <a:moveTo>
                    <a:pt x="8" y="49"/>
                  </a:moveTo>
                  <a:cubicBezTo>
                    <a:pt x="8" y="275"/>
                    <a:pt x="8" y="275"/>
                    <a:pt x="8" y="275"/>
                  </a:cubicBezTo>
                  <a:cubicBezTo>
                    <a:pt x="8" y="285"/>
                    <a:pt x="16" y="293"/>
                    <a:pt x="26" y="293"/>
                  </a:cubicBezTo>
                  <a:cubicBezTo>
                    <a:pt x="390" y="293"/>
                    <a:pt x="390" y="293"/>
                    <a:pt x="390" y="293"/>
                  </a:cubicBezTo>
                  <a:cubicBezTo>
                    <a:pt x="400" y="293"/>
                    <a:pt x="408" y="285"/>
                    <a:pt x="408" y="275"/>
                  </a:cubicBezTo>
                  <a:cubicBezTo>
                    <a:pt x="408" y="64"/>
                    <a:pt x="408" y="64"/>
                    <a:pt x="408" y="64"/>
                  </a:cubicBezTo>
                  <a:cubicBezTo>
                    <a:pt x="408" y="56"/>
                    <a:pt x="401" y="49"/>
                    <a:pt x="393" y="49"/>
                  </a:cubicBezTo>
                  <a:cubicBezTo>
                    <a:pt x="150" y="49"/>
                    <a:pt x="150" y="49"/>
                    <a:pt x="150" y="49"/>
                  </a:cubicBezTo>
                  <a:moveTo>
                    <a:pt x="82" y="49"/>
                  </a:moveTo>
                  <a:cubicBezTo>
                    <a:pt x="150" y="49"/>
                    <a:pt x="150" y="49"/>
                    <a:pt x="150" y="49"/>
                  </a:cubicBezTo>
                  <a:cubicBezTo>
                    <a:pt x="141" y="19"/>
                    <a:pt x="141" y="19"/>
                    <a:pt x="141" y="19"/>
                  </a:cubicBezTo>
                  <a:cubicBezTo>
                    <a:pt x="138" y="8"/>
                    <a:pt x="127" y="0"/>
                    <a:pt x="115" y="0"/>
                  </a:cubicBezTo>
                  <a:cubicBezTo>
                    <a:pt x="8" y="0"/>
                    <a:pt x="8" y="0"/>
                    <a:pt x="8" y="0"/>
                  </a:cubicBezTo>
                  <a:cubicBezTo>
                    <a:pt x="8" y="49"/>
                    <a:pt x="8" y="49"/>
                    <a:pt x="8" y="49"/>
                  </a:cubicBezTo>
                  <a:moveTo>
                    <a:pt x="284" y="293"/>
                  </a:moveTo>
                  <a:cubicBezTo>
                    <a:pt x="284" y="222"/>
                    <a:pt x="284" y="222"/>
                    <a:pt x="284" y="222"/>
                  </a:cubicBezTo>
                  <a:cubicBezTo>
                    <a:pt x="284" y="206"/>
                    <a:pt x="271" y="193"/>
                    <a:pt x="255" y="193"/>
                  </a:cubicBezTo>
                  <a:cubicBezTo>
                    <a:pt x="161" y="193"/>
                    <a:pt x="161" y="193"/>
                    <a:pt x="161" y="193"/>
                  </a:cubicBezTo>
                  <a:cubicBezTo>
                    <a:pt x="145" y="193"/>
                    <a:pt x="132" y="206"/>
                    <a:pt x="132" y="222"/>
                  </a:cubicBezTo>
                  <a:cubicBezTo>
                    <a:pt x="132" y="293"/>
                    <a:pt x="132" y="293"/>
                    <a:pt x="132" y="293"/>
                  </a:cubicBezTo>
                  <a:moveTo>
                    <a:pt x="353" y="502"/>
                  </a:moveTo>
                  <a:cubicBezTo>
                    <a:pt x="353" y="729"/>
                    <a:pt x="353" y="729"/>
                    <a:pt x="353" y="729"/>
                  </a:cubicBezTo>
                  <a:cubicBezTo>
                    <a:pt x="353" y="738"/>
                    <a:pt x="361" y="746"/>
                    <a:pt x="371" y="746"/>
                  </a:cubicBezTo>
                  <a:cubicBezTo>
                    <a:pt x="735" y="746"/>
                    <a:pt x="735" y="746"/>
                    <a:pt x="735" y="746"/>
                  </a:cubicBezTo>
                  <a:cubicBezTo>
                    <a:pt x="745" y="746"/>
                    <a:pt x="753" y="738"/>
                    <a:pt x="753" y="729"/>
                  </a:cubicBezTo>
                  <a:cubicBezTo>
                    <a:pt x="753" y="517"/>
                    <a:pt x="753" y="517"/>
                    <a:pt x="753" y="517"/>
                  </a:cubicBezTo>
                  <a:cubicBezTo>
                    <a:pt x="753" y="509"/>
                    <a:pt x="746" y="502"/>
                    <a:pt x="738" y="502"/>
                  </a:cubicBezTo>
                  <a:cubicBezTo>
                    <a:pt x="495" y="502"/>
                    <a:pt x="495" y="502"/>
                    <a:pt x="495" y="502"/>
                  </a:cubicBezTo>
                  <a:moveTo>
                    <a:pt x="427" y="502"/>
                  </a:moveTo>
                  <a:cubicBezTo>
                    <a:pt x="495" y="502"/>
                    <a:pt x="495" y="502"/>
                    <a:pt x="495" y="502"/>
                  </a:cubicBezTo>
                  <a:cubicBezTo>
                    <a:pt x="486" y="473"/>
                    <a:pt x="486" y="473"/>
                    <a:pt x="486" y="473"/>
                  </a:cubicBezTo>
                  <a:cubicBezTo>
                    <a:pt x="483" y="461"/>
                    <a:pt x="472" y="453"/>
                    <a:pt x="460" y="453"/>
                  </a:cubicBezTo>
                  <a:cubicBezTo>
                    <a:pt x="353" y="453"/>
                    <a:pt x="353" y="453"/>
                    <a:pt x="353" y="453"/>
                  </a:cubicBezTo>
                  <a:cubicBezTo>
                    <a:pt x="353" y="502"/>
                    <a:pt x="353" y="502"/>
                    <a:pt x="353" y="502"/>
                  </a:cubicBezTo>
                  <a:moveTo>
                    <a:pt x="629" y="746"/>
                  </a:moveTo>
                  <a:cubicBezTo>
                    <a:pt x="629" y="675"/>
                    <a:pt x="629" y="675"/>
                    <a:pt x="629" y="675"/>
                  </a:cubicBezTo>
                  <a:cubicBezTo>
                    <a:pt x="629" y="659"/>
                    <a:pt x="616" y="646"/>
                    <a:pt x="600" y="646"/>
                  </a:cubicBezTo>
                  <a:cubicBezTo>
                    <a:pt x="506" y="646"/>
                    <a:pt x="506" y="646"/>
                    <a:pt x="506" y="646"/>
                  </a:cubicBezTo>
                  <a:cubicBezTo>
                    <a:pt x="490" y="646"/>
                    <a:pt x="477" y="659"/>
                    <a:pt x="477" y="675"/>
                  </a:cubicBezTo>
                  <a:cubicBezTo>
                    <a:pt x="477" y="746"/>
                    <a:pt x="477" y="746"/>
                    <a:pt x="477" y="746"/>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8" name="Freeform 342"/>
            <p:cNvSpPr>
              <a:spLocks/>
            </p:cNvSpPr>
            <p:nvPr/>
          </p:nvSpPr>
          <p:spPr bwMode="auto">
            <a:xfrm>
              <a:off x="4089055" y="388938"/>
              <a:ext cx="47625" cy="47625"/>
            </a:xfrm>
            <a:custGeom>
              <a:avLst/>
              <a:gdLst>
                <a:gd name="T0" fmla="*/ 0 w 100"/>
                <a:gd name="T1" fmla="*/ 0 h 110"/>
                <a:gd name="T2" fmla="*/ 13 w 100"/>
                <a:gd name="T3" fmla="*/ 8 h 110"/>
                <a:gd name="T4" fmla="*/ 90 w 100"/>
                <a:gd name="T5" fmla="*/ 92 h 110"/>
                <a:gd name="T6" fmla="*/ 100 w 100"/>
                <a:gd name="T7" fmla="*/ 110 h 110"/>
                <a:gd name="T8" fmla="*/ 100 w 100"/>
                <a:gd name="T9" fmla="*/ 0 h 110"/>
                <a:gd name="T10" fmla="*/ 0 w 100"/>
                <a:gd name="T11" fmla="*/ 0 h 110"/>
              </a:gdLst>
              <a:ahLst/>
              <a:cxnLst>
                <a:cxn ang="0">
                  <a:pos x="T0" y="T1"/>
                </a:cxn>
                <a:cxn ang="0">
                  <a:pos x="T2" y="T3"/>
                </a:cxn>
                <a:cxn ang="0">
                  <a:pos x="T4" y="T5"/>
                </a:cxn>
                <a:cxn ang="0">
                  <a:pos x="T6" y="T7"/>
                </a:cxn>
                <a:cxn ang="0">
                  <a:pos x="T8" y="T9"/>
                </a:cxn>
                <a:cxn ang="0">
                  <a:pos x="T10" y="T11"/>
                </a:cxn>
              </a:cxnLst>
              <a:rect l="0" t="0" r="r" b="b"/>
              <a:pathLst>
                <a:path w="100" h="110">
                  <a:moveTo>
                    <a:pt x="0" y="0"/>
                  </a:moveTo>
                  <a:cubicBezTo>
                    <a:pt x="13" y="8"/>
                    <a:pt x="13" y="8"/>
                    <a:pt x="13" y="8"/>
                  </a:cubicBezTo>
                  <a:cubicBezTo>
                    <a:pt x="46" y="28"/>
                    <a:pt x="72" y="57"/>
                    <a:pt x="90" y="92"/>
                  </a:cubicBezTo>
                  <a:cubicBezTo>
                    <a:pt x="93" y="98"/>
                    <a:pt x="96" y="104"/>
                    <a:pt x="100" y="110"/>
                  </a:cubicBezTo>
                  <a:cubicBezTo>
                    <a:pt x="100" y="0"/>
                    <a:pt x="100" y="0"/>
                    <a:pt x="100" y="0"/>
                  </a:cubicBezTo>
                  <a:lnTo>
                    <a:pt x="0" y="0"/>
                  </a:ln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Freeform 343"/>
            <p:cNvSpPr>
              <a:spLocks/>
            </p:cNvSpPr>
            <p:nvPr/>
          </p:nvSpPr>
          <p:spPr bwMode="auto">
            <a:xfrm>
              <a:off x="4250980" y="598488"/>
              <a:ext cx="47625" cy="52389"/>
            </a:xfrm>
            <a:custGeom>
              <a:avLst/>
              <a:gdLst>
                <a:gd name="T0" fmla="*/ 0 w 100"/>
                <a:gd name="T1" fmla="*/ 0 h 111"/>
                <a:gd name="T2" fmla="*/ 13 w 100"/>
                <a:gd name="T3" fmla="*/ 9 h 111"/>
                <a:gd name="T4" fmla="*/ 91 w 100"/>
                <a:gd name="T5" fmla="*/ 92 h 111"/>
                <a:gd name="T6" fmla="*/ 100 w 100"/>
                <a:gd name="T7" fmla="*/ 111 h 111"/>
                <a:gd name="T8" fmla="*/ 100 w 100"/>
                <a:gd name="T9" fmla="*/ 0 h 111"/>
                <a:gd name="T10" fmla="*/ 0 w 100"/>
                <a:gd name="T11" fmla="*/ 0 h 111"/>
              </a:gdLst>
              <a:ahLst/>
              <a:cxnLst>
                <a:cxn ang="0">
                  <a:pos x="T0" y="T1"/>
                </a:cxn>
                <a:cxn ang="0">
                  <a:pos x="T2" y="T3"/>
                </a:cxn>
                <a:cxn ang="0">
                  <a:pos x="T4" y="T5"/>
                </a:cxn>
                <a:cxn ang="0">
                  <a:pos x="T6" y="T7"/>
                </a:cxn>
                <a:cxn ang="0">
                  <a:pos x="T8" y="T9"/>
                </a:cxn>
                <a:cxn ang="0">
                  <a:pos x="T10" y="T11"/>
                </a:cxn>
              </a:cxnLst>
              <a:rect l="0" t="0" r="r" b="b"/>
              <a:pathLst>
                <a:path w="100" h="111">
                  <a:moveTo>
                    <a:pt x="0" y="0"/>
                  </a:moveTo>
                  <a:cubicBezTo>
                    <a:pt x="13" y="9"/>
                    <a:pt x="13" y="9"/>
                    <a:pt x="13" y="9"/>
                  </a:cubicBezTo>
                  <a:cubicBezTo>
                    <a:pt x="46" y="29"/>
                    <a:pt x="73" y="58"/>
                    <a:pt x="91" y="92"/>
                  </a:cubicBezTo>
                  <a:cubicBezTo>
                    <a:pt x="94" y="98"/>
                    <a:pt x="97" y="105"/>
                    <a:pt x="100" y="111"/>
                  </a:cubicBezTo>
                  <a:cubicBezTo>
                    <a:pt x="100" y="0"/>
                    <a:pt x="100" y="0"/>
                    <a:pt x="100" y="0"/>
                  </a:cubicBezTo>
                  <a:lnTo>
                    <a:pt x="0" y="0"/>
                  </a:lnTo>
                  <a:close/>
                </a:path>
              </a:pathLst>
            </a:custGeom>
            <a:solidFill>
              <a:srgbClr val="EA5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240566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Background</a:t>
            </a:r>
          </a:p>
        </p:txBody>
      </p:sp>
      <p:sp>
        <p:nvSpPr>
          <p:cNvPr id="3" name="Content Placeholder 2"/>
          <p:cNvSpPr>
            <a:spLocks noGrp="1"/>
          </p:cNvSpPr>
          <p:nvPr>
            <p:ph sz="quarter" idx="12"/>
          </p:nvPr>
        </p:nvSpPr>
        <p:spPr/>
        <p:txBody>
          <a:bodyPr/>
          <a:lstStyle/>
          <a:p>
            <a:r>
              <a:rPr lang="en-NZ" sz="1600" dirty="0"/>
              <a:t>The RMA became increasingly complex over its life</a:t>
            </a:r>
          </a:p>
          <a:p>
            <a:r>
              <a:rPr lang="en-NZ" sz="1600" dirty="0"/>
              <a:t>Piecemeal changes over time “muddied” the original statutory framework </a:t>
            </a:r>
          </a:p>
          <a:p>
            <a:r>
              <a:rPr lang="en-NZ" sz="1600" dirty="0"/>
              <a:t>Successive governments failed to establish a comprehensive set of national planning instruments (NPS and NES)</a:t>
            </a:r>
          </a:p>
          <a:p>
            <a:r>
              <a:rPr lang="en-NZ" sz="1600" dirty="0"/>
              <a:t>RMA criticised by political parties across the spectrum and by both the development and conservation sectors alike</a:t>
            </a:r>
          </a:p>
        </p:txBody>
      </p:sp>
      <p:sp>
        <p:nvSpPr>
          <p:cNvPr id="4" name="Content Placeholder 3"/>
          <p:cNvSpPr>
            <a:spLocks noGrp="1"/>
          </p:cNvSpPr>
          <p:nvPr>
            <p:ph sz="quarter" idx="13"/>
          </p:nvPr>
        </p:nvSpPr>
        <p:spPr/>
        <p:txBody>
          <a:bodyPr/>
          <a:lstStyle/>
          <a:p>
            <a:r>
              <a:rPr lang="en-NZ" sz="1600" dirty="0"/>
              <a:t>But – no real consensus on the shape and direction of the reforms</a:t>
            </a:r>
          </a:p>
          <a:p>
            <a:r>
              <a:rPr lang="en-NZ" sz="1600" dirty="0"/>
              <a:t>The complexity and the general direction of the new laws creates a climate of uncertainty for the development community </a:t>
            </a:r>
          </a:p>
          <a:p>
            <a:r>
              <a:rPr lang="en-NZ" sz="1600" dirty="0"/>
              <a:t>But so does the risk of potential repeal following the elections - back to the drawing board or some changes only?</a:t>
            </a:r>
          </a:p>
        </p:txBody>
      </p:sp>
    </p:spTree>
    <p:extLst>
      <p:ext uri="{BB962C8B-B14F-4D97-AF65-F5344CB8AC3E}">
        <p14:creationId xmlns:p14="http://schemas.microsoft.com/office/powerpoint/2010/main" val="104707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Overall context</a:t>
            </a:r>
          </a:p>
        </p:txBody>
      </p:sp>
      <p:sp>
        <p:nvSpPr>
          <p:cNvPr id="3" name="Content Placeholder 2"/>
          <p:cNvSpPr>
            <a:spLocks noGrp="1"/>
          </p:cNvSpPr>
          <p:nvPr>
            <p:ph idx="1"/>
          </p:nvPr>
        </p:nvSpPr>
        <p:spPr>
          <a:xfrm>
            <a:off x="3780970" y="328716"/>
            <a:ext cx="4835035" cy="4282789"/>
          </a:xfrm>
        </p:spPr>
        <p:txBody>
          <a:bodyPr/>
          <a:lstStyle/>
          <a:p>
            <a:r>
              <a:rPr lang="en-NZ" sz="1900" dirty="0"/>
              <a:t>The NBEA and SPA are intended as the replacements for the RMA.  The two have similar definitions, a common purpose etc.</a:t>
            </a:r>
          </a:p>
          <a:p>
            <a:r>
              <a:rPr lang="en-NZ" sz="1900" dirty="0"/>
              <a:t>The new Acts reflect a move to standardisation/centralisation. For instance no district plans. </a:t>
            </a:r>
          </a:p>
          <a:p>
            <a:r>
              <a:rPr lang="en-NZ" sz="1900" dirty="0"/>
              <a:t>The purpose provisions in the NBEA provide for new direction - the protection of the natural environment will generally prevail over development.</a:t>
            </a:r>
          </a:p>
          <a:p>
            <a:r>
              <a:rPr lang="en-NZ" sz="1900" dirty="0"/>
              <a:t>So will the legislation remain sufficiently enabling to achieve the country’s legitimate housing and other land development needs?  </a:t>
            </a:r>
          </a:p>
        </p:txBody>
      </p:sp>
      <p:grpSp>
        <p:nvGrpSpPr>
          <p:cNvPr id="5" name="Group 4"/>
          <p:cNvGrpSpPr/>
          <p:nvPr/>
        </p:nvGrpSpPr>
        <p:grpSpPr>
          <a:xfrm>
            <a:off x="1051035" y="1958236"/>
            <a:ext cx="1314453" cy="1562729"/>
            <a:chOff x="1860205" y="1346199"/>
            <a:chExt cx="319089" cy="314325"/>
          </a:xfrm>
        </p:grpSpPr>
        <p:sp>
          <p:nvSpPr>
            <p:cNvPr id="6" name="Freeform 611"/>
            <p:cNvSpPr>
              <a:spLocks noEditPoints="1"/>
            </p:cNvSpPr>
            <p:nvPr/>
          </p:nvSpPr>
          <p:spPr bwMode="auto">
            <a:xfrm>
              <a:off x="1860205" y="1346199"/>
              <a:ext cx="319089" cy="314325"/>
            </a:xfrm>
            <a:custGeom>
              <a:avLst/>
              <a:gdLst>
                <a:gd name="T0" fmla="*/ 348 w 683"/>
                <a:gd name="T1" fmla="*/ 461 h 671"/>
                <a:gd name="T2" fmla="*/ 21 w 683"/>
                <a:gd name="T3" fmla="*/ 272 h 671"/>
                <a:gd name="T4" fmla="*/ 1 w 683"/>
                <a:gd name="T5" fmla="*/ 248 h 671"/>
                <a:gd name="T6" fmla="*/ 0 w 683"/>
                <a:gd name="T7" fmla="*/ 237 h 671"/>
                <a:gd name="T8" fmla="*/ 38 w 683"/>
                <a:gd name="T9" fmla="*/ 180 h 671"/>
                <a:gd name="T10" fmla="*/ 350 w 683"/>
                <a:gd name="T11" fmla="*/ 0 h 671"/>
                <a:gd name="T12" fmla="*/ 658 w 683"/>
                <a:gd name="T13" fmla="*/ 178 h 671"/>
                <a:gd name="T14" fmla="*/ 658 w 683"/>
                <a:gd name="T15" fmla="*/ 207 h 671"/>
                <a:gd name="T16" fmla="*/ 372 w 683"/>
                <a:gd name="T17" fmla="*/ 372 h 671"/>
                <a:gd name="T18" fmla="*/ 333 w 683"/>
                <a:gd name="T19" fmla="*/ 429 h 671"/>
                <a:gd name="T20" fmla="*/ 333 w 683"/>
                <a:gd name="T21" fmla="*/ 429 h 671"/>
                <a:gd name="T22" fmla="*/ 382 w 683"/>
                <a:gd name="T23" fmla="*/ 461 h 671"/>
                <a:gd name="T24" fmla="*/ 683 w 683"/>
                <a:gd name="T25" fmla="*/ 287 h 671"/>
                <a:gd name="T26" fmla="*/ 648 w 683"/>
                <a:gd name="T27" fmla="*/ 264 h 671"/>
                <a:gd name="T28" fmla="*/ 505 w 683"/>
                <a:gd name="T29" fmla="*/ 572 h 671"/>
                <a:gd name="T30" fmla="*/ 683 w 683"/>
                <a:gd name="T31" fmla="*/ 469 h 671"/>
                <a:gd name="T32" fmla="*/ 648 w 683"/>
                <a:gd name="T33" fmla="*/ 447 h 671"/>
                <a:gd name="T34" fmla="*/ 53 w 683"/>
                <a:gd name="T35" fmla="*/ 353 h 671"/>
                <a:gd name="T36" fmla="*/ 38 w 683"/>
                <a:gd name="T37" fmla="*/ 362 h 671"/>
                <a:gd name="T38" fmla="*/ 0 w 683"/>
                <a:gd name="T39" fmla="*/ 419 h 671"/>
                <a:gd name="T40" fmla="*/ 1 w 683"/>
                <a:gd name="T41" fmla="*/ 430 h 671"/>
                <a:gd name="T42" fmla="*/ 21 w 683"/>
                <a:gd name="T43" fmla="*/ 454 h 671"/>
                <a:gd name="T44" fmla="*/ 348 w 683"/>
                <a:gd name="T45" fmla="*/ 643 h 671"/>
                <a:gd name="T46" fmla="*/ 658 w 683"/>
                <a:gd name="T47" fmla="*/ 360 h 671"/>
                <a:gd name="T48" fmla="*/ 658 w 683"/>
                <a:gd name="T49" fmla="*/ 390 h 671"/>
                <a:gd name="T50" fmla="*/ 372 w 683"/>
                <a:gd name="T51" fmla="*/ 555 h 671"/>
                <a:gd name="T52" fmla="*/ 333 w 683"/>
                <a:gd name="T53" fmla="*/ 612 h 671"/>
                <a:gd name="T54" fmla="*/ 333 w 683"/>
                <a:gd name="T55" fmla="*/ 612 h 671"/>
                <a:gd name="T56" fmla="*/ 382 w 683"/>
                <a:gd name="T57" fmla="*/ 643 h 671"/>
                <a:gd name="T58" fmla="*/ 448 w 683"/>
                <a:gd name="T59" fmla="*/ 606 h 671"/>
                <a:gd name="T60" fmla="*/ 448 w 683"/>
                <a:gd name="T61" fmla="*/ 671 h 671"/>
                <a:gd name="T62" fmla="*/ 505 w 683"/>
                <a:gd name="T63" fmla="*/ 636 h 671"/>
                <a:gd name="T64" fmla="*/ 505 w 683"/>
                <a:gd name="T65" fmla="*/ 572 h 671"/>
                <a:gd name="T66" fmla="*/ 484 w 683"/>
                <a:gd name="T67" fmla="*/ 537 h 671"/>
                <a:gd name="T68" fmla="*/ 484 w 683"/>
                <a:gd name="T69" fmla="*/ 537 h 671"/>
                <a:gd name="T70" fmla="*/ 38 w 683"/>
                <a:gd name="T71" fmla="*/ 180 h 671"/>
                <a:gd name="T72" fmla="*/ 297 w 683"/>
                <a:gd name="T73" fmla="*/ 32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3" h="671">
                  <a:moveTo>
                    <a:pt x="348" y="461"/>
                  </a:moveTo>
                  <a:cubicBezTo>
                    <a:pt x="21" y="272"/>
                    <a:pt x="21" y="272"/>
                    <a:pt x="21" y="272"/>
                  </a:cubicBezTo>
                  <a:cubicBezTo>
                    <a:pt x="11" y="267"/>
                    <a:pt x="4" y="258"/>
                    <a:pt x="1" y="248"/>
                  </a:cubicBezTo>
                  <a:cubicBezTo>
                    <a:pt x="0" y="241"/>
                    <a:pt x="0" y="237"/>
                    <a:pt x="0" y="237"/>
                  </a:cubicBezTo>
                  <a:cubicBezTo>
                    <a:pt x="0" y="211"/>
                    <a:pt x="12" y="195"/>
                    <a:pt x="38" y="180"/>
                  </a:cubicBezTo>
                  <a:cubicBezTo>
                    <a:pt x="350" y="0"/>
                    <a:pt x="350" y="0"/>
                    <a:pt x="350" y="0"/>
                  </a:cubicBezTo>
                  <a:cubicBezTo>
                    <a:pt x="658" y="178"/>
                    <a:pt x="658" y="178"/>
                    <a:pt x="658" y="178"/>
                  </a:cubicBezTo>
                  <a:cubicBezTo>
                    <a:pt x="669" y="184"/>
                    <a:pt x="669" y="201"/>
                    <a:pt x="658" y="207"/>
                  </a:cubicBezTo>
                  <a:cubicBezTo>
                    <a:pt x="372" y="372"/>
                    <a:pt x="372" y="372"/>
                    <a:pt x="372" y="372"/>
                  </a:cubicBezTo>
                  <a:cubicBezTo>
                    <a:pt x="346" y="387"/>
                    <a:pt x="333" y="403"/>
                    <a:pt x="333" y="429"/>
                  </a:cubicBezTo>
                  <a:cubicBezTo>
                    <a:pt x="333" y="429"/>
                    <a:pt x="333" y="429"/>
                    <a:pt x="333" y="429"/>
                  </a:cubicBezTo>
                  <a:cubicBezTo>
                    <a:pt x="333" y="456"/>
                    <a:pt x="356" y="476"/>
                    <a:pt x="382" y="461"/>
                  </a:cubicBezTo>
                  <a:cubicBezTo>
                    <a:pt x="683" y="287"/>
                    <a:pt x="683" y="287"/>
                    <a:pt x="683" y="287"/>
                  </a:cubicBezTo>
                  <a:cubicBezTo>
                    <a:pt x="648" y="264"/>
                    <a:pt x="648" y="264"/>
                    <a:pt x="648" y="264"/>
                  </a:cubicBezTo>
                  <a:moveTo>
                    <a:pt x="505" y="572"/>
                  </a:moveTo>
                  <a:cubicBezTo>
                    <a:pt x="683" y="469"/>
                    <a:pt x="683" y="469"/>
                    <a:pt x="683" y="469"/>
                  </a:cubicBezTo>
                  <a:cubicBezTo>
                    <a:pt x="648" y="447"/>
                    <a:pt x="648" y="447"/>
                    <a:pt x="648" y="447"/>
                  </a:cubicBezTo>
                  <a:moveTo>
                    <a:pt x="53" y="353"/>
                  </a:moveTo>
                  <a:cubicBezTo>
                    <a:pt x="38" y="362"/>
                    <a:pt x="38" y="362"/>
                    <a:pt x="38" y="362"/>
                  </a:cubicBezTo>
                  <a:cubicBezTo>
                    <a:pt x="12" y="377"/>
                    <a:pt x="0" y="393"/>
                    <a:pt x="0" y="419"/>
                  </a:cubicBezTo>
                  <a:cubicBezTo>
                    <a:pt x="0" y="419"/>
                    <a:pt x="0" y="424"/>
                    <a:pt x="1" y="430"/>
                  </a:cubicBezTo>
                  <a:cubicBezTo>
                    <a:pt x="4" y="440"/>
                    <a:pt x="11" y="449"/>
                    <a:pt x="21" y="454"/>
                  </a:cubicBezTo>
                  <a:cubicBezTo>
                    <a:pt x="348" y="643"/>
                    <a:pt x="348" y="643"/>
                    <a:pt x="348" y="643"/>
                  </a:cubicBezTo>
                  <a:moveTo>
                    <a:pt x="658" y="360"/>
                  </a:moveTo>
                  <a:cubicBezTo>
                    <a:pt x="669" y="367"/>
                    <a:pt x="669" y="383"/>
                    <a:pt x="658" y="390"/>
                  </a:cubicBezTo>
                  <a:cubicBezTo>
                    <a:pt x="372" y="555"/>
                    <a:pt x="372" y="555"/>
                    <a:pt x="372" y="555"/>
                  </a:cubicBezTo>
                  <a:cubicBezTo>
                    <a:pt x="346" y="570"/>
                    <a:pt x="333" y="586"/>
                    <a:pt x="333" y="612"/>
                  </a:cubicBezTo>
                  <a:cubicBezTo>
                    <a:pt x="333" y="612"/>
                    <a:pt x="333" y="612"/>
                    <a:pt x="333" y="612"/>
                  </a:cubicBezTo>
                  <a:cubicBezTo>
                    <a:pt x="333" y="638"/>
                    <a:pt x="356" y="659"/>
                    <a:pt x="382" y="643"/>
                  </a:cubicBezTo>
                  <a:cubicBezTo>
                    <a:pt x="448" y="606"/>
                    <a:pt x="448" y="606"/>
                    <a:pt x="448" y="606"/>
                  </a:cubicBezTo>
                  <a:cubicBezTo>
                    <a:pt x="448" y="671"/>
                    <a:pt x="448" y="671"/>
                    <a:pt x="448" y="671"/>
                  </a:cubicBezTo>
                  <a:cubicBezTo>
                    <a:pt x="505" y="636"/>
                    <a:pt x="505" y="636"/>
                    <a:pt x="505" y="636"/>
                  </a:cubicBezTo>
                  <a:cubicBezTo>
                    <a:pt x="505" y="572"/>
                    <a:pt x="505" y="572"/>
                    <a:pt x="505" y="572"/>
                  </a:cubicBezTo>
                  <a:cubicBezTo>
                    <a:pt x="505" y="558"/>
                    <a:pt x="497" y="544"/>
                    <a:pt x="484" y="537"/>
                  </a:cubicBezTo>
                  <a:cubicBezTo>
                    <a:pt x="484" y="537"/>
                    <a:pt x="484" y="537"/>
                    <a:pt x="484" y="537"/>
                  </a:cubicBezTo>
                  <a:moveTo>
                    <a:pt x="38" y="180"/>
                  </a:moveTo>
                  <a:cubicBezTo>
                    <a:pt x="297" y="323"/>
                    <a:pt x="297" y="323"/>
                    <a:pt x="297" y="323"/>
                  </a:cubicBezTo>
                </a:path>
              </a:pathLst>
            </a:custGeom>
            <a:noFill/>
            <a:ln w="1588" cap="rnd">
              <a:solidFill>
                <a:srgbClr val="0032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Freeform 612"/>
            <p:cNvSpPr>
              <a:spLocks/>
            </p:cNvSpPr>
            <p:nvPr/>
          </p:nvSpPr>
          <p:spPr bwMode="auto">
            <a:xfrm>
              <a:off x="1950691" y="1360488"/>
              <a:ext cx="147639" cy="47625"/>
            </a:xfrm>
            <a:custGeom>
              <a:avLst/>
              <a:gdLst>
                <a:gd name="T0" fmla="*/ 0 w 31"/>
                <a:gd name="T1" fmla="*/ 10 h 10"/>
                <a:gd name="T2" fmla="*/ 31 w 31"/>
                <a:gd name="T3" fmla="*/ 10 h 10"/>
                <a:gd name="T4" fmla="*/ 15 w 31"/>
                <a:gd name="T5" fmla="*/ 0 h 10"/>
                <a:gd name="T6" fmla="*/ 0 w 31"/>
                <a:gd name="T7" fmla="*/ 10 h 10"/>
              </a:gdLst>
              <a:ahLst/>
              <a:cxnLst>
                <a:cxn ang="0">
                  <a:pos x="T0" y="T1"/>
                </a:cxn>
                <a:cxn ang="0">
                  <a:pos x="T2" y="T3"/>
                </a:cxn>
                <a:cxn ang="0">
                  <a:pos x="T4" y="T5"/>
                </a:cxn>
                <a:cxn ang="0">
                  <a:pos x="T6" y="T7"/>
                </a:cxn>
              </a:cxnLst>
              <a:rect l="0" t="0" r="r" b="b"/>
              <a:pathLst>
                <a:path w="31" h="10">
                  <a:moveTo>
                    <a:pt x="0" y="10"/>
                  </a:moveTo>
                  <a:lnTo>
                    <a:pt x="31" y="10"/>
                  </a:lnTo>
                  <a:lnTo>
                    <a:pt x="15" y="0"/>
                  </a:lnTo>
                  <a:lnTo>
                    <a:pt x="0" y="10"/>
                  </a:lnTo>
                  <a:close/>
                </a:path>
              </a:pathLst>
            </a:custGeom>
            <a:solidFill>
              <a:srgbClr val="00A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182022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92772" y="472966"/>
            <a:ext cx="2417380" cy="756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Natural and Built Environment Act (NBEA)</a:t>
            </a:r>
          </a:p>
        </p:txBody>
      </p:sp>
      <p:sp>
        <p:nvSpPr>
          <p:cNvPr id="4" name="Rounded Rectangle 3"/>
          <p:cNvSpPr/>
          <p:nvPr/>
        </p:nvSpPr>
        <p:spPr>
          <a:xfrm>
            <a:off x="5376104" y="388882"/>
            <a:ext cx="2417380" cy="756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a:t>Spatial Planning Act (SPA)</a:t>
            </a:r>
          </a:p>
        </p:txBody>
      </p:sp>
      <p:sp>
        <p:nvSpPr>
          <p:cNvPr id="5" name="TextBox 4"/>
          <p:cNvSpPr txBox="1"/>
          <p:nvPr/>
        </p:nvSpPr>
        <p:spPr>
          <a:xfrm>
            <a:off x="1613338" y="2102070"/>
            <a:ext cx="1776248" cy="523220"/>
          </a:xfrm>
          <a:prstGeom prst="rect">
            <a:avLst/>
          </a:prstGeom>
          <a:noFill/>
        </p:spPr>
        <p:txBody>
          <a:bodyPr wrap="square" rtlCol="0">
            <a:spAutoFit/>
          </a:bodyPr>
          <a:lstStyle/>
          <a:p>
            <a:pPr algn="ctr"/>
            <a:r>
              <a:rPr lang="en-NZ" sz="1400" dirty="0"/>
              <a:t>National Planning Framework (NPF)</a:t>
            </a:r>
          </a:p>
        </p:txBody>
      </p:sp>
      <p:sp>
        <p:nvSpPr>
          <p:cNvPr id="6" name="TextBox 5"/>
          <p:cNvSpPr txBox="1"/>
          <p:nvPr/>
        </p:nvSpPr>
        <p:spPr>
          <a:xfrm>
            <a:off x="1539766" y="3074277"/>
            <a:ext cx="1923393" cy="523220"/>
          </a:xfrm>
          <a:prstGeom prst="rect">
            <a:avLst/>
          </a:prstGeom>
          <a:noFill/>
        </p:spPr>
        <p:txBody>
          <a:bodyPr wrap="square" rtlCol="0">
            <a:spAutoFit/>
          </a:bodyPr>
          <a:lstStyle/>
          <a:p>
            <a:pPr algn="ctr"/>
            <a:r>
              <a:rPr lang="en-NZ" sz="1400" dirty="0"/>
              <a:t>NBEA Plans must give effect to the NPF</a:t>
            </a:r>
          </a:p>
        </p:txBody>
      </p:sp>
      <p:sp>
        <p:nvSpPr>
          <p:cNvPr id="7" name="TextBox 6"/>
          <p:cNvSpPr txBox="1"/>
          <p:nvPr/>
        </p:nvSpPr>
        <p:spPr>
          <a:xfrm>
            <a:off x="1613338" y="4230415"/>
            <a:ext cx="1776248" cy="738664"/>
          </a:xfrm>
          <a:prstGeom prst="rect">
            <a:avLst/>
          </a:prstGeom>
          <a:noFill/>
        </p:spPr>
        <p:txBody>
          <a:bodyPr wrap="square" rtlCol="0">
            <a:spAutoFit/>
          </a:bodyPr>
          <a:lstStyle/>
          <a:p>
            <a:pPr algn="ctr"/>
            <a:r>
              <a:rPr lang="en-NZ" sz="1400" dirty="0"/>
              <a:t>Natural and Built Environment Plans (NBE Plans)</a:t>
            </a:r>
          </a:p>
        </p:txBody>
      </p:sp>
      <p:sp>
        <p:nvSpPr>
          <p:cNvPr id="8" name="TextBox 7"/>
          <p:cNvSpPr txBox="1"/>
          <p:nvPr/>
        </p:nvSpPr>
        <p:spPr>
          <a:xfrm>
            <a:off x="110358" y="3181998"/>
            <a:ext cx="1182414" cy="307777"/>
          </a:xfrm>
          <a:prstGeom prst="rect">
            <a:avLst/>
          </a:prstGeom>
          <a:noFill/>
        </p:spPr>
        <p:txBody>
          <a:bodyPr wrap="square" rtlCol="0">
            <a:spAutoFit/>
          </a:bodyPr>
          <a:lstStyle/>
          <a:p>
            <a:pPr algn="ctr"/>
            <a:r>
              <a:rPr lang="en-NZ" sz="1400" dirty="0"/>
              <a:t>Consenting</a:t>
            </a:r>
          </a:p>
        </p:txBody>
      </p:sp>
      <p:cxnSp>
        <p:nvCxnSpPr>
          <p:cNvPr id="10" name="Straight Arrow Connector 9"/>
          <p:cNvCxnSpPr>
            <a:stCxn id="5" idx="1"/>
            <a:endCxn id="8" idx="0"/>
          </p:cNvCxnSpPr>
          <p:nvPr/>
        </p:nvCxnSpPr>
        <p:spPr>
          <a:xfrm flipH="1">
            <a:off x="701565" y="2363680"/>
            <a:ext cx="911773" cy="818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a:endCxn id="8" idx="2"/>
          </p:cNvCxnSpPr>
          <p:nvPr/>
        </p:nvCxnSpPr>
        <p:spPr>
          <a:xfrm flipH="1" flipV="1">
            <a:off x="701565" y="3489775"/>
            <a:ext cx="911773" cy="1109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2"/>
            <a:endCxn id="5" idx="0"/>
          </p:cNvCxnSpPr>
          <p:nvPr/>
        </p:nvCxnSpPr>
        <p:spPr>
          <a:xfrm>
            <a:off x="2501462" y="1229711"/>
            <a:ext cx="0" cy="87235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2"/>
            <a:endCxn id="6" idx="0"/>
          </p:cNvCxnSpPr>
          <p:nvPr/>
        </p:nvCxnSpPr>
        <p:spPr>
          <a:xfrm>
            <a:off x="2501462" y="2625290"/>
            <a:ext cx="1" cy="448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0"/>
          </p:cNvCxnSpPr>
          <p:nvPr/>
        </p:nvCxnSpPr>
        <p:spPr>
          <a:xfrm flipH="1">
            <a:off x="2501462" y="3597497"/>
            <a:ext cx="1" cy="632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96670" y="2099726"/>
            <a:ext cx="1776248" cy="523220"/>
          </a:xfrm>
          <a:prstGeom prst="rect">
            <a:avLst/>
          </a:prstGeom>
          <a:noFill/>
        </p:spPr>
        <p:txBody>
          <a:bodyPr wrap="square" rtlCol="0">
            <a:spAutoFit/>
          </a:bodyPr>
          <a:lstStyle/>
          <a:p>
            <a:pPr algn="ctr"/>
            <a:r>
              <a:rPr lang="en-NZ" sz="1400" dirty="0"/>
              <a:t>Regional Spatial Strategies (RSS)</a:t>
            </a:r>
          </a:p>
        </p:txBody>
      </p:sp>
      <p:sp>
        <p:nvSpPr>
          <p:cNvPr id="28" name="TextBox 27"/>
          <p:cNvSpPr txBox="1"/>
          <p:nvPr/>
        </p:nvSpPr>
        <p:spPr>
          <a:xfrm>
            <a:off x="5696670" y="3026763"/>
            <a:ext cx="1776248" cy="738664"/>
          </a:xfrm>
          <a:prstGeom prst="rect">
            <a:avLst/>
          </a:prstGeom>
          <a:noFill/>
        </p:spPr>
        <p:txBody>
          <a:bodyPr wrap="square" rtlCol="0">
            <a:spAutoFit/>
          </a:bodyPr>
          <a:lstStyle/>
          <a:p>
            <a:pPr algn="ctr"/>
            <a:r>
              <a:rPr lang="en-NZ" sz="1400" dirty="0"/>
              <a:t>Other documents to be consistent with or implement RSS</a:t>
            </a:r>
          </a:p>
        </p:txBody>
      </p:sp>
      <p:sp>
        <p:nvSpPr>
          <p:cNvPr id="29" name="TextBox 28"/>
          <p:cNvSpPr txBox="1"/>
          <p:nvPr/>
        </p:nvSpPr>
        <p:spPr>
          <a:xfrm>
            <a:off x="5482554" y="4060297"/>
            <a:ext cx="2204480" cy="1107996"/>
          </a:xfrm>
          <a:prstGeom prst="rect">
            <a:avLst/>
          </a:prstGeom>
          <a:noFill/>
        </p:spPr>
        <p:txBody>
          <a:bodyPr wrap="square" rtlCol="0">
            <a:spAutoFit/>
          </a:bodyPr>
          <a:lstStyle/>
          <a:p>
            <a:pPr marL="177800" indent="-177800">
              <a:buFont typeface="Arial" panose="020B0604020202020204" pitchFamily="34" charset="0"/>
              <a:buChar char="•"/>
            </a:pPr>
            <a:r>
              <a:rPr lang="en-NZ" sz="1100" dirty="0"/>
              <a:t>Long-term plans under LGA 2002 to implement RSS</a:t>
            </a:r>
          </a:p>
          <a:p>
            <a:pPr marL="177800" indent="-177800">
              <a:buFont typeface="Arial" panose="020B0604020202020204" pitchFamily="34" charset="0"/>
              <a:buChar char="•"/>
            </a:pPr>
            <a:r>
              <a:rPr lang="en-NZ" sz="1100" dirty="0"/>
              <a:t>Regional land transport plan to be consistent with RSS</a:t>
            </a:r>
          </a:p>
          <a:p>
            <a:pPr marL="177800" indent="-177800">
              <a:buFont typeface="Arial" panose="020B0604020202020204" pitchFamily="34" charset="0"/>
              <a:buChar char="•"/>
            </a:pPr>
            <a:r>
              <a:rPr lang="en-NZ" sz="1100" dirty="0"/>
              <a:t>Consistency with the Water Services Entities Act 2022</a:t>
            </a:r>
          </a:p>
        </p:txBody>
      </p:sp>
      <p:sp>
        <p:nvSpPr>
          <p:cNvPr id="30" name="TextBox 29"/>
          <p:cNvSpPr txBox="1"/>
          <p:nvPr/>
        </p:nvSpPr>
        <p:spPr>
          <a:xfrm>
            <a:off x="4917688" y="1435652"/>
            <a:ext cx="3334213" cy="461665"/>
          </a:xfrm>
          <a:prstGeom prst="rect">
            <a:avLst/>
          </a:prstGeom>
          <a:noFill/>
        </p:spPr>
        <p:txBody>
          <a:bodyPr wrap="square" rtlCol="0">
            <a:spAutoFit/>
          </a:bodyPr>
          <a:lstStyle/>
          <a:p>
            <a:pPr algn="ctr"/>
            <a:r>
              <a:rPr lang="en-NZ" sz="1200" dirty="0"/>
              <a:t>(Statement of community &amp; regional environmental outcomes and other documents)</a:t>
            </a:r>
          </a:p>
        </p:txBody>
      </p:sp>
      <p:sp>
        <p:nvSpPr>
          <p:cNvPr id="31" name="TextBox 30"/>
          <p:cNvSpPr txBox="1"/>
          <p:nvPr/>
        </p:nvSpPr>
        <p:spPr>
          <a:xfrm>
            <a:off x="4917688" y="2667916"/>
            <a:ext cx="3334213" cy="276999"/>
          </a:xfrm>
          <a:prstGeom prst="rect">
            <a:avLst/>
          </a:prstGeom>
          <a:noFill/>
        </p:spPr>
        <p:txBody>
          <a:bodyPr wrap="square" rtlCol="0">
            <a:spAutoFit/>
          </a:bodyPr>
          <a:lstStyle/>
          <a:p>
            <a:pPr algn="ctr"/>
            <a:r>
              <a:rPr lang="en-NZ" sz="1200" dirty="0"/>
              <a:t>(Cross-Regional Spatial Strategies)</a:t>
            </a:r>
          </a:p>
        </p:txBody>
      </p:sp>
      <p:sp>
        <p:nvSpPr>
          <p:cNvPr id="32" name="TextBox 31"/>
          <p:cNvSpPr txBox="1"/>
          <p:nvPr/>
        </p:nvSpPr>
        <p:spPr>
          <a:xfrm>
            <a:off x="3898744" y="1994348"/>
            <a:ext cx="1288768" cy="738664"/>
          </a:xfrm>
          <a:prstGeom prst="rect">
            <a:avLst/>
          </a:prstGeom>
          <a:noFill/>
        </p:spPr>
        <p:txBody>
          <a:bodyPr wrap="square" rtlCol="0">
            <a:spAutoFit/>
          </a:bodyPr>
          <a:lstStyle/>
          <a:p>
            <a:pPr algn="ctr"/>
            <a:r>
              <a:rPr lang="en-NZ" sz="1400" dirty="0"/>
              <a:t>RSS must give effect to the NPF</a:t>
            </a:r>
          </a:p>
        </p:txBody>
      </p:sp>
      <p:cxnSp>
        <p:nvCxnSpPr>
          <p:cNvPr id="34" name="Straight Arrow Connector 33"/>
          <p:cNvCxnSpPr>
            <a:stCxn id="4" idx="2"/>
            <a:endCxn id="30" idx="0"/>
          </p:cNvCxnSpPr>
          <p:nvPr/>
        </p:nvCxnSpPr>
        <p:spPr>
          <a:xfrm>
            <a:off x="6584794" y="1145627"/>
            <a:ext cx="1" cy="29002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590763" y="3689362"/>
            <a:ext cx="0" cy="449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0" idx="2"/>
            <a:endCxn id="27" idx="0"/>
          </p:cNvCxnSpPr>
          <p:nvPr/>
        </p:nvCxnSpPr>
        <p:spPr>
          <a:xfrm flipH="1">
            <a:off x="6584794" y="1897317"/>
            <a:ext cx="1" cy="202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584794" y="2901586"/>
            <a:ext cx="1" cy="237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584794" y="2546041"/>
            <a:ext cx="0" cy="186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 idx="3"/>
            <a:endCxn id="32" idx="1"/>
          </p:cNvCxnSpPr>
          <p:nvPr/>
        </p:nvCxnSpPr>
        <p:spPr>
          <a:xfrm>
            <a:off x="3389586" y="2363680"/>
            <a:ext cx="5091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2" idx="3"/>
            <a:endCxn id="27" idx="1"/>
          </p:cNvCxnSpPr>
          <p:nvPr/>
        </p:nvCxnSpPr>
        <p:spPr>
          <a:xfrm flipV="1">
            <a:off x="5187512" y="2361336"/>
            <a:ext cx="509158" cy="2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1"/>
            <a:endCxn id="7" idx="3"/>
          </p:cNvCxnSpPr>
          <p:nvPr/>
        </p:nvCxnSpPr>
        <p:spPr>
          <a:xfrm flipH="1">
            <a:off x="3389586" y="2361336"/>
            <a:ext cx="2307084" cy="2238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19022347">
            <a:off x="3926253" y="2935675"/>
            <a:ext cx="1375117" cy="954107"/>
          </a:xfrm>
          <a:prstGeom prst="rect">
            <a:avLst/>
          </a:prstGeom>
          <a:noFill/>
        </p:spPr>
        <p:txBody>
          <a:bodyPr wrap="square" rtlCol="0">
            <a:spAutoFit/>
          </a:bodyPr>
          <a:lstStyle/>
          <a:p>
            <a:pPr algn="ctr"/>
            <a:r>
              <a:rPr lang="en-NZ" sz="1400" dirty="0"/>
              <a:t>NBEA Plans must be consistent with RSS</a:t>
            </a:r>
          </a:p>
        </p:txBody>
      </p:sp>
    </p:spTree>
    <p:extLst>
      <p:ext uri="{BB962C8B-B14F-4D97-AF65-F5344CB8AC3E}">
        <p14:creationId xmlns:p14="http://schemas.microsoft.com/office/powerpoint/2010/main" val="26799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flipH="1">
            <a:off x="2937937" y="1843671"/>
            <a:ext cx="181390" cy="1583770"/>
          </a:xfrm>
          <a:custGeom>
            <a:avLst/>
            <a:gdLst/>
            <a:ahLst/>
            <a:cxnLst/>
            <a:rect l="l" t="t" r="r" b="b"/>
            <a:pathLst>
              <a:path h="3555365">
                <a:moveTo>
                  <a:pt x="0" y="0"/>
                </a:moveTo>
                <a:lnTo>
                  <a:pt x="0" y="3555174"/>
                </a:lnTo>
              </a:path>
            </a:pathLst>
          </a:custGeom>
          <a:ln w="12700">
            <a:solidFill>
              <a:srgbClr val="9ACA9D"/>
            </a:solidFill>
          </a:ln>
        </p:spPr>
        <p:txBody>
          <a:bodyPr wrap="square" lIns="0" tIns="0" rIns="0" bIns="0" rtlCol="0"/>
          <a:lstStyle/>
          <a:p>
            <a:endParaRPr sz="1400"/>
          </a:p>
        </p:txBody>
      </p:sp>
      <p:sp>
        <p:nvSpPr>
          <p:cNvPr id="7" name="object 5"/>
          <p:cNvSpPr/>
          <p:nvPr/>
        </p:nvSpPr>
        <p:spPr>
          <a:xfrm>
            <a:off x="6054308" y="1843671"/>
            <a:ext cx="45720" cy="1583770"/>
          </a:xfrm>
          <a:custGeom>
            <a:avLst/>
            <a:gdLst/>
            <a:ahLst/>
            <a:cxnLst/>
            <a:rect l="l" t="t" r="r" b="b"/>
            <a:pathLst>
              <a:path h="3555365">
                <a:moveTo>
                  <a:pt x="0" y="0"/>
                </a:moveTo>
                <a:lnTo>
                  <a:pt x="0" y="3555174"/>
                </a:lnTo>
              </a:path>
            </a:pathLst>
          </a:custGeom>
          <a:ln w="12700">
            <a:solidFill>
              <a:srgbClr val="9ACA9D"/>
            </a:solidFill>
          </a:ln>
        </p:spPr>
        <p:txBody>
          <a:bodyPr wrap="square" lIns="0" tIns="0" rIns="0" bIns="0" rtlCol="0"/>
          <a:lstStyle/>
          <a:p>
            <a:endParaRPr sz="1400"/>
          </a:p>
        </p:txBody>
      </p:sp>
      <p:sp>
        <p:nvSpPr>
          <p:cNvPr id="8" name="object 6"/>
          <p:cNvSpPr txBox="1"/>
          <p:nvPr/>
        </p:nvSpPr>
        <p:spPr>
          <a:xfrm>
            <a:off x="690140" y="2056677"/>
            <a:ext cx="2253469" cy="308417"/>
          </a:xfrm>
          <a:prstGeom prst="rect">
            <a:avLst/>
          </a:prstGeom>
        </p:spPr>
        <p:txBody>
          <a:bodyPr vert="horz" wrap="square" lIns="0" tIns="61594" rIns="0" bIns="0" rtlCol="0">
            <a:spAutoFit/>
          </a:bodyPr>
          <a:lstStyle/>
          <a:p>
            <a:pPr algn="ctr">
              <a:lnSpc>
                <a:spcPct val="100000"/>
              </a:lnSpc>
              <a:spcBef>
                <a:spcPts val="484"/>
              </a:spcBef>
            </a:pPr>
            <a:r>
              <a:rPr lang="en-NZ" sz="1600" b="1" dirty="0">
                <a:solidFill>
                  <a:srgbClr val="00A74F"/>
                </a:solidFill>
                <a:latin typeface="Calibri"/>
                <a:cs typeface="Calibri"/>
              </a:rPr>
              <a:t>Quite a different purpose </a:t>
            </a:r>
            <a:endParaRPr sz="1600" dirty="0">
              <a:latin typeface="Calibri"/>
              <a:cs typeface="Calibri"/>
            </a:endParaRPr>
          </a:p>
        </p:txBody>
      </p:sp>
      <p:sp>
        <p:nvSpPr>
          <p:cNvPr id="9" name="object 7"/>
          <p:cNvSpPr txBox="1"/>
          <p:nvPr/>
        </p:nvSpPr>
        <p:spPr>
          <a:xfrm>
            <a:off x="3362022" y="2056677"/>
            <a:ext cx="2441367" cy="1462579"/>
          </a:xfrm>
          <a:prstGeom prst="rect">
            <a:avLst/>
          </a:prstGeom>
        </p:spPr>
        <p:txBody>
          <a:bodyPr vert="horz" wrap="square" lIns="0" tIns="61594" rIns="0" bIns="0" rtlCol="0">
            <a:spAutoFit/>
          </a:bodyPr>
          <a:lstStyle/>
          <a:p>
            <a:pPr algn="ctr">
              <a:lnSpc>
                <a:spcPct val="100000"/>
              </a:lnSpc>
              <a:spcBef>
                <a:spcPts val="484"/>
              </a:spcBef>
            </a:pPr>
            <a:r>
              <a:rPr lang="en-NZ" sz="1600" b="1" dirty="0">
                <a:solidFill>
                  <a:srgbClr val="00A74F"/>
                </a:solidFill>
                <a:latin typeface="Calibri"/>
                <a:cs typeface="Calibri"/>
              </a:rPr>
              <a:t>The sole purpose </a:t>
            </a:r>
            <a:endParaRPr sz="1600" dirty="0">
              <a:latin typeface="Calibri"/>
              <a:cs typeface="Calibri"/>
            </a:endParaRPr>
          </a:p>
          <a:p>
            <a:pPr marL="12700" marR="5080" algn="ctr">
              <a:lnSpc>
                <a:spcPts val="2100"/>
              </a:lnSpc>
              <a:spcBef>
                <a:spcPts val="605"/>
              </a:spcBef>
            </a:pPr>
            <a:r>
              <a:rPr lang="en-NZ" sz="1400" dirty="0">
                <a:solidFill>
                  <a:srgbClr val="003115"/>
                </a:solidFill>
                <a:latin typeface="Calibri"/>
                <a:cs typeface="Calibri"/>
              </a:rPr>
              <a:t>Is to uphold Te </a:t>
            </a:r>
            <a:r>
              <a:rPr lang="en-NZ" sz="1400" dirty="0" err="1">
                <a:solidFill>
                  <a:srgbClr val="003115"/>
                </a:solidFill>
                <a:latin typeface="Calibri"/>
                <a:cs typeface="Calibri"/>
              </a:rPr>
              <a:t>Oranga</a:t>
            </a:r>
            <a:r>
              <a:rPr lang="en-NZ" sz="1400" dirty="0">
                <a:solidFill>
                  <a:srgbClr val="003115"/>
                </a:solidFill>
                <a:latin typeface="Calibri"/>
                <a:cs typeface="Calibri"/>
              </a:rPr>
              <a:t> o Te </a:t>
            </a:r>
            <a:r>
              <a:rPr lang="en-NZ" sz="1400" dirty="0" err="1">
                <a:solidFill>
                  <a:srgbClr val="003115"/>
                </a:solidFill>
                <a:latin typeface="Calibri"/>
                <a:cs typeface="Calibri"/>
              </a:rPr>
              <a:t>Taiao</a:t>
            </a:r>
            <a:r>
              <a:rPr lang="en-NZ" sz="1400" dirty="0">
                <a:solidFill>
                  <a:srgbClr val="003115"/>
                </a:solidFill>
                <a:latin typeface="Calibri"/>
                <a:cs typeface="Calibri"/>
              </a:rPr>
              <a:t> (as widely defined in terms of natural health of the environment)</a:t>
            </a:r>
            <a:endParaRPr sz="1400" dirty="0">
              <a:latin typeface="Calibri"/>
              <a:cs typeface="Calibri"/>
            </a:endParaRPr>
          </a:p>
        </p:txBody>
      </p:sp>
      <p:sp>
        <p:nvSpPr>
          <p:cNvPr id="10" name="object 8"/>
          <p:cNvSpPr txBox="1"/>
          <p:nvPr/>
        </p:nvSpPr>
        <p:spPr>
          <a:xfrm>
            <a:off x="6237592" y="2000033"/>
            <a:ext cx="2252121" cy="2809101"/>
          </a:xfrm>
          <a:prstGeom prst="rect">
            <a:avLst/>
          </a:prstGeom>
        </p:spPr>
        <p:txBody>
          <a:bodyPr vert="horz" wrap="square" lIns="0" tIns="61594" rIns="0" bIns="0" rtlCol="0">
            <a:spAutoFit/>
          </a:bodyPr>
          <a:lstStyle/>
          <a:p>
            <a:pPr algn="ctr">
              <a:lnSpc>
                <a:spcPct val="100000"/>
              </a:lnSpc>
              <a:spcBef>
                <a:spcPts val="484"/>
              </a:spcBef>
            </a:pPr>
            <a:r>
              <a:rPr lang="en-NZ" sz="1600" b="1" dirty="0">
                <a:solidFill>
                  <a:srgbClr val="00A74F"/>
                </a:solidFill>
                <a:latin typeface="Calibri"/>
                <a:cs typeface="Calibri"/>
              </a:rPr>
              <a:t>Achievement</a:t>
            </a:r>
            <a:endParaRPr sz="1600" dirty="0">
              <a:latin typeface="Calibri"/>
              <a:cs typeface="Calibri"/>
            </a:endParaRPr>
          </a:p>
          <a:p>
            <a:pPr marL="12700" marR="5080" algn="ctr">
              <a:lnSpc>
                <a:spcPts val="2100"/>
              </a:lnSpc>
              <a:spcBef>
                <a:spcPts val="605"/>
              </a:spcBef>
            </a:pPr>
            <a:r>
              <a:rPr lang="en-NZ" sz="1400" dirty="0">
                <a:solidFill>
                  <a:srgbClr val="003115"/>
                </a:solidFill>
                <a:cs typeface="Calibri"/>
              </a:rPr>
              <a:t>The purpose </a:t>
            </a:r>
            <a:r>
              <a:rPr lang="en-NZ" sz="1400" i="1" dirty="0">
                <a:solidFill>
                  <a:srgbClr val="003115"/>
                </a:solidFill>
                <a:cs typeface="Calibri"/>
              </a:rPr>
              <a:t>must be achieved </a:t>
            </a:r>
            <a:r>
              <a:rPr lang="en-NZ" sz="1400" dirty="0">
                <a:solidFill>
                  <a:srgbClr val="003115"/>
                </a:solidFill>
                <a:cs typeface="Calibri"/>
              </a:rPr>
              <a:t>in a way that (a) protects the health of the natural environment but </a:t>
            </a:r>
            <a:r>
              <a:rPr lang="en-NZ" sz="1400" i="1" dirty="0">
                <a:solidFill>
                  <a:srgbClr val="003115"/>
                </a:solidFill>
                <a:cs typeface="Calibri"/>
              </a:rPr>
              <a:t>subject to (a) </a:t>
            </a:r>
            <a:r>
              <a:rPr lang="en-NZ" sz="1400" dirty="0">
                <a:solidFill>
                  <a:srgbClr val="003115"/>
                </a:solidFill>
                <a:cs typeface="Calibri"/>
              </a:rPr>
              <a:t>enables the use and development of the environment that promotes the well-being of both present and future</a:t>
            </a:r>
            <a:endParaRPr lang="en-NZ" sz="1600" dirty="0">
              <a:solidFill>
                <a:srgbClr val="003115"/>
              </a:solidFill>
              <a:latin typeface="Calibri"/>
              <a:cs typeface="Calibri"/>
            </a:endParaRPr>
          </a:p>
        </p:txBody>
      </p:sp>
      <p:sp>
        <p:nvSpPr>
          <p:cNvPr id="15" name="Title 1">
            <a:extLst>
              <a:ext uri="{FF2B5EF4-FFF2-40B4-BE49-F238E27FC236}">
                <a16:creationId xmlns:a16="http://schemas.microsoft.com/office/drawing/2014/main" id="{68950796-0DFE-8A89-8E08-5ED7AEE40BBA}"/>
              </a:ext>
            </a:extLst>
          </p:cNvPr>
          <p:cNvSpPr>
            <a:spLocks noGrp="1"/>
          </p:cNvSpPr>
          <p:nvPr>
            <p:ph type="title"/>
          </p:nvPr>
        </p:nvSpPr>
        <p:spPr>
          <a:xfrm>
            <a:off x="467905" y="700491"/>
            <a:ext cx="8229600" cy="540060"/>
          </a:xfrm>
        </p:spPr>
        <p:txBody>
          <a:bodyPr/>
          <a:lstStyle/>
          <a:p>
            <a:r>
              <a:rPr lang="en-NZ" dirty="0">
                <a:cs typeface="Calibri"/>
              </a:rPr>
              <a:t>The Purpose of the NBEA and Preliminary Matters</a:t>
            </a:r>
            <a:endParaRPr lang="en-NZ" dirty="0"/>
          </a:p>
        </p:txBody>
      </p:sp>
    </p:spTree>
    <p:extLst>
      <p:ext uri="{BB962C8B-B14F-4D97-AF65-F5344CB8AC3E}">
        <p14:creationId xmlns:p14="http://schemas.microsoft.com/office/powerpoint/2010/main" val="1194443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Achievement of purpose continued</a:t>
            </a:r>
          </a:p>
        </p:txBody>
      </p:sp>
      <p:sp>
        <p:nvSpPr>
          <p:cNvPr id="3" name="Content Placeholder 2"/>
          <p:cNvSpPr>
            <a:spLocks noGrp="1"/>
          </p:cNvSpPr>
          <p:nvPr>
            <p:ph sz="quarter" idx="11"/>
          </p:nvPr>
        </p:nvSpPr>
        <p:spPr/>
        <p:txBody>
          <a:bodyPr/>
          <a:lstStyle/>
          <a:p>
            <a:pPr marL="269875" marR="5080" indent="-269875">
              <a:lnSpc>
                <a:spcPts val="2100"/>
              </a:lnSpc>
              <a:spcBef>
                <a:spcPts val="605"/>
              </a:spcBef>
            </a:pPr>
            <a:r>
              <a:rPr lang="en-NZ" sz="1800" dirty="0">
                <a:solidFill>
                  <a:srgbClr val="003115"/>
                </a:solidFill>
                <a:cs typeface="Calibri"/>
              </a:rPr>
              <a:t>The purpose is also to be achieved by specified means set out in the Act, including systems outcomes, environmental limits, and associated mandatory and discretionary targets, as well as plans, places of national importance, and protection of natural features</a:t>
            </a:r>
          </a:p>
          <a:p>
            <a:pPr marL="269875" marR="5080" indent="-269875">
              <a:lnSpc>
                <a:spcPts val="2100"/>
              </a:lnSpc>
              <a:spcBef>
                <a:spcPts val="605"/>
              </a:spcBef>
            </a:pPr>
            <a:r>
              <a:rPr lang="en-NZ" sz="1800" dirty="0">
                <a:solidFill>
                  <a:srgbClr val="003115"/>
                </a:solidFill>
                <a:cs typeface="Calibri"/>
              </a:rPr>
              <a:t>The NBEA’s list of systems outcomes is itself long and notwithstanding changes by the Select Committee still confusing and conflicting in parts</a:t>
            </a:r>
          </a:p>
          <a:p>
            <a:pPr marL="269875" marR="5080" indent="-269875">
              <a:lnSpc>
                <a:spcPts val="2100"/>
              </a:lnSpc>
              <a:spcBef>
                <a:spcPts val="605"/>
              </a:spcBef>
            </a:pPr>
            <a:r>
              <a:rPr lang="en-NZ" sz="1800" dirty="0">
                <a:solidFill>
                  <a:srgbClr val="003115"/>
                </a:solidFill>
                <a:cs typeface="Calibri"/>
              </a:rPr>
              <a:t>This is followed by another section providing for where and how systems outcomes must be provided for</a:t>
            </a:r>
          </a:p>
          <a:p>
            <a:pPr marL="269875" marR="5080" indent="-269875">
              <a:lnSpc>
                <a:spcPts val="2100"/>
              </a:lnSpc>
              <a:spcBef>
                <a:spcPts val="605"/>
              </a:spcBef>
            </a:pPr>
            <a:r>
              <a:rPr lang="en-NZ" sz="1800" dirty="0">
                <a:solidFill>
                  <a:srgbClr val="003115"/>
                </a:solidFill>
                <a:cs typeface="Calibri"/>
              </a:rPr>
              <a:t>This is then coupled with further sections dealing with decision-making principles, procedural principles, and information principles</a:t>
            </a:r>
          </a:p>
        </p:txBody>
      </p:sp>
    </p:spTree>
    <p:extLst>
      <p:ext uri="{BB962C8B-B14F-4D97-AF65-F5344CB8AC3E}">
        <p14:creationId xmlns:p14="http://schemas.microsoft.com/office/powerpoint/2010/main" val="354030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Outcomes</a:t>
            </a:r>
          </a:p>
        </p:txBody>
      </p:sp>
      <p:sp>
        <p:nvSpPr>
          <p:cNvPr id="3" name="Content Placeholder 2"/>
          <p:cNvSpPr>
            <a:spLocks noGrp="1"/>
          </p:cNvSpPr>
          <p:nvPr>
            <p:ph sz="quarter" idx="11"/>
          </p:nvPr>
        </p:nvSpPr>
        <p:spPr/>
        <p:txBody>
          <a:bodyPr/>
          <a:lstStyle/>
          <a:p>
            <a:r>
              <a:rPr lang="en-NZ" sz="1800" dirty="0"/>
              <a:t>Apart from the purpose of the Act, there is a wider focus in the NBEA on an outcomes based approach - which is in isolation welcome </a:t>
            </a:r>
          </a:p>
          <a:p>
            <a:r>
              <a:rPr lang="en-NZ" sz="1800" dirty="0"/>
              <a:t>But the Act specifically requires the national planning framework (</a:t>
            </a:r>
            <a:r>
              <a:rPr lang="en-NZ" sz="1800" b="1" dirty="0"/>
              <a:t>NPF</a:t>
            </a:r>
            <a:r>
              <a:rPr lang="en-NZ" sz="1800" dirty="0"/>
              <a:t>) (and therefore regional spatial strategies (</a:t>
            </a:r>
            <a:r>
              <a:rPr lang="en-NZ" sz="1800" b="1" dirty="0"/>
              <a:t>RSS</a:t>
            </a:r>
            <a:r>
              <a:rPr lang="en-NZ" sz="1800" dirty="0"/>
              <a:t>)) and regional plans to achieve not only environmental limits </a:t>
            </a:r>
            <a:r>
              <a:rPr lang="en-NZ" sz="1800" i="1" dirty="0"/>
              <a:t>but associated mandatory and discretionary targets</a:t>
            </a:r>
          </a:p>
          <a:p>
            <a:r>
              <a:rPr lang="en-NZ" sz="1800" dirty="0"/>
              <a:t>The NPF must also provide for resolution of conflict about environmental matters including by directing how conflict is to be resolved or by providing criteria or guidance to decision-makers under the Act</a:t>
            </a:r>
          </a:p>
          <a:p>
            <a:r>
              <a:rPr lang="en-NZ" sz="1800" dirty="0"/>
              <a:t>Once the NPF and the RSS are in place, there is relatively limited “room to move” in regional plans</a:t>
            </a:r>
          </a:p>
          <a:p>
            <a:r>
              <a:rPr lang="en-NZ" sz="1800" dirty="0"/>
              <a:t>Who will ultimately be responsible for meeting positive outcomes/targets and where will the costs will fall? – in many instances, with resource consent applicants.</a:t>
            </a:r>
          </a:p>
        </p:txBody>
      </p:sp>
    </p:spTree>
    <p:extLst>
      <p:ext uri="{BB962C8B-B14F-4D97-AF65-F5344CB8AC3E}">
        <p14:creationId xmlns:p14="http://schemas.microsoft.com/office/powerpoint/2010/main" val="3502877449"/>
      </p:ext>
    </p:extLst>
  </p:cSld>
  <p:clrMapOvr>
    <a:masterClrMapping/>
  </p:clrMapOvr>
</p:sld>
</file>

<file path=ppt/theme/theme1.xml><?xml version="1.0" encoding="utf-8"?>
<a:theme xmlns:a="http://schemas.openxmlformats.org/drawingml/2006/main" name="SG Theme">
  <a:themeElements>
    <a:clrScheme name="SG Rebrand Colors">
      <a:dk1>
        <a:srgbClr val="000000"/>
      </a:dk1>
      <a:lt1>
        <a:srgbClr val="FFF8F5"/>
      </a:lt1>
      <a:dk2>
        <a:srgbClr val="000000"/>
      </a:dk2>
      <a:lt2>
        <a:srgbClr val="FFF8F5"/>
      </a:lt2>
      <a:accent1>
        <a:srgbClr val="003215"/>
      </a:accent1>
      <a:accent2>
        <a:srgbClr val="00A651"/>
      </a:accent2>
      <a:accent3>
        <a:srgbClr val="6ABF4B"/>
      </a:accent3>
      <a:accent4>
        <a:srgbClr val="C1E66A"/>
      </a:accent4>
      <a:accent5>
        <a:srgbClr val="D4E7D8"/>
      </a:accent5>
      <a:accent6>
        <a:srgbClr val="CF4520"/>
      </a:accent6>
      <a:hlink>
        <a:srgbClr val="00A651"/>
      </a:hlink>
      <a:folHlink>
        <a:srgbClr val="CF45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F00B574-A877-4215-AE76-E1A21227DF82}" vid="{B9FB8072-15EB-41BC-A25D-88E03F0E22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p r o p e r t i e s   x m l n s = " h t t p : / / w w w . i m a n a g e . c o m / w o r k / x m l s c h e m a " >  
     < d o c u m e n t i d > I W D O C S ! 3 8 4 0 9 3 3 5 . 3 < / d o c u m e n t i d >  
     < s e n d e r i d > C E K < / s e n d e r i d >  
     < s e n d e r e m a i l > C E R I . J O H N @ S I M P S O N G R I E R S O N . C O M < / s e n d e r e m a i l >  
     < l a s t m o d i f i e d > 2 0 2 3 - 0 8 - 2 9 T 1 5 : 0 3 : 0 9 . 0 0 0 0 0 0 0 + 1 2 : 0 0 < / l a s t m o d i f i e d >  
     < d a t a b a s e > I W D O C S < / d a t a b a s e >  
 < / 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56305A13776B418E6E31CC053FF3D3" ma:contentTypeVersion="19" ma:contentTypeDescription="Create a new document." ma:contentTypeScope="" ma:versionID="8f220eaa9b3f381a77d7e96375fd9b6e">
  <xsd:schema xmlns:xsd="http://www.w3.org/2001/XMLSchema" xmlns:xs="http://www.w3.org/2001/XMLSchema" xmlns:p="http://schemas.microsoft.com/office/2006/metadata/properties" xmlns:ns2="fe3c683a-4d59-4e68-bbf5-b85b675a3d09" xmlns:ns3="3a59c96b-8ea5-4302-9c29-aed8ce88851f" targetNamespace="http://schemas.microsoft.com/office/2006/metadata/properties" ma:root="true" ma:fieldsID="ce5263b31a53f13f05eabd0080780396" ns2:_="" ns3:_="">
    <xsd:import namespace="fe3c683a-4d59-4e68-bbf5-b85b675a3d09"/>
    <xsd:import namespace="3a59c96b-8ea5-4302-9c29-aed8ce8885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Image" minOccurs="0"/>
                <xsd:element ref="ns2:Thumbnai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3c683a-4d59-4e68-bbf5-b85b675a3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cee83-ce97-4ce2-bc05-7a2cc85f5ef9"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Thumbnail" ma:index="25" nillable="true" ma:displayName="Thumbnail" ma:format="Thumbnail" ma:internalName="Thumbnail">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9c96b-8ea5-4302-9c29-aed8ce88851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768c387-e8ad-49c8-9e90-8048015a46e9}" ma:internalName="TaxCatchAll" ma:showField="CatchAllData" ma:web="3a59c96b-8ea5-4302-9c29-aed8ce8885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humbnail xmlns="fe3c683a-4d59-4e68-bbf5-b85b675a3d09" xsi:nil="true"/>
    <lcf76f155ced4ddcb4097134ff3c332f xmlns="fe3c683a-4d59-4e68-bbf5-b85b675a3d09">
      <Terms xmlns="http://schemas.microsoft.com/office/infopath/2007/PartnerControls"/>
    </lcf76f155ced4ddcb4097134ff3c332f>
    <TaxCatchAll xmlns="3a59c96b-8ea5-4302-9c29-aed8ce88851f" xsi:nil="true"/>
    <Image xmlns="fe3c683a-4d59-4e68-bbf5-b85b675a3d09" xsi:nil="true"/>
  </documentManagement>
</p:properties>
</file>

<file path=customXml/itemProps1.xml><?xml version="1.0" encoding="utf-8"?>
<ds:datastoreItem xmlns:ds="http://schemas.openxmlformats.org/officeDocument/2006/customXml" ds:itemID="{B58218DC-9B0E-4636-8A54-3BF9321F7B5F}">
  <ds:schemaRefs>
    <ds:schemaRef ds:uri="http://www.imanage.com/work/xmlschema"/>
  </ds:schemaRefs>
</ds:datastoreItem>
</file>

<file path=customXml/itemProps2.xml><?xml version="1.0" encoding="utf-8"?>
<ds:datastoreItem xmlns:ds="http://schemas.openxmlformats.org/officeDocument/2006/customXml" ds:itemID="{A471E513-6FE9-4CDF-BBC2-EC28932C68F1}"/>
</file>

<file path=customXml/itemProps3.xml><?xml version="1.0" encoding="utf-8"?>
<ds:datastoreItem xmlns:ds="http://schemas.openxmlformats.org/officeDocument/2006/customXml" ds:itemID="{5BD485E1-C933-4E27-B153-16BAA2156B23}"/>
</file>

<file path=customXml/itemProps4.xml><?xml version="1.0" encoding="utf-8"?>
<ds:datastoreItem xmlns:ds="http://schemas.openxmlformats.org/officeDocument/2006/customXml" ds:itemID="{B0BFEFCC-9ECA-456E-BF21-9AD047C06CDC}"/>
</file>

<file path=docProps/app.xml><?xml version="1.0" encoding="utf-8"?>
<Properties xmlns="http://schemas.openxmlformats.org/officeDocument/2006/extended-properties" xmlns:vt="http://schemas.openxmlformats.org/officeDocument/2006/docPropsVTypes">
  <Template>blank</Template>
  <TotalTime>552</TotalTime>
  <Words>2019</Words>
  <Application>Microsoft Office PowerPoint</Application>
  <PresentationFormat>On-screen Show (16:9)</PresentationFormat>
  <Paragraphs>178</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SG Theme</vt:lpstr>
      <vt:lpstr>Current Statutory Reforms – How will they impact on Survey professionals and their clients?</vt:lpstr>
      <vt:lpstr>Introduction</vt:lpstr>
      <vt:lpstr>PowerPoint Presentation</vt:lpstr>
      <vt:lpstr>Background</vt:lpstr>
      <vt:lpstr>Overall context</vt:lpstr>
      <vt:lpstr>PowerPoint Presentation</vt:lpstr>
      <vt:lpstr>The Purpose of the NBEA and Preliminary Matters</vt:lpstr>
      <vt:lpstr>Achievement of purpose continued</vt:lpstr>
      <vt:lpstr>Outcomes</vt:lpstr>
      <vt:lpstr>Another important change</vt:lpstr>
      <vt:lpstr>The National Planning Framework</vt:lpstr>
      <vt:lpstr>The National Planning Framework continued</vt:lpstr>
      <vt:lpstr>National Planning Framework continued</vt:lpstr>
      <vt:lpstr>National Planning Framework continued</vt:lpstr>
      <vt:lpstr>Natural and Built Environment Plans</vt:lpstr>
      <vt:lpstr>Natural and Built Environment Plans continued</vt:lpstr>
      <vt:lpstr>Consenting under the NBA</vt:lpstr>
      <vt:lpstr> Consenting under the NBA continued</vt:lpstr>
      <vt:lpstr>Matters that cannot be had regard to now include:</vt:lpstr>
      <vt:lpstr>Subdivision under the NBEA</vt:lpstr>
      <vt:lpstr>Polluter Pays Principle</vt:lpstr>
      <vt:lpstr>Contaminated Land</vt:lpstr>
      <vt:lpstr>The Spatial Planning Act (SPA)</vt:lpstr>
      <vt:lpstr>The Spatial Planning Act continued</vt:lpstr>
      <vt:lpstr>Climate Adaptation Bill</vt:lpstr>
      <vt:lpstr>PowerPoint Presentation</vt:lpstr>
      <vt:lpstr>PowerPoint Presentation</vt:lpstr>
    </vt:vector>
  </TitlesOfParts>
  <Company>Simpson Grierson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Statutory Reforms – How will they impact on Survey professionals and their clients</dc:title>
  <dc:creator>Simpson Grierson</dc:creator>
  <cp:lastModifiedBy>Jenny  Houdalakis</cp:lastModifiedBy>
  <cp:revision>46</cp:revision>
  <cp:lastPrinted>2023-08-29T04:37:50Z</cp:lastPrinted>
  <dcterms:created xsi:type="dcterms:W3CDTF">2023-07-20T04:20:34Z</dcterms:created>
  <dcterms:modified xsi:type="dcterms:W3CDTF">2023-09-06T03:18:32Z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0x010100ED56305A13776B418E6E31CC053FF3D3</vt:lpwstr>
  </property>
</Properties>
</file>