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comments/modernComment_128_FB8569EC.xml" ContentType="application/vnd.ms-powerpoint.comments+xml"/>
  <Override PartName="/ppt/theme/theme2.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Metadata/LabelInfo.xml" ContentType="application/vnd.ms-office.classificationlabel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74" r:id="rId3"/>
    <p:sldId id="257" r:id="rId4"/>
    <p:sldId id="259" r:id="rId5"/>
    <p:sldId id="277" r:id="rId6"/>
    <p:sldId id="278" r:id="rId7"/>
    <p:sldId id="291" r:id="rId8"/>
    <p:sldId id="280" r:id="rId9"/>
    <p:sldId id="281" r:id="rId10"/>
    <p:sldId id="282" r:id="rId11"/>
    <p:sldId id="292" r:id="rId12"/>
    <p:sldId id="293" r:id="rId13"/>
    <p:sldId id="271" r:id="rId14"/>
    <p:sldId id="285" r:id="rId15"/>
    <p:sldId id="267" r:id="rId16"/>
    <p:sldId id="286" r:id="rId17"/>
    <p:sldId id="297" r:id="rId18"/>
    <p:sldId id="287" r:id="rId19"/>
    <p:sldId id="272" r:id="rId20"/>
    <p:sldId id="296" r:id="rId21"/>
    <p:sldId id="289" r:id="rId22"/>
    <p:sldId id="298" r:id="rId23"/>
    <p:sldId id="294" r:id="rId24"/>
    <p:sldId id="29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FF5F00-EE3A-DE51-CDB9-E1491FBD3B12}" name="Emily Cambridge" initials="EC" userId="S::Emily.Cambridge@beca.com::50c5b804-fcfb-43e7-86a0-639d59307d9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2E4B"/>
    <a:srgbClr val="CF2F93"/>
    <a:srgbClr val="CE2F92"/>
    <a:srgbClr val="E7AFD6"/>
    <a:srgbClr val="EFF0F8"/>
    <a:srgbClr val="452C8A"/>
    <a:srgbClr val="87D3E0"/>
    <a:srgbClr val="C2DB76"/>
    <a:srgbClr val="FECA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6646CA-6223-416F-B706-20FA17B8EC33}" v="24" dt="2023-08-30T10:03:26.8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26" autoAdjust="0"/>
    <p:restoredTop sz="64747" autoAdjust="0"/>
  </p:normalViewPr>
  <p:slideViewPr>
    <p:cSldViewPr snapToGrid="0">
      <p:cViewPr varScale="1">
        <p:scale>
          <a:sx n="49" d="100"/>
          <a:sy n="49" d="100"/>
        </p:scale>
        <p:origin x="1254" y="36"/>
      </p:cViewPr>
      <p:guideLst/>
    </p:cSldViewPr>
  </p:slid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35" Type="http://schemas.openxmlformats.org/officeDocument/2006/relationships/customXml" Target="../customXml/item3.xml"/><Relationship Id="rId8" Type="http://schemas.openxmlformats.org/officeDocument/2006/relationships/slide" Target="slides/slide7.xml"/></Relationships>
</file>

<file path=ppt/comments/modernComment_128_FB8569EC.xml><?xml version="1.0" encoding="utf-8"?>
<p188:cmLst xmlns:a="http://schemas.openxmlformats.org/drawingml/2006/main" xmlns:r="http://schemas.openxmlformats.org/officeDocument/2006/relationships" xmlns:p188="http://schemas.microsoft.com/office/powerpoint/2018/8/main">
  <p188:cm id="{7A55B78B-B4DD-4C38-9AA2-A3EA6E0F19B4}" authorId="{C4FF5F00-EE3A-DE51-CDB9-E1491FBD3B12}" created="2023-08-24T04:45:55.421">
    <pc:sldMkLst xmlns:pc="http://schemas.microsoft.com/office/powerpoint/2013/main/command">
      <pc:docMk/>
      <pc:sldMk cId="4219824620" sldId="296"/>
    </pc:sldMkLst>
    <p188:txBody>
      <a:bodyPr/>
      <a:lstStyle/>
      <a:p>
        <a:r>
          <a:rPr lang="en-US"/>
          <a:t>Final quote moved to notes section of final slide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AEF8D36E-9781-4694-B767-6E2571AFC295}"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B449F9-88BD-46D7-95C8-F5ED8C3D6299}" type="slidenum">
              <a:rPr lang="en-US" smtClean="0"/>
              <a:t>‹#›</a:t>
            </a:fld>
            <a:endParaRPr lang="en-US"/>
          </a:p>
        </p:txBody>
      </p:sp>
    </p:spTree>
    <p:extLst>
      <p:ext uri="{BB962C8B-B14F-4D97-AF65-F5344CB8AC3E}">
        <p14:creationId xmlns:p14="http://schemas.microsoft.com/office/powerpoint/2010/main" val="2589248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77B449F9-88BD-46D7-95C8-F5ED8C3D6299}" type="slidenum">
              <a:rPr lang="en-US" smtClean="0"/>
              <a:t>1</a:t>
            </a:fld>
            <a:endParaRPr lang="en-US"/>
          </a:p>
        </p:txBody>
      </p:sp>
    </p:spTree>
    <p:extLst>
      <p:ext uri="{BB962C8B-B14F-4D97-AF65-F5344CB8AC3E}">
        <p14:creationId xmlns:p14="http://schemas.microsoft.com/office/powerpoint/2010/main" val="3777619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now a widespread acknowledgement that we are currently experiencing high levels of loneliness across our society. The health effects of loneliness have been compared to smoking 15 cigarettes a day.</a:t>
            </a:r>
          </a:p>
          <a:p>
            <a:endParaRPr lang="en-GB" dirty="0"/>
          </a:p>
          <a:p>
            <a:r>
              <a:rPr lang="en-GB" dirty="0"/>
              <a:t>At a time that we are supposedly better connected, than any that has preceded us, we are feeling lonelier than ever.</a:t>
            </a:r>
          </a:p>
          <a:p>
            <a:endParaRPr lang="en-US" dirty="0"/>
          </a:p>
          <a:p>
            <a:r>
              <a:rPr lang="en-GB" dirty="0"/>
              <a:t>The majority of housing tends to be focused on the nuclear family. Alternatives are often grouped together in separate locations, e.g. retirement villages, and student accommodation.</a:t>
            </a:r>
          </a:p>
          <a:p>
            <a:endParaRPr lang="en-GB" dirty="0"/>
          </a:p>
          <a:p>
            <a:r>
              <a:rPr lang="en-GB" dirty="0"/>
              <a:t>This grouping of people of particular ages, is pushing the different generations apart.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Also high house prices are requiring parents to work long hours to service large mortgages, meaning more child care and reduced connection with parents.</a:t>
            </a:r>
          </a:p>
          <a:p>
            <a:endParaRPr lang="en-GB" dirty="0"/>
          </a:p>
          <a:p>
            <a:r>
              <a:rPr lang="en-GB" sz="600" dirty="0">
                <a:highlight>
                  <a:srgbClr val="FFFF00"/>
                </a:highlight>
              </a:rPr>
              <a:t>(When people live further afield they need to drive past more other peoples houses in order to get to the commercial centres to work. These increased commuters  with no connection to the neighbourhood create an unsafe environment for kids to play freely in the streets, interacting with other kids their own age. It’s hard to practice and deepen relationships with friends your own age by waving to them from the back seat of an SUV while getting dropped off at school. People of all ages are not getting enough practice at social interactions and making meaningful friendships.)</a:t>
            </a:r>
          </a:p>
          <a:p>
            <a:endParaRPr lang="en-GB" dirty="0"/>
          </a:p>
          <a:p>
            <a:endParaRPr lang="en-US" dirty="0"/>
          </a:p>
        </p:txBody>
      </p:sp>
      <p:sp>
        <p:nvSpPr>
          <p:cNvPr id="4" name="Slide Number Placeholder 3"/>
          <p:cNvSpPr>
            <a:spLocks noGrp="1"/>
          </p:cNvSpPr>
          <p:nvPr>
            <p:ph type="sldNum" sz="quarter" idx="5"/>
          </p:nvPr>
        </p:nvSpPr>
        <p:spPr/>
        <p:txBody>
          <a:bodyPr/>
          <a:lstStyle/>
          <a:p>
            <a:fld id="{77B449F9-88BD-46D7-95C8-F5ED8C3D6299}" type="slidenum">
              <a:rPr lang="en-US" smtClean="0"/>
              <a:t>10</a:t>
            </a:fld>
            <a:endParaRPr lang="en-US"/>
          </a:p>
        </p:txBody>
      </p:sp>
    </p:spTree>
    <p:extLst>
      <p:ext uri="{BB962C8B-B14F-4D97-AF65-F5344CB8AC3E}">
        <p14:creationId xmlns:p14="http://schemas.microsoft.com/office/powerpoint/2010/main" val="3000187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how do we bring the journey full circle and recapture the village within a current day city.</a:t>
            </a:r>
          </a:p>
          <a:p>
            <a:endParaRPr lang="en-NZ" dirty="0"/>
          </a:p>
          <a:p>
            <a:r>
              <a:rPr lang="en-NZ" dirty="0"/>
              <a:t>There is a few examples and initiatives currently in play.</a:t>
            </a:r>
            <a:endParaRPr lang="en-US" dirty="0"/>
          </a:p>
        </p:txBody>
      </p:sp>
      <p:sp>
        <p:nvSpPr>
          <p:cNvPr id="4" name="Slide Number Placeholder 3"/>
          <p:cNvSpPr>
            <a:spLocks noGrp="1"/>
          </p:cNvSpPr>
          <p:nvPr>
            <p:ph type="sldNum" sz="quarter" idx="5"/>
          </p:nvPr>
        </p:nvSpPr>
        <p:spPr/>
        <p:txBody>
          <a:bodyPr/>
          <a:lstStyle/>
          <a:p>
            <a:fld id="{77B449F9-88BD-46D7-95C8-F5ED8C3D6299}" type="slidenum">
              <a:rPr lang="en-US" smtClean="0"/>
              <a:t>11</a:t>
            </a:fld>
            <a:endParaRPr lang="en-US"/>
          </a:p>
        </p:txBody>
      </p:sp>
    </p:spTree>
    <p:extLst>
      <p:ext uri="{BB962C8B-B14F-4D97-AF65-F5344CB8AC3E}">
        <p14:creationId xmlns:p14="http://schemas.microsoft.com/office/powerpoint/2010/main" val="4079604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an intentional community </a:t>
            </a:r>
            <a:r>
              <a:rPr lang="en-GB"/>
              <a:t>of private, </a:t>
            </a:r>
            <a:r>
              <a:rPr lang="en-GB" dirty="0"/>
              <a:t>fully </a:t>
            </a:r>
            <a:r>
              <a:rPr lang="en-GB"/>
              <a:t>self contained homes </a:t>
            </a:r>
            <a:r>
              <a:rPr lang="en-GB" dirty="0"/>
              <a:t>clustered around shared space. (Wiki)</a:t>
            </a:r>
          </a:p>
          <a:p>
            <a:endParaRPr lang="en-GB" dirty="0"/>
          </a:p>
          <a:p>
            <a:r>
              <a:rPr lang="en-GB" dirty="0"/>
              <a:t>Generally with a central building that often has a large kitchen and dining space where residents regularly dine together. </a:t>
            </a:r>
          </a:p>
          <a:p>
            <a:endParaRPr lang="en-GB" dirty="0"/>
          </a:p>
          <a:p>
            <a:r>
              <a:rPr lang="en-GB" dirty="0"/>
              <a:t>It can include shared facilities such as a guest room for residents to book out for friends and family to stay in. Saving on needing a guest room in each house. Also shared utilities such as heating, washing machines. These are all collectively funded and managed.</a:t>
            </a:r>
          </a:p>
          <a:p>
            <a:endParaRPr lang="en-GB" dirty="0"/>
          </a:p>
          <a:p>
            <a:r>
              <a:rPr lang="en-GB" dirty="0"/>
              <a:t>The intention is to have a diversity of residents with regular interaction between generations. </a:t>
            </a:r>
          </a:p>
          <a:p>
            <a:endParaRPr lang="en-GB" dirty="0"/>
          </a:p>
          <a:p>
            <a:r>
              <a:rPr lang="en-GB" dirty="0"/>
              <a:t>This creates opportunities for collective child/elderly care arrangements.</a:t>
            </a:r>
          </a:p>
          <a:p>
            <a:endParaRPr lang="en-GB" dirty="0"/>
          </a:p>
          <a:p>
            <a:r>
              <a:rPr lang="en-GB" dirty="0"/>
              <a:t>There are a number of retroactive co house initiatives, where people have started by removing back fences and creating communal areas. The Peterborough Housing Cooperative on the left here started this way, and was completely reimagined after the earthquakes.</a:t>
            </a:r>
          </a:p>
          <a:p>
            <a:endParaRPr lang="en-GB" dirty="0"/>
          </a:p>
        </p:txBody>
      </p:sp>
      <p:sp>
        <p:nvSpPr>
          <p:cNvPr id="4" name="Slide Number Placeholder 3"/>
          <p:cNvSpPr>
            <a:spLocks noGrp="1"/>
          </p:cNvSpPr>
          <p:nvPr>
            <p:ph type="sldNum" sz="quarter" idx="5"/>
          </p:nvPr>
        </p:nvSpPr>
        <p:spPr/>
        <p:txBody>
          <a:bodyPr/>
          <a:lstStyle/>
          <a:p>
            <a:fld id="{77B449F9-88BD-46D7-95C8-F5ED8C3D6299}" type="slidenum">
              <a:rPr lang="en-US" smtClean="0"/>
              <a:t>12</a:t>
            </a:fld>
            <a:endParaRPr lang="en-US"/>
          </a:p>
        </p:txBody>
      </p:sp>
    </p:spTree>
    <p:extLst>
      <p:ext uri="{BB962C8B-B14F-4D97-AF65-F5344CB8AC3E}">
        <p14:creationId xmlns:p14="http://schemas.microsoft.com/office/powerpoint/2010/main" val="2687773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Large site required in a suitable place.</a:t>
            </a:r>
          </a:p>
          <a:p>
            <a:r>
              <a:rPr lang="en-GB" dirty="0"/>
              <a:t>Difficult to obtain financing for a collective group with no assets.</a:t>
            </a:r>
          </a:p>
          <a:p>
            <a:r>
              <a:rPr lang="en-GB" dirty="0"/>
              <a:t>Ownership structure. Who owns what? What happens with any rent paid to non profit owners?</a:t>
            </a:r>
          </a:p>
          <a:p>
            <a:r>
              <a:rPr lang="en-GB" dirty="0"/>
              <a:t>Dependent on effective cooperation between all residents.</a:t>
            </a:r>
            <a:endParaRPr lang="en-NZ" dirty="0"/>
          </a:p>
          <a:p>
            <a:endParaRPr lang="en-GB" dirty="0"/>
          </a:p>
        </p:txBody>
      </p:sp>
      <p:sp>
        <p:nvSpPr>
          <p:cNvPr id="4" name="Slide Number Placeholder 3"/>
          <p:cNvSpPr>
            <a:spLocks noGrp="1"/>
          </p:cNvSpPr>
          <p:nvPr>
            <p:ph type="sldNum" sz="quarter" idx="5"/>
          </p:nvPr>
        </p:nvSpPr>
        <p:spPr/>
        <p:txBody>
          <a:bodyPr/>
          <a:lstStyle/>
          <a:p>
            <a:fld id="{77B449F9-88BD-46D7-95C8-F5ED8C3D6299}" type="slidenum">
              <a:rPr lang="en-US" smtClean="0"/>
              <a:t>13</a:t>
            </a:fld>
            <a:endParaRPr lang="en-US"/>
          </a:p>
        </p:txBody>
      </p:sp>
    </p:spTree>
    <p:extLst>
      <p:ext uri="{BB962C8B-B14F-4D97-AF65-F5344CB8AC3E}">
        <p14:creationId xmlns:p14="http://schemas.microsoft.com/office/powerpoint/2010/main" val="304589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Attached housing on one site, with options to connect between the two internally or have them separated with a fire door.</a:t>
            </a:r>
          </a:p>
          <a:p>
            <a:endParaRPr lang="en-GB" dirty="0"/>
          </a:p>
          <a:p>
            <a:r>
              <a:rPr lang="en-GB" dirty="0"/>
              <a:t>I have split the units in this example with an orange line.</a:t>
            </a:r>
          </a:p>
          <a:p>
            <a:endParaRPr lang="en-GB" dirty="0"/>
          </a:p>
          <a:p>
            <a:r>
              <a:rPr lang="en-GB" dirty="0"/>
              <a:t>Generally, one larger house suitable for a whole family with some larger living spaces. The second a smaller unit, is self sufficient, but can flow through to the larger unit for social time.</a:t>
            </a:r>
          </a:p>
          <a:p>
            <a:endParaRPr lang="en-GB" dirty="0"/>
          </a:p>
          <a:p>
            <a:r>
              <a:rPr lang="en-GB" dirty="0"/>
              <a:t>There is flexibility of use over the lifecycle of a family. E.g. Established family with elderly parents attached, or empty nesters with the older kids living next door, empty nesters with the kids young family in the bigger unit next door, or if your family is big enough, spread right across both units. Even live in one unit and rent the second unit to a third party. It is a truly versatile set up.</a:t>
            </a:r>
          </a:p>
          <a:p>
            <a:endParaRPr lang="en-US" dirty="0"/>
          </a:p>
        </p:txBody>
      </p:sp>
      <p:sp>
        <p:nvSpPr>
          <p:cNvPr id="4" name="Slide Number Placeholder 3"/>
          <p:cNvSpPr>
            <a:spLocks noGrp="1"/>
          </p:cNvSpPr>
          <p:nvPr>
            <p:ph type="sldNum" sz="quarter" idx="5"/>
          </p:nvPr>
        </p:nvSpPr>
        <p:spPr/>
        <p:txBody>
          <a:bodyPr/>
          <a:lstStyle/>
          <a:p>
            <a:fld id="{77B449F9-88BD-46D7-95C8-F5ED8C3D6299}" type="slidenum">
              <a:rPr lang="en-US" smtClean="0"/>
              <a:t>14</a:t>
            </a:fld>
            <a:endParaRPr lang="en-US"/>
          </a:p>
        </p:txBody>
      </p:sp>
    </p:spTree>
    <p:extLst>
      <p:ext uri="{BB962C8B-B14F-4D97-AF65-F5344CB8AC3E}">
        <p14:creationId xmlns:p14="http://schemas.microsoft.com/office/powerpoint/2010/main" val="923027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Current lot sizes and shapes not able to accommodate the size of house required. </a:t>
            </a:r>
          </a:p>
          <a:p>
            <a:r>
              <a:rPr lang="en-GB" dirty="0"/>
              <a:t>Because there is a second kitchen it counts as two HUEs and triggers a second set of DCs. </a:t>
            </a:r>
          </a:p>
          <a:p>
            <a:r>
              <a:rPr lang="en-GB" dirty="0"/>
              <a:t>Doesn’t fit with the tried and true business models built around current housing typologies. Easier to continue the status quo.</a:t>
            </a:r>
          </a:p>
          <a:p>
            <a:r>
              <a:rPr lang="en-GB" dirty="0"/>
              <a:t>Fire rating requirements can complicate the building design.</a:t>
            </a:r>
            <a:endParaRPr lang="en-NZ" dirty="0"/>
          </a:p>
          <a:p>
            <a:endParaRPr lang="en-NZ" dirty="0"/>
          </a:p>
        </p:txBody>
      </p:sp>
      <p:sp>
        <p:nvSpPr>
          <p:cNvPr id="4" name="Slide Number Placeholder 3"/>
          <p:cNvSpPr>
            <a:spLocks noGrp="1"/>
          </p:cNvSpPr>
          <p:nvPr>
            <p:ph type="sldNum" sz="quarter" idx="5"/>
          </p:nvPr>
        </p:nvSpPr>
        <p:spPr/>
        <p:txBody>
          <a:bodyPr/>
          <a:lstStyle/>
          <a:p>
            <a:fld id="{77B449F9-88BD-46D7-95C8-F5ED8C3D6299}" type="slidenum">
              <a:rPr lang="en-US" smtClean="0"/>
              <a:t>15</a:t>
            </a:fld>
            <a:endParaRPr lang="en-US"/>
          </a:p>
        </p:txBody>
      </p:sp>
    </p:spTree>
    <p:extLst>
      <p:ext uri="{BB962C8B-B14F-4D97-AF65-F5344CB8AC3E}">
        <p14:creationId xmlns:p14="http://schemas.microsoft.com/office/powerpoint/2010/main" val="3959042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err="1"/>
              <a:t>Maori</a:t>
            </a:r>
            <a:r>
              <a:rPr lang="en-NZ" dirty="0"/>
              <a:t> housing developments, primarily focused on getting Iwi and Hapu members into good housing.</a:t>
            </a:r>
          </a:p>
          <a:p>
            <a:endParaRPr lang="en-NZ" dirty="0"/>
          </a:p>
          <a:p>
            <a:r>
              <a:rPr lang="en-NZ" dirty="0"/>
              <a:t>Various means of funding support enabling people in different stages of life to live together in the one area.</a:t>
            </a:r>
          </a:p>
          <a:p>
            <a:endParaRPr lang="en-NZ" dirty="0"/>
          </a:p>
          <a:p>
            <a:r>
              <a:rPr lang="en-NZ" dirty="0"/>
              <a:t>Jade </a:t>
            </a:r>
            <a:r>
              <a:rPr lang="en-NZ" dirty="0" err="1"/>
              <a:t>Kake</a:t>
            </a:r>
            <a:r>
              <a:rPr lang="en-NZ" dirty="0"/>
              <a:t>, in the far north is working on plans to build a modern version of a traditional marae.  With individual housing surrounding common buildings and a central Marae. This would also include Kohanga </a:t>
            </a:r>
            <a:r>
              <a:rPr lang="en-NZ" dirty="0" err="1"/>
              <a:t>Reo</a:t>
            </a:r>
            <a:r>
              <a:rPr lang="en-NZ" dirty="0"/>
              <a:t> to support the community.</a:t>
            </a:r>
            <a:endParaRPr lang="en-US" dirty="0"/>
          </a:p>
          <a:p>
            <a:endParaRPr lang="en-US" dirty="0"/>
          </a:p>
        </p:txBody>
      </p:sp>
      <p:sp>
        <p:nvSpPr>
          <p:cNvPr id="4" name="Slide Number Placeholder 3"/>
          <p:cNvSpPr>
            <a:spLocks noGrp="1"/>
          </p:cNvSpPr>
          <p:nvPr>
            <p:ph type="sldNum" sz="quarter" idx="5"/>
          </p:nvPr>
        </p:nvSpPr>
        <p:spPr/>
        <p:txBody>
          <a:bodyPr/>
          <a:lstStyle/>
          <a:p>
            <a:fld id="{77B449F9-88BD-46D7-95C8-F5ED8C3D6299}" type="slidenum">
              <a:rPr lang="en-US" smtClean="0"/>
              <a:t>16</a:t>
            </a:fld>
            <a:endParaRPr lang="en-US"/>
          </a:p>
        </p:txBody>
      </p:sp>
    </p:spTree>
    <p:extLst>
      <p:ext uri="{BB962C8B-B14F-4D97-AF65-F5344CB8AC3E}">
        <p14:creationId xmlns:p14="http://schemas.microsoft.com/office/powerpoint/2010/main" val="713427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Complications with the developments being on </a:t>
            </a:r>
            <a:r>
              <a:rPr lang="en-GB" dirty="0" err="1"/>
              <a:t>Maori</a:t>
            </a:r>
            <a:r>
              <a:rPr lang="en-GB" dirty="0"/>
              <a:t> land.</a:t>
            </a:r>
          </a:p>
          <a:p>
            <a:r>
              <a:rPr lang="en-GB" dirty="0"/>
              <a:t>Location of the available land.</a:t>
            </a:r>
          </a:p>
          <a:p>
            <a:r>
              <a:rPr lang="en-NZ" dirty="0"/>
              <a:t>Needing agreement from the many owners of the land to develop on it. </a:t>
            </a:r>
          </a:p>
          <a:p>
            <a:r>
              <a:rPr lang="en-NZ" dirty="0"/>
              <a:t>Banks requiring the buildings to be portable so they could be recovered if the loan was to default. The bank would not be able to claim the land.</a:t>
            </a:r>
          </a:p>
          <a:p>
            <a:endParaRPr lang="en-NZ" dirty="0"/>
          </a:p>
        </p:txBody>
      </p:sp>
      <p:sp>
        <p:nvSpPr>
          <p:cNvPr id="4" name="Slide Number Placeholder 3"/>
          <p:cNvSpPr>
            <a:spLocks noGrp="1"/>
          </p:cNvSpPr>
          <p:nvPr>
            <p:ph type="sldNum" sz="quarter" idx="5"/>
          </p:nvPr>
        </p:nvSpPr>
        <p:spPr/>
        <p:txBody>
          <a:bodyPr/>
          <a:lstStyle/>
          <a:p>
            <a:fld id="{77B449F9-88BD-46D7-95C8-F5ED8C3D6299}" type="slidenum">
              <a:rPr lang="en-US" smtClean="0"/>
              <a:t>17</a:t>
            </a:fld>
            <a:endParaRPr lang="en-US"/>
          </a:p>
        </p:txBody>
      </p:sp>
    </p:spTree>
    <p:extLst>
      <p:ext uri="{BB962C8B-B14F-4D97-AF65-F5344CB8AC3E}">
        <p14:creationId xmlns:p14="http://schemas.microsoft.com/office/powerpoint/2010/main" val="1299848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public spaces are vital to cultivating healthy social interactions. There are three key features to any effective public space.</a:t>
            </a:r>
          </a:p>
          <a:p>
            <a:endParaRPr lang="en-GB" dirty="0"/>
          </a:p>
          <a:p>
            <a:r>
              <a:rPr lang="en-GB" dirty="0"/>
              <a:t>I say semi public/semi private, so that the residents can claim some ownership of the space and make it a desirable place to be. But also public so that others are able to share the area and feel like they are in a safe inviting space. People are what really makes any place interesting, and for them to stay they need to feel invited and safe.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Copenhagen ring apartments, Em and I stayed in an air </a:t>
            </a:r>
            <a:r>
              <a:rPr lang="en-GB" dirty="0" err="1"/>
              <a:t>bnb</a:t>
            </a:r>
            <a:r>
              <a:rPr lang="en-GB" dirty="0"/>
              <a:t> in this block. It’s open to the public but enclosed by residential buildings, with some mixed use on the outsides. Its within walking distance of the CBD.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Em stayed in some university accommodation at the edge of this complex of apartments in Funen park in Amsterdam. The cool paving invited the public through the area with grassed areas for the residents of each block of apartments to play out doors 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are fortunate to live near a wooded gully called the </a:t>
            </a:r>
            <a:r>
              <a:rPr lang="en-GB" dirty="0" err="1"/>
              <a:t>Cracroft</a:t>
            </a:r>
            <a:r>
              <a:rPr lang="en-GB" dirty="0"/>
              <a:t> caverns. Not many people are aware of it, so we often know the people we bump into when walking the dog. The residents also organise a community </a:t>
            </a:r>
            <a:r>
              <a:rPr lang="en-GB" dirty="0" err="1"/>
              <a:t>bbq</a:t>
            </a:r>
            <a:r>
              <a:rPr lang="en-GB" dirty="0"/>
              <a:t> once a year, which is a great opportunity to hear some stories about the place from people who had lived there for years.</a:t>
            </a:r>
          </a:p>
          <a:p>
            <a:endParaRPr lang="en-US" dirty="0"/>
          </a:p>
        </p:txBody>
      </p:sp>
      <p:sp>
        <p:nvSpPr>
          <p:cNvPr id="4" name="Slide Number Placeholder 3"/>
          <p:cNvSpPr>
            <a:spLocks noGrp="1"/>
          </p:cNvSpPr>
          <p:nvPr>
            <p:ph type="sldNum" sz="quarter" idx="5"/>
          </p:nvPr>
        </p:nvSpPr>
        <p:spPr/>
        <p:txBody>
          <a:bodyPr/>
          <a:lstStyle/>
          <a:p>
            <a:fld id="{77B449F9-88BD-46D7-95C8-F5ED8C3D6299}" type="slidenum">
              <a:rPr lang="en-US" smtClean="0"/>
              <a:t>18</a:t>
            </a:fld>
            <a:endParaRPr lang="en-US"/>
          </a:p>
        </p:txBody>
      </p:sp>
    </p:spTree>
    <p:extLst>
      <p:ext uri="{BB962C8B-B14F-4D97-AF65-F5344CB8AC3E}">
        <p14:creationId xmlns:p14="http://schemas.microsoft.com/office/powerpoint/2010/main" val="1097754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Ownership? If a public reserve, it needs to fit with Council vesting and maintenance requirements.</a:t>
            </a:r>
          </a:p>
          <a:p>
            <a:r>
              <a:rPr lang="en-GB" dirty="0"/>
              <a:t>For new developments, it detracts from saleable lot areas.</a:t>
            </a:r>
          </a:p>
          <a:p>
            <a:r>
              <a:rPr lang="en-NZ" dirty="0"/>
              <a:t>Dependent on buy in from residents to take ownership of the area.</a:t>
            </a:r>
          </a:p>
          <a:p>
            <a:r>
              <a:rPr lang="en-NZ" dirty="0"/>
              <a:t>Time commitment required for maintenance. </a:t>
            </a:r>
          </a:p>
          <a:p>
            <a:endParaRPr lang="en-NZ" dirty="0"/>
          </a:p>
        </p:txBody>
      </p:sp>
      <p:sp>
        <p:nvSpPr>
          <p:cNvPr id="4" name="Slide Number Placeholder 3"/>
          <p:cNvSpPr>
            <a:spLocks noGrp="1"/>
          </p:cNvSpPr>
          <p:nvPr>
            <p:ph type="sldNum" sz="quarter" idx="5"/>
          </p:nvPr>
        </p:nvSpPr>
        <p:spPr/>
        <p:txBody>
          <a:bodyPr/>
          <a:lstStyle/>
          <a:p>
            <a:fld id="{77B449F9-88BD-46D7-95C8-F5ED8C3D6299}" type="slidenum">
              <a:rPr lang="en-US" smtClean="0"/>
              <a:t>19</a:t>
            </a:fld>
            <a:endParaRPr lang="en-US"/>
          </a:p>
        </p:txBody>
      </p:sp>
    </p:spTree>
    <p:extLst>
      <p:ext uri="{BB962C8B-B14F-4D97-AF65-F5344CB8AC3E}">
        <p14:creationId xmlns:p14="http://schemas.microsoft.com/office/powerpoint/2010/main" val="212784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err="1"/>
              <a:t>Im</a:t>
            </a:r>
            <a:r>
              <a:rPr lang="en-NZ" dirty="0"/>
              <a:t> going to take you on a journey through the timeline of human existence.</a:t>
            </a:r>
          </a:p>
          <a:p>
            <a:endParaRPr lang="en-NZ" dirty="0"/>
          </a:p>
          <a:p>
            <a:endParaRPr lang="en-NZ" dirty="0"/>
          </a:p>
          <a:p>
            <a:r>
              <a:rPr lang="en-NZ" dirty="0"/>
              <a:t>The agricultural revolution happened 5% of the age of our species ago. So that would be about here (middle of Empires)</a:t>
            </a:r>
          </a:p>
          <a:p>
            <a:r>
              <a:rPr lang="en-NZ" dirty="0"/>
              <a:t>The First homo </a:t>
            </a:r>
            <a:r>
              <a:rPr lang="en-NZ" dirty="0" err="1"/>
              <a:t>sapien</a:t>
            </a:r>
            <a:r>
              <a:rPr lang="en-NZ" dirty="0"/>
              <a:t> remains date back to 300 000 years ago.</a:t>
            </a:r>
          </a:p>
          <a:p>
            <a:r>
              <a:rPr lang="en-NZ" dirty="0"/>
              <a:t>Agricultural revolution 12-15 000 years ago.</a:t>
            </a:r>
          </a:p>
          <a:p>
            <a:r>
              <a:rPr lang="en-NZ" dirty="0"/>
              <a:t>First empires 5000BC- 500AD so 7000-1500 years ago.</a:t>
            </a:r>
          </a:p>
          <a:p>
            <a:r>
              <a:rPr lang="en-NZ" dirty="0"/>
              <a:t>Feudal times 1500- 250 years ago.</a:t>
            </a:r>
          </a:p>
          <a:p>
            <a:r>
              <a:rPr lang="en-NZ" dirty="0"/>
              <a:t>Industrial revolution 250-100 years ago.</a:t>
            </a:r>
          </a:p>
          <a:p>
            <a:r>
              <a:rPr lang="en-NZ" dirty="0"/>
              <a:t>Suburbia post WWII 70 years ago.</a:t>
            </a:r>
          </a:p>
          <a:p>
            <a:endParaRPr lang="en-NZ" dirty="0"/>
          </a:p>
          <a:p>
            <a:r>
              <a:rPr lang="en-NZ" dirty="0"/>
              <a:t>So as far as our DNA is concerned the agricultural revolution was about a month ago, Rome was peaking a week ago, the industrial revolution was a day or two ago, and the car was invented when we all sat down to listen to the first speaker this morning.</a:t>
            </a:r>
          </a:p>
          <a:p>
            <a:endParaRPr lang="en-US" dirty="0"/>
          </a:p>
        </p:txBody>
      </p:sp>
      <p:sp>
        <p:nvSpPr>
          <p:cNvPr id="4" name="Slide Number Placeholder 3"/>
          <p:cNvSpPr>
            <a:spLocks noGrp="1"/>
          </p:cNvSpPr>
          <p:nvPr>
            <p:ph type="sldNum" sz="quarter" idx="5"/>
          </p:nvPr>
        </p:nvSpPr>
        <p:spPr/>
        <p:txBody>
          <a:bodyPr/>
          <a:lstStyle/>
          <a:p>
            <a:fld id="{77B449F9-88BD-46D7-95C8-F5ED8C3D6299}" type="slidenum">
              <a:rPr lang="en-US" smtClean="0"/>
              <a:t>2</a:t>
            </a:fld>
            <a:endParaRPr lang="en-US"/>
          </a:p>
        </p:txBody>
      </p:sp>
    </p:spTree>
    <p:extLst>
      <p:ext uri="{BB962C8B-B14F-4D97-AF65-F5344CB8AC3E}">
        <p14:creationId xmlns:p14="http://schemas.microsoft.com/office/powerpoint/2010/main" val="2430469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NZ" dirty="0"/>
              <a:t>As much as we think we technology is facilitating all the communication that we need, it’s not. </a:t>
            </a:r>
          </a:p>
          <a:p>
            <a:pPr marL="228600" indent="-228600">
              <a:buAutoNum type="arabicPeriod"/>
            </a:pPr>
            <a:endParaRPr lang="en-NZ"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NZ" dirty="0">
                <a:solidFill>
                  <a:schemeClr val="accent2"/>
                </a:solidFill>
              </a:rPr>
              <a:t>We can’t afford to design meaningful social interactions out of our lives, it needs to be built into our living environment.</a:t>
            </a:r>
          </a:p>
          <a:p>
            <a:pPr marL="228600" indent="-228600">
              <a:buAutoNum type="arabicPeriod"/>
            </a:pPr>
            <a:endParaRPr lang="en-NZ" dirty="0"/>
          </a:p>
          <a:p>
            <a:pPr marL="0" indent="0">
              <a:buNone/>
            </a:pPr>
            <a:r>
              <a:rPr lang="en-NZ" dirty="0"/>
              <a:t>Buy in from everybody in land dev cycle</a:t>
            </a:r>
          </a:p>
          <a:p>
            <a:pPr marL="228600" indent="-228600">
              <a:buAutoNum type="arabicPeriod"/>
            </a:pPr>
            <a:endParaRPr lang="en-NZ" dirty="0"/>
          </a:p>
          <a:p>
            <a:pPr marL="0" indent="0">
              <a:buNone/>
            </a:pPr>
            <a:r>
              <a:rPr lang="en-NZ" dirty="0"/>
              <a:t>Real estate agents and “the market” that they help shape, </a:t>
            </a:r>
          </a:p>
          <a:p>
            <a:pPr marL="0" indent="0">
              <a:buNone/>
            </a:pPr>
            <a:r>
              <a:rPr lang="en-NZ" dirty="0"/>
              <a:t>the financial sector and the funding for it all, </a:t>
            </a:r>
          </a:p>
          <a:p>
            <a:pPr marL="0" indent="0">
              <a:buNone/>
            </a:pPr>
            <a:r>
              <a:rPr lang="en-NZ" dirty="0"/>
              <a:t>central and local government to set the framework and system, </a:t>
            </a:r>
          </a:p>
          <a:p>
            <a:pPr marL="0" indent="0">
              <a:buNone/>
            </a:pPr>
            <a:r>
              <a:rPr lang="en-NZ" dirty="0"/>
              <a:t>Developers to acknowledge a potential new market, </a:t>
            </a:r>
            <a:endParaRPr lang="en-NZ" b="0" dirty="0">
              <a:solidFill>
                <a:schemeClr val="tx1"/>
              </a:solidFill>
            </a:endParaRPr>
          </a:p>
          <a:p>
            <a:pPr marL="0" indent="0">
              <a:buNone/>
            </a:pPr>
            <a:r>
              <a:rPr lang="en-NZ" b="1" dirty="0">
                <a:solidFill>
                  <a:schemeClr val="accent2"/>
                </a:solidFill>
              </a:rPr>
              <a:t>and us as surveyors to get it all over the line.</a:t>
            </a:r>
          </a:p>
          <a:p>
            <a:pPr marL="0" indent="0">
              <a:buNone/>
            </a:pPr>
            <a:endParaRPr lang="en-US" dirty="0"/>
          </a:p>
        </p:txBody>
      </p:sp>
      <p:sp>
        <p:nvSpPr>
          <p:cNvPr id="4" name="Slide Number Placeholder 3"/>
          <p:cNvSpPr>
            <a:spLocks noGrp="1"/>
          </p:cNvSpPr>
          <p:nvPr>
            <p:ph type="sldNum" sz="quarter" idx="5"/>
          </p:nvPr>
        </p:nvSpPr>
        <p:spPr/>
        <p:txBody>
          <a:bodyPr/>
          <a:lstStyle/>
          <a:p>
            <a:fld id="{77B449F9-88BD-46D7-95C8-F5ED8C3D6299}" type="slidenum">
              <a:rPr lang="en-US" smtClean="0"/>
              <a:t>20</a:t>
            </a:fld>
            <a:endParaRPr lang="en-US"/>
          </a:p>
        </p:txBody>
      </p:sp>
    </p:spTree>
    <p:extLst>
      <p:ext uri="{BB962C8B-B14F-4D97-AF65-F5344CB8AC3E}">
        <p14:creationId xmlns:p14="http://schemas.microsoft.com/office/powerpoint/2010/main" val="1588014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highlight>
                  <a:srgbClr val="FFFF00"/>
                </a:highlight>
              </a:rPr>
              <a:t>I will finish with one more thought from 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highlight>
                  <a:srgbClr val="FFFF00"/>
                </a:highlight>
              </a:rPr>
              <a:t>We are living in bodies designed to team up with others and hunt woolly mammoth, not use an AI program on a smart phone, while you sit in an airconditioned airport waiting for a flight to take you to the other side of the world see </a:t>
            </a:r>
            <a:r>
              <a:rPr lang="en-NZ">
                <a:highlight>
                  <a:srgbClr val="FFFF00"/>
                </a:highlight>
              </a:rPr>
              <a:t>your family. </a:t>
            </a:r>
            <a:endParaRPr lang="en-NZ"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77B449F9-88BD-46D7-95C8-F5ED8C3D6299}" type="slidenum">
              <a:rPr lang="en-US" smtClean="0"/>
              <a:t>21</a:t>
            </a:fld>
            <a:endParaRPr lang="en-US"/>
          </a:p>
        </p:txBody>
      </p:sp>
    </p:spTree>
    <p:extLst>
      <p:ext uri="{BB962C8B-B14F-4D97-AF65-F5344CB8AC3E}">
        <p14:creationId xmlns:p14="http://schemas.microsoft.com/office/powerpoint/2010/main" val="3599420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77B449F9-88BD-46D7-95C8-F5ED8C3D6299}" type="slidenum">
              <a:rPr lang="en-US" smtClean="0"/>
              <a:t>23</a:t>
            </a:fld>
            <a:endParaRPr lang="en-US"/>
          </a:p>
        </p:txBody>
      </p:sp>
    </p:spTree>
    <p:extLst>
      <p:ext uri="{BB962C8B-B14F-4D97-AF65-F5344CB8AC3E}">
        <p14:creationId xmlns:p14="http://schemas.microsoft.com/office/powerpoint/2010/main" val="3529581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77B449F9-88BD-46D7-95C8-F5ED8C3D6299}" type="slidenum">
              <a:rPr lang="en-US" smtClean="0"/>
              <a:t>24</a:t>
            </a:fld>
            <a:endParaRPr lang="en-US"/>
          </a:p>
        </p:txBody>
      </p:sp>
    </p:spTree>
    <p:extLst>
      <p:ext uri="{BB962C8B-B14F-4D97-AF65-F5344CB8AC3E}">
        <p14:creationId xmlns:p14="http://schemas.microsoft.com/office/powerpoint/2010/main" val="1200104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vast majority of people lived in small bands numbering several dozen or at most several hundred individuals.” (Sapiens, 2011, Yuval Noah Harari)</a:t>
            </a:r>
          </a:p>
          <a:p>
            <a:endParaRPr lang="en-GB" dirty="0"/>
          </a:p>
          <a:p>
            <a:r>
              <a:rPr lang="en-GB" dirty="0"/>
              <a:t>“Members of each band knew each other very intimately, and were surrounded throughout their lives by friends and relatives. Loneliness and privacy were rare” (Sapiens, 2011, Yuval Noah Harari)</a:t>
            </a:r>
          </a:p>
          <a:p>
            <a:endParaRPr lang="en-GB" dirty="0"/>
          </a:p>
          <a:p>
            <a:r>
              <a:rPr lang="en-GB" dirty="0"/>
              <a:t>“Most Sapiens bands lived on the road, roaming from place to place in search of food.”  (Sapiens, 2011, Yuval Noah Harari)</a:t>
            </a:r>
          </a:p>
          <a:p>
            <a:endParaRPr lang="en-GB" dirty="0"/>
          </a:p>
          <a:p>
            <a:r>
              <a:rPr lang="en-GB" dirty="0"/>
              <a:t>Importantly for housing, they were on the move often, and their shelter would need to be portable. </a:t>
            </a:r>
          </a:p>
          <a:p>
            <a:endParaRPr lang="en-GB" dirty="0"/>
          </a:p>
          <a:p>
            <a:r>
              <a:rPr lang="en-GB" dirty="0"/>
              <a:t>Also, this was prior to the domestication of animals, so there wouldn’t have been any horses or oxen to pull a cart. Light and simple was best.</a:t>
            </a:r>
          </a:p>
          <a:p>
            <a:endParaRPr lang="en-GB" dirty="0"/>
          </a:p>
          <a:p>
            <a:r>
              <a:rPr lang="en-GB" dirty="0"/>
              <a:t>Being hunter gatherers, these people were highly in tune with their natural surroundings.</a:t>
            </a:r>
          </a:p>
          <a:p>
            <a:endParaRPr lang="en-GB" dirty="0"/>
          </a:p>
          <a:p>
            <a:r>
              <a:rPr lang="en-GB" dirty="0"/>
              <a:t>Everything about the way they lived was focussed around living as part of a strong group.</a:t>
            </a:r>
          </a:p>
          <a:p>
            <a:endParaRPr lang="en-GB" dirty="0"/>
          </a:p>
          <a:p>
            <a:r>
              <a:rPr lang="en-GB" dirty="0"/>
              <a:t>“In addition to murder and theft – one of the most commonly punished infractions was “failure to share.”” (Tribe, 2016, Sebastien Junger)</a:t>
            </a:r>
          </a:p>
          <a:p>
            <a:endParaRPr lang="en-GB" dirty="0"/>
          </a:p>
          <a:p>
            <a:r>
              <a:rPr lang="en-GB" dirty="0"/>
              <a:t>This advantage of community has been imprinted in our DNA, “When a person does something for another person…. They are rewarded not only by group approval but also by an increase of dopamine and other pleasurable hormones in their blood. Group cooperation triggers higher levels of oxytocin,…,which promotes everything from breastfeeding in women to higher levels of trust and group bonding in men.” (Tribe, 2016, Sebastien Junger)</a:t>
            </a:r>
          </a:p>
          <a:p>
            <a:endParaRPr lang="en-GB" dirty="0"/>
          </a:p>
          <a:p>
            <a:r>
              <a:rPr lang="en-GB" dirty="0"/>
              <a:t>Charles Darwin in the Descent of Man commented on the strength of </a:t>
            </a:r>
            <a:r>
              <a:rPr lang="en-GB" dirty="0" err="1"/>
              <a:t>community.“Those</a:t>
            </a:r>
            <a:r>
              <a:rPr lang="en-GB" dirty="0"/>
              <a:t> communities which included the greatest number of the most sympathetic members would flourish best, and rear the greatest number of offspring.”</a:t>
            </a:r>
          </a:p>
          <a:p>
            <a:endParaRPr lang="en-GB" dirty="0"/>
          </a:p>
          <a:p>
            <a:endParaRPr lang="en-US" dirty="0"/>
          </a:p>
        </p:txBody>
      </p:sp>
      <p:sp>
        <p:nvSpPr>
          <p:cNvPr id="4" name="Slide Number Placeholder 3"/>
          <p:cNvSpPr>
            <a:spLocks noGrp="1"/>
          </p:cNvSpPr>
          <p:nvPr>
            <p:ph type="sldNum" sz="quarter" idx="5"/>
          </p:nvPr>
        </p:nvSpPr>
        <p:spPr/>
        <p:txBody>
          <a:bodyPr/>
          <a:lstStyle/>
          <a:p>
            <a:fld id="{77B449F9-88BD-46D7-95C8-F5ED8C3D6299}" type="slidenum">
              <a:rPr lang="en-US" smtClean="0"/>
              <a:t>3</a:t>
            </a:fld>
            <a:endParaRPr lang="en-US"/>
          </a:p>
        </p:txBody>
      </p:sp>
    </p:spTree>
    <p:extLst>
      <p:ext uri="{BB962C8B-B14F-4D97-AF65-F5344CB8AC3E}">
        <p14:creationId xmlns:p14="http://schemas.microsoft.com/office/powerpoint/2010/main" val="155814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long period of living as hunter gatherers was broken by the proliferation for farming that was the agricultural revolution.</a:t>
            </a:r>
          </a:p>
          <a:p>
            <a:endParaRPr lang="en-GB" dirty="0"/>
          </a:p>
          <a:p>
            <a:r>
              <a:rPr lang="en-GB" dirty="0"/>
              <a:t>Farming tied people to one spot and created excesses that were able to sustain more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lumMod val="50000"/>
                </a:schemeClr>
              </a:solidFill>
            </a:endParaRPr>
          </a:p>
          <a:p>
            <a:r>
              <a:rPr lang="en-GB" dirty="0"/>
              <a:t>People living in one place are able to accumulate more things. Having more possessions when you die, means a greater focus on who to pass the accumulated wealth on to. This is thought to have created a greater focus on the nuclear family and hereditary lines, rather than a broader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Gobekli</a:t>
            </a:r>
            <a:r>
              <a:rPr lang="en-GB" dirty="0"/>
              <a:t> </a:t>
            </a:r>
            <a:r>
              <a:rPr lang="en-GB" dirty="0" err="1"/>
              <a:t>Tepe</a:t>
            </a:r>
            <a:r>
              <a:rPr lang="en-GB" dirty="0"/>
              <a:t> in modern day Turkey is the oldest known permanent human settlement(c10000 </a:t>
            </a:r>
            <a:r>
              <a:rPr lang="en-GB" dirty="0" err="1"/>
              <a:t>yrs</a:t>
            </a:r>
            <a:r>
              <a:rPr lang="en-GB" dirty="0"/>
              <a:t>). Although, </a:t>
            </a:r>
            <a:r>
              <a:rPr lang="en-GB" dirty="0">
                <a:solidFill>
                  <a:schemeClr val="bg1">
                    <a:lumMod val="75000"/>
                  </a:schemeClr>
                </a:solidFill>
              </a:rPr>
              <a:t>there is evidence that it was frequented seasonally by larger numbers depending on the availability of food</a:t>
            </a:r>
            <a:r>
              <a:rPr lang="en-GB" dirty="0">
                <a:solidFill>
                  <a:schemeClr val="bg1">
                    <a:lumMod val="50000"/>
                  </a:schemeClr>
                </a:solidFill>
              </a:rPr>
              <a:t>.</a:t>
            </a:r>
          </a:p>
          <a:p>
            <a:endParaRPr lang="en-US" dirty="0"/>
          </a:p>
        </p:txBody>
      </p:sp>
      <p:sp>
        <p:nvSpPr>
          <p:cNvPr id="4" name="Slide Number Placeholder 3"/>
          <p:cNvSpPr>
            <a:spLocks noGrp="1"/>
          </p:cNvSpPr>
          <p:nvPr>
            <p:ph type="sldNum" sz="quarter" idx="5"/>
          </p:nvPr>
        </p:nvSpPr>
        <p:spPr/>
        <p:txBody>
          <a:bodyPr/>
          <a:lstStyle/>
          <a:p>
            <a:fld id="{77B449F9-88BD-46D7-95C8-F5ED8C3D6299}" type="slidenum">
              <a:rPr lang="en-US" smtClean="0"/>
              <a:t>4</a:t>
            </a:fld>
            <a:endParaRPr lang="en-US"/>
          </a:p>
        </p:txBody>
      </p:sp>
    </p:spTree>
    <p:extLst>
      <p:ext uri="{BB962C8B-B14F-4D97-AF65-F5344CB8AC3E}">
        <p14:creationId xmlns:p14="http://schemas.microsoft.com/office/powerpoint/2010/main" val="3598944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excesses of agriculture enabled rulers to pool more and more wealth/people together and they went to war with the world. </a:t>
            </a:r>
          </a:p>
          <a:p>
            <a:endParaRPr lang="en-GB" dirty="0"/>
          </a:p>
          <a:p>
            <a:r>
              <a:rPr lang="en-GB" dirty="0"/>
              <a:t>Starting with the </a:t>
            </a:r>
            <a:r>
              <a:rPr lang="en-GB" dirty="0" err="1"/>
              <a:t>Sumarians</a:t>
            </a:r>
            <a:r>
              <a:rPr lang="en-GB" dirty="0"/>
              <a:t> in the middle east, then the Egyptians. Followed by the Romans that we are more familiar with.</a:t>
            </a:r>
          </a:p>
          <a:p>
            <a:endParaRPr lang="en-GB" dirty="0"/>
          </a:p>
          <a:p>
            <a:r>
              <a:rPr lang="en-GB" dirty="0"/>
              <a:t>These empires rules over vast distances with many different cultures and customs. Intricate laws and regulation were required to keep people in line with the will of rulers. </a:t>
            </a:r>
          </a:p>
          <a:p>
            <a:endParaRPr lang="en-GB" dirty="0"/>
          </a:p>
          <a:p>
            <a:r>
              <a:rPr lang="en-GB" dirty="0"/>
              <a:t>Along with the size of the empires, the cities grew as well. This diagram is typical of a Roman town house. Multi story and mixed use.</a:t>
            </a:r>
          </a:p>
          <a:p>
            <a:endParaRPr lang="en-GB" dirty="0"/>
          </a:p>
          <a:p>
            <a:r>
              <a:rPr lang="en-GB" dirty="0"/>
              <a:t>It was during this period that the first evidence of different social classes emerges.</a:t>
            </a:r>
            <a:endParaRPr lang="en-NZ" dirty="0"/>
          </a:p>
          <a:p>
            <a:endParaRPr lang="en-US" dirty="0"/>
          </a:p>
        </p:txBody>
      </p:sp>
      <p:sp>
        <p:nvSpPr>
          <p:cNvPr id="4" name="Slide Number Placeholder 3"/>
          <p:cNvSpPr>
            <a:spLocks noGrp="1"/>
          </p:cNvSpPr>
          <p:nvPr>
            <p:ph type="sldNum" sz="quarter" idx="5"/>
          </p:nvPr>
        </p:nvSpPr>
        <p:spPr/>
        <p:txBody>
          <a:bodyPr/>
          <a:lstStyle/>
          <a:p>
            <a:fld id="{77B449F9-88BD-46D7-95C8-F5ED8C3D6299}" type="slidenum">
              <a:rPr lang="en-US" smtClean="0"/>
              <a:t>5</a:t>
            </a:fld>
            <a:endParaRPr lang="en-US"/>
          </a:p>
        </p:txBody>
      </p:sp>
    </p:spTree>
    <p:extLst>
      <p:ext uri="{BB962C8B-B14F-4D97-AF65-F5344CB8AC3E}">
        <p14:creationId xmlns:p14="http://schemas.microsoft.com/office/powerpoint/2010/main" val="4022941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Following the fall of the Roman empire, power disbursed and became far more localised.</a:t>
            </a:r>
          </a:p>
          <a:p>
            <a:endParaRPr lang="en-GB" dirty="0"/>
          </a:p>
          <a:p>
            <a:r>
              <a:rPr lang="en-GB" dirty="0"/>
              <a:t>The well structured society based on land ownership and fealty to over lords, was continued and refined from the early empires. Land ownership and power was largely passed down family lines, with very little scope for social mobility.</a:t>
            </a:r>
          </a:p>
          <a:p>
            <a:endParaRPr lang="en-GB" dirty="0"/>
          </a:p>
          <a:p>
            <a:r>
              <a:rPr lang="en-GB" dirty="0"/>
              <a:t>The peasants lives would have been controlled by the local lord, and they would not have been able to move about freely to live elsewhere. </a:t>
            </a:r>
          </a:p>
          <a:p>
            <a:endParaRPr lang="en-GB" dirty="0"/>
          </a:p>
          <a:p>
            <a:r>
              <a:rPr lang="en-GB" dirty="0"/>
              <a:t>These people would have spent their entire lives in their local village, only interacting with the same restricted group of people, much like their forbearers.</a:t>
            </a:r>
          </a:p>
          <a:p>
            <a:endParaRPr lang="en-US" dirty="0"/>
          </a:p>
        </p:txBody>
      </p:sp>
      <p:sp>
        <p:nvSpPr>
          <p:cNvPr id="4" name="Slide Number Placeholder 3"/>
          <p:cNvSpPr>
            <a:spLocks noGrp="1"/>
          </p:cNvSpPr>
          <p:nvPr>
            <p:ph type="sldNum" sz="quarter" idx="5"/>
          </p:nvPr>
        </p:nvSpPr>
        <p:spPr/>
        <p:txBody>
          <a:bodyPr/>
          <a:lstStyle/>
          <a:p>
            <a:fld id="{77B449F9-88BD-46D7-95C8-F5ED8C3D6299}" type="slidenum">
              <a:rPr lang="en-US" smtClean="0"/>
              <a:t>6</a:t>
            </a:fld>
            <a:endParaRPr lang="en-US"/>
          </a:p>
        </p:txBody>
      </p:sp>
    </p:spTree>
    <p:extLst>
      <p:ext uri="{BB962C8B-B14F-4D97-AF65-F5344CB8AC3E}">
        <p14:creationId xmlns:p14="http://schemas.microsoft.com/office/powerpoint/2010/main" val="173345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industrial revolution was the next most important change in how we lived, since the agricultural revolution thousands of years prior.</a:t>
            </a:r>
          </a:p>
          <a:p>
            <a:endParaRPr lang="en-GB" dirty="0"/>
          </a:p>
          <a:p>
            <a:r>
              <a:rPr lang="en-GB" dirty="0"/>
              <a:t>Technological advances in manufacturing and agriculture created a mass exodus of peasant farmers from the fields, to the factories and mines. This caused a massive increase in the population of cities.</a:t>
            </a:r>
          </a:p>
          <a:p>
            <a:endParaRPr lang="en-GB" dirty="0"/>
          </a:p>
          <a:p>
            <a:r>
              <a:rPr lang="en-GB" dirty="0"/>
              <a:t>The social classes very much followed the feudal example. The main difference being the land owning lords were joined by the merchant class, who became very rich from the companies they owned.</a:t>
            </a:r>
          </a:p>
          <a:p>
            <a:endParaRPr lang="en-GB" dirty="0"/>
          </a:p>
          <a:p>
            <a:r>
              <a:rPr lang="en-GB" dirty="0"/>
              <a:t>The businesses themselves were often larger than the villages that a lot of the early workers would have come from. These businesses all being grouped in the cities made any one individual anonymous and insignificant.</a:t>
            </a:r>
          </a:p>
          <a:p>
            <a:endParaRPr lang="en-GB" dirty="0"/>
          </a:p>
          <a:p>
            <a:r>
              <a:rPr lang="en-GB" dirty="0"/>
              <a:t>Housing conditions were atrocious, with many families living in single apartments. And all on streets that still had medieval era services.</a:t>
            </a:r>
          </a:p>
          <a:p>
            <a:endParaRPr lang="en-GB" dirty="0"/>
          </a:p>
          <a:p>
            <a:r>
              <a:rPr lang="en-GB" dirty="0"/>
              <a:t>Now is a good point to reiterate the timeline at the bottom of the page. Large scale urbanisation has only been happening for our very recent past.</a:t>
            </a:r>
          </a:p>
          <a:p>
            <a:endParaRPr lang="en-US" dirty="0"/>
          </a:p>
        </p:txBody>
      </p:sp>
      <p:sp>
        <p:nvSpPr>
          <p:cNvPr id="4" name="Slide Number Placeholder 3"/>
          <p:cNvSpPr>
            <a:spLocks noGrp="1"/>
          </p:cNvSpPr>
          <p:nvPr>
            <p:ph type="sldNum" sz="quarter" idx="5"/>
          </p:nvPr>
        </p:nvSpPr>
        <p:spPr/>
        <p:txBody>
          <a:bodyPr/>
          <a:lstStyle/>
          <a:p>
            <a:fld id="{77B449F9-88BD-46D7-95C8-F5ED8C3D6299}" type="slidenum">
              <a:rPr lang="en-US" smtClean="0"/>
              <a:t>7</a:t>
            </a:fld>
            <a:endParaRPr lang="en-US"/>
          </a:p>
        </p:txBody>
      </p:sp>
    </p:spTree>
    <p:extLst>
      <p:ext uri="{BB962C8B-B14F-4D97-AF65-F5344CB8AC3E}">
        <p14:creationId xmlns:p14="http://schemas.microsoft.com/office/powerpoint/2010/main" val="442324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mechanisation of workflows generated so much wealth that it created a new social class, the middle class</a:t>
            </a:r>
          </a:p>
          <a:p>
            <a:endParaRPr lang="en-GB" dirty="0"/>
          </a:p>
          <a:p>
            <a:r>
              <a:rPr lang="en-GB" dirty="0"/>
              <a:t>These people with their new found wealth wanted to escape the squalor of the industrial inner cities. Their escape in search of their own quarter acre paradise was facilitated by the invention and proliferation of the private car.</a:t>
            </a:r>
          </a:p>
          <a:p>
            <a:endParaRPr lang="en-GB" dirty="0"/>
          </a:p>
          <a:p>
            <a:r>
              <a:rPr lang="en-GB" dirty="0"/>
              <a:t>This effect was overly pronounced in the rapidly growing colonial cities across the world.</a:t>
            </a:r>
          </a:p>
          <a:p>
            <a:endParaRPr lang="en-GB" dirty="0"/>
          </a:p>
          <a:p>
            <a:r>
              <a:rPr lang="en-GB" dirty="0"/>
              <a:t>The new neighbourhoods were often structured in such a way that almost all trips from the house required you to drive your car. This has the effect of severely limiting spontaneous interaction with the people living closest to you.</a:t>
            </a:r>
          </a:p>
          <a:p>
            <a:endParaRPr lang="en-US" dirty="0"/>
          </a:p>
        </p:txBody>
      </p:sp>
      <p:sp>
        <p:nvSpPr>
          <p:cNvPr id="4" name="Slide Number Placeholder 3"/>
          <p:cNvSpPr>
            <a:spLocks noGrp="1"/>
          </p:cNvSpPr>
          <p:nvPr>
            <p:ph type="sldNum" sz="quarter" idx="5"/>
          </p:nvPr>
        </p:nvSpPr>
        <p:spPr/>
        <p:txBody>
          <a:bodyPr/>
          <a:lstStyle/>
          <a:p>
            <a:fld id="{77B449F9-88BD-46D7-95C8-F5ED8C3D6299}" type="slidenum">
              <a:rPr lang="en-US" smtClean="0"/>
              <a:t>8</a:t>
            </a:fld>
            <a:endParaRPr lang="en-US"/>
          </a:p>
        </p:txBody>
      </p:sp>
    </p:spTree>
    <p:extLst>
      <p:ext uri="{BB962C8B-B14F-4D97-AF65-F5344CB8AC3E}">
        <p14:creationId xmlns:p14="http://schemas.microsoft.com/office/powerpoint/2010/main" val="3691470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his book Tribe, Sebastian Junger tries to work out why American war vets have such serious issues assimilating back into American society. </a:t>
            </a:r>
          </a:p>
          <a:p>
            <a:endParaRPr lang="en-GB" dirty="0"/>
          </a:p>
          <a:p>
            <a:r>
              <a:rPr lang="en-GB" dirty="0"/>
              <a:t>He talks about how the soldiers miss the comradery of living and working in a tightknit group through trying circumstances. </a:t>
            </a:r>
          </a:p>
          <a:p>
            <a:endParaRPr lang="en-GB" dirty="0"/>
          </a:p>
          <a:p>
            <a:r>
              <a:rPr lang="en-GB" dirty="0"/>
              <a:t>This is in contrast to the individualistic, superficial competitive nature of the day to day interactions we have in our lives today.</a:t>
            </a:r>
          </a:p>
          <a:p>
            <a:endParaRPr lang="en-GB" dirty="0"/>
          </a:p>
          <a:p>
            <a:r>
              <a:rPr lang="en-GB" dirty="0"/>
              <a:t>Anthropologist Sharon Abramowitz was quoted in tribe saying “We are not good to each other. Our tribalism is to an extremely narrow group of people: our children, our spouse, maybe our parents. Our society is alienating, technical, cold, and mystifying. Our fundamental desire as humans is to be close to others, and our society does not allow for that.”</a:t>
            </a:r>
          </a:p>
          <a:p>
            <a:endParaRPr lang="en-GB" dirty="0"/>
          </a:p>
          <a:p>
            <a:r>
              <a:rPr lang="en-GB" dirty="0"/>
              <a:t>This would suggest that the connections that people are making through their phones and TVs are not stacking up to the ways that our DNA has developed over 10s of thousands of years.</a:t>
            </a:r>
          </a:p>
          <a:p>
            <a:endParaRPr lang="en-GB" dirty="0"/>
          </a:p>
          <a:p>
            <a:r>
              <a:rPr lang="en-GB" dirty="0"/>
              <a:t>According to Junger, “genetic adaptations take around 25,000 years to appear in humans, so the enormous changes that came with agriculture in the last 10,000 years have hardly begun to affect our gene pool.”</a:t>
            </a:r>
          </a:p>
          <a:p>
            <a:endParaRPr lang="en-US" dirty="0"/>
          </a:p>
        </p:txBody>
      </p:sp>
      <p:sp>
        <p:nvSpPr>
          <p:cNvPr id="4" name="Slide Number Placeholder 3"/>
          <p:cNvSpPr>
            <a:spLocks noGrp="1"/>
          </p:cNvSpPr>
          <p:nvPr>
            <p:ph type="sldNum" sz="quarter" idx="5"/>
          </p:nvPr>
        </p:nvSpPr>
        <p:spPr/>
        <p:txBody>
          <a:bodyPr/>
          <a:lstStyle/>
          <a:p>
            <a:fld id="{77B449F9-88BD-46D7-95C8-F5ED8C3D6299}" type="slidenum">
              <a:rPr lang="en-US" smtClean="0"/>
              <a:t>9</a:t>
            </a:fld>
            <a:endParaRPr lang="en-US"/>
          </a:p>
        </p:txBody>
      </p:sp>
    </p:spTree>
    <p:extLst>
      <p:ext uri="{BB962C8B-B14F-4D97-AF65-F5344CB8AC3E}">
        <p14:creationId xmlns:p14="http://schemas.microsoft.com/office/powerpoint/2010/main" val="4226335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E9C3F-9597-E517-9E1A-1D03132011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29E135-3179-7DFD-9352-C98255CE9B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04963E-9FA1-A950-F8B7-5DC787510A53}"/>
              </a:ext>
            </a:extLst>
          </p:cNvPr>
          <p:cNvSpPr>
            <a:spLocks noGrp="1"/>
          </p:cNvSpPr>
          <p:nvPr>
            <p:ph type="dt" sz="half" idx="10"/>
          </p:nvPr>
        </p:nvSpPr>
        <p:spPr/>
        <p:txBody>
          <a:bodyPr/>
          <a:lstStyle/>
          <a:p>
            <a:fld id="{87F37074-3DD0-42A6-9301-123A6C740C22}" type="datetimeFigureOut">
              <a:rPr lang="en-NZ" smtClean="0"/>
              <a:t>6/09/2023</a:t>
            </a:fld>
            <a:endParaRPr lang="en-NZ"/>
          </a:p>
        </p:txBody>
      </p:sp>
      <p:sp>
        <p:nvSpPr>
          <p:cNvPr id="5" name="Footer Placeholder 4">
            <a:extLst>
              <a:ext uri="{FF2B5EF4-FFF2-40B4-BE49-F238E27FC236}">
                <a16:creationId xmlns:a16="http://schemas.microsoft.com/office/drawing/2014/main" id="{8CC7E748-FCEE-473E-49E5-04994400DD5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2446FF2-25D4-BA8B-A509-917C85AED2E2}"/>
              </a:ext>
            </a:extLst>
          </p:cNvPr>
          <p:cNvSpPr>
            <a:spLocks noGrp="1"/>
          </p:cNvSpPr>
          <p:nvPr>
            <p:ph type="sldNum" sz="quarter" idx="12"/>
          </p:nvPr>
        </p:nvSpPr>
        <p:spPr/>
        <p:txBody>
          <a:bodyPr/>
          <a:lstStyle/>
          <a:p>
            <a:fld id="{CE81B46C-6A36-422A-A800-3E9462C0D273}" type="slidenum">
              <a:rPr lang="en-NZ" smtClean="0"/>
              <a:t>‹#›</a:t>
            </a:fld>
            <a:endParaRPr lang="en-NZ"/>
          </a:p>
        </p:txBody>
      </p:sp>
    </p:spTree>
    <p:extLst>
      <p:ext uri="{BB962C8B-B14F-4D97-AF65-F5344CB8AC3E}">
        <p14:creationId xmlns:p14="http://schemas.microsoft.com/office/powerpoint/2010/main" val="3475796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04471-A837-5ED9-6C46-F8E133840F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9A597D-2DC6-D488-A161-0DB20DA208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23A49-E473-9306-AE04-3BE4C898FA0A}"/>
              </a:ext>
            </a:extLst>
          </p:cNvPr>
          <p:cNvSpPr>
            <a:spLocks noGrp="1"/>
          </p:cNvSpPr>
          <p:nvPr>
            <p:ph type="dt" sz="half" idx="10"/>
          </p:nvPr>
        </p:nvSpPr>
        <p:spPr/>
        <p:txBody>
          <a:bodyPr/>
          <a:lstStyle/>
          <a:p>
            <a:fld id="{87F37074-3DD0-42A6-9301-123A6C740C22}" type="datetimeFigureOut">
              <a:rPr lang="en-NZ" smtClean="0"/>
              <a:t>6/09/2023</a:t>
            </a:fld>
            <a:endParaRPr lang="en-NZ"/>
          </a:p>
        </p:txBody>
      </p:sp>
      <p:sp>
        <p:nvSpPr>
          <p:cNvPr id="5" name="Footer Placeholder 4">
            <a:extLst>
              <a:ext uri="{FF2B5EF4-FFF2-40B4-BE49-F238E27FC236}">
                <a16:creationId xmlns:a16="http://schemas.microsoft.com/office/drawing/2014/main" id="{58335ABF-E389-FBCE-0258-BE781A0F7B2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80DF9C0-5CD7-2417-88F2-5123E0988145}"/>
              </a:ext>
            </a:extLst>
          </p:cNvPr>
          <p:cNvSpPr>
            <a:spLocks noGrp="1"/>
          </p:cNvSpPr>
          <p:nvPr>
            <p:ph type="sldNum" sz="quarter" idx="12"/>
          </p:nvPr>
        </p:nvSpPr>
        <p:spPr/>
        <p:txBody>
          <a:bodyPr/>
          <a:lstStyle/>
          <a:p>
            <a:fld id="{CE81B46C-6A36-422A-A800-3E9462C0D273}" type="slidenum">
              <a:rPr lang="en-NZ" smtClean="0"/>
              <a:t>‹#›</a:t>
            </a:fld>
            <a:endParaRPr lang="en-NZ"/>
          </a:p>
        </p:txBody>
      </p:sp>
    </p:spTree>
    <p:extLst>
      <p:ext uri="{BB962C8B-B14F-4D97-AF65-F5344CB8AC3E}">
        <p14:creationId xmlns:p14="http://schemas.microsoft.com/office/powerpoint/2010/main" val="847569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820CA0-6A70-04B5-5CD4-D0A43AE3D3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75E83C-BF7C-3F5A-94CF-5CAABBCD86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59403-0A18-AA45-8DB3-B68817D7043A}"/>
              </a:ext>
            </a:extLst>
          </p:cNvPr>
          <p:cNvSpPr>
            <a:spLocks noGrp="1"/>
          </p:cNvSpPr>
          <p:nvPr>
            <p:ph type="dt" sz="half" idx="10"/>
          </p:nvPr>
        </p:nvSpPr>
        <p:spPr/>
        <p:txBody>
          <a:bodyPr/>
          <a:lstStyle/>
          <a:p>
            <a:fld id="{87F37074-3DD0-42A6-9301-123A6C740C22}" type="datetimeFigureOut">
              <a:rPr lang="en-NZ" smtClean="0"/>
              <a:t>6/09/2023</a:t>
            </a:fld>
            <a:endParaRPr lang="en-NZ"/>
          </a:p>
        </p:txBody>
      </p:sp>
      <p:sp>
        <p:nvSpPr>
          <p:cNvPr id="5" name="Footer Placeholder 4">
            <a:extLst>
              <a:ext uri="{FF2B5EF4-FFF2-40B4-BE49-F238E27FC236}">
                <a16:creationId xmlns:a16="http://schemas.microsoft.com/office/drawing/2014/main" id="{1C617920-D89F-118B-2585-DD6BF6024C1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B9046A9B-C556-4450-2157-75B0285103CD}"/>
              </a:ext>
            </a:extLst>
          </p:cNvPr>
          <p:cNvSpPr>
            <a:spLocks noGrp="1"/>
          </p:cNvSpPr>
          <p:nvPr>
            <p:ph type="sldNum" sz="quarter" idx="12"/>
          </p:nvPr>
        </p:nvSpPr>
        <p:spPr/>
        <p:txBody>
          <a:bodyPr/>
          <a:lstStyle/>
          <a:p>
            <a:fld id="{CE81B46C-6A36-422A-A800-3E9462C0D273}" type="slidenum">
              <a:rPr lang="en-NZ" smtClean="0"/>
              <a:t>‹#›</a:t>
            </a:fld>
            <a:endParaRPr lang="en-NZ"/>
          </a:p>
        </p:txBody>
      </p:sp>
    </p:spTree>
    <p:extLst>
      <p:ext uri="{BB962C8B-B14F-4D97-AF65-F5344CB8AC3E}">
        <p14:creationId xmlns:p14="http://schemas.microsoft.com/office/powerpoint/2010/main" val="2607072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BA20E-95BA-AE9C-74CF-E362938DFC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2A543F-4026-6FE6-FB3B-07397C32A2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B6F592-1071-43C8-2180-29802935468D}"/>
              </a:ext>
            </a:extLst>
          </p:cNvPr>
          <p:cNvSpPr>
            <a:spLocks noGrp="1"/>
          </p:cNvSpPr>
          <p:nvPr>
            <p:ph type="dt" sz="half" idx="10"/>
          </p:nvPr>
        </p:nvSpPr>
        <p:spPr/>
        <p:txBody>
          <a:bodyPr/>
          <a:lstStyle/>
          <a:p>
            <a:fld id="{87F37074-3DD0-42A6-9301-123A6C740C22}" type="datetimeFigureOut">
              <a:rPr lang="en-NZ" smtClean="0"/>
              <a:t>6/09/2023</a:t>
            </a:fld>
            <a:endParaRPr lang="en-NZ"/>
          </a:p>
        </p:txBody>
      </p:sp>
      <p:sp>
        <p:nvSpPr>
          <p:cNvPr id="5" name="Footer Placeholder 4">
            <a:extLst>
              <a:ext uri="{FF2B5EF4-FFF2-40B4-BE49-F238E27FC236}">
                <a16:creationId xmlns:a16="http://schemas.microsoft.com/office/drawing/2014/main" id="{04F0DC35-3743-8517-D3F3-336654F5202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94CC7CB-990C-FECF-4E95-BC52327EB668}"/>
              </a:ext>
            </a:extLst>
          </p:cNvPr>
          <p:cNvSpPr>
            <a:spLocks noGrp="1"/>
          </p:cNvSpPr>
          <p:nvPr>
            <p:ph type="sldNum" sz="quarter" idx="12"/>
          </p:nvPr>
        </p:nvSpPr>
        <p:spPr/>
        <p:txBody>
          <a:bodyPr/>
          <a:lstStyle/>
          <a:p>
            <a:fld id="{CE81B46C-6A36-422A-A800-3E9462C0D273}" type="slidenum">
              <a:rPr lang="en-NZ" smtClean="0"/>
              <a:t>‹#›</a:t>
            </a:fld>
            <a:endParaRPr lang="en-NZ"/>
          </a:p>
        </p:txBody>
      </p:sp>
    </p:spTree>
    <p:extLst>
      <p:ext uri="{BB962C8B-B14F-4D97-AF65-F5344CB8AC3E}">
        <p14:creationId xmlns:p14="http://schemas.microsoft.com/office/powerpoint/2010/main" val="930531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CE8F4-3DE2-9AB6-5086-957BB49B79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4BB044-131C-33C4-CB35-9CBDA3E4A7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D57501-8D72-8C46-17F3-63576A15EA0B}"/>
              </a:ext>
            </a:extLst>
          </p:cNvPr>
          <p:cNvSpPr>
            <a:spLocks noGrp="1"/>
          </p:cNvSpPr>
          <p:nvPr>
            <p:ph type="dt" sz="half" idx="10"/>
          </p:nvPr>
        </p:nvSpPr>
        <p:spPr/>
        <p:txBody>
          <a:bodyPr/>
          <a:lstStyle/>
          <a:p>
            <a:fld id="{87F37074-3DD0-42A6-9301-123A6C740C22}" type="datetimeFigureOut">
              <a:rPr lang="en-NZ" smtClean="0"/>
              <a:t>6/09/2023</a:t>
            </a:fld>
            <a:endParaRPr lang="en-NZ"/>
          </a:p>
        </p:txBody>
      </p:sp>
      <p:sp>
        <p:nvSpPr>
          <p:cNvPr id="5" name="Footer Placeholder 4">
            <a:extLst>
              <a:ext uri="{FF2B5EF4-FFF2-40B4-BE49-F238E27FC236}">
                <a16:creationId xmlns:a16="http://schemas.microsoft.com/office/drawing/2014/main" id="{768DA1A2-055C-42F7-A8E6-9A77B84FF77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FAF5C15-AC36-EBF3-E9B8-77FF35599C54}"/>
              </a:ext>
            </a:extLst>
          </p:cNvPr>
          <p:cNvSpPr>
            <a:spLocks noGrp="1"/>
          </p:cNvSpPr>
          <p:nvPr>
            <p:ph type="sldNum" sz="quarter" idx="12"/>
          </p:nvPr>
        </p:nvSpPr>
        <p:spPr/>
        <p:txBody>
          <a:bodyPr/>
          <a:lstStyle/>
          <a:p>
            <a:fld id="{CE81B46C-6A36-422A-A800-3E9462C0D273}" type="slidenum">
              <a:rPr lang="en-NZ" smtClean="0"/>
              <a:t>‹#›</a:t>
            </a:fld>
            <a:endParaRPr lang="en-NZ"/>
          </a:p>
        </p:txBody>
      </p:sp>
    </p:spTree>
    <p:extLst>
      <p:ext uri="{BB962C8B-B14F-4D97-AF65-F5344CB8AC3E}">
        <p14:creationId xmlns:p14="http://schemas.microsoft.com/office/powerpoint/2010/main" val="3826135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B8E7-142A-BBED-6165-92373A7DC6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D78D4D-2EDC-166A-22F6-51CBD56482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35175-4148-9559-8F0F-87B3437942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6442AA-AF8E-8DE1-F775-66E5E28E6209}"/>
              </a:ext>
            </a:extLst>
          </p:cNvPr>
          <p:cNvSpPr>
            <a:spLocks noGrp="1"/>
          </p:cNvSpPr>
          <p:nvPr>
            <p:ph type="dt" sz="half" idx="10"/>
          </p:nvPr>
        </p:nvSpPr>
        <p:spPr/>
        <p:txBody>
          <a:bodyPr/>
          <a:lstStyle/>
          <a:p>
            <a:fld id="{87F37074-3DD0-42A6-9301-123A6C740C22}" type="datetimeFigureOut">
              <a:rPr lang="en-NZ" smtClean="0"/>
              <a:t>6/09/2023</a:t>
            </a:fld>
            <a:endParaRPr lang="en-NZ"/>
          </a:p>
        </p:txBody>
      </p:sp>
      <p:sp>
        <p:nvSpPr>
          <p:cNvPr id="6" name="Footer Placeholder 5">
            <a:extLst>
              <a:ext uri="{FF2B5EF4-FFF2-40B4-BE49-F238E27FC236}">
                <a16:creationId xmlns:a16="http://schemas.microsoft.com/office/drawing/2014/main" id="{77DDA66B-DC6A-730C-2E90-1B88E50A0F80}"/>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E3A0EB4D-C797-663A-F8F3-5666B0EF4B32}"/>
              </a:ext>
            </a:extLst>
          </p:cNvPr>
          <p:cNvSpPr>
            <a:spLocks noGrp="1"/>
          </p:cNvSpPr>
          <p:nvPr>
            <p:ph type="sldNum" sz="quarter" idx="12"/>
          </p:nvPr>
        </p:nvSpPr>
        <p:spPr/>
        <p:txBody>
          <a:bodyPr/>
          <a:lstStyle/>
          <a:p>
            <a:fld id="{CE81B46C-6A36-422A-A800-3E9462C0D273}" type="slidenum">
              <a:rPr lang="en-NZ" smtClean="0"/>
              <a:t>‹#›</a:t>
            </a:fld>
            <a:endParaRPr lang="en-NZ"/>
          </a:p>
        </p:txBody>
      </p:sp>
    </p:spTree>
    <p:extLst>
      <p:ext uri="{BB962C8B-B14F-4D97-AF65-F5344CB8AC3E}">
        <p14:creationId xmlns:p14="http://schemas.microsoft.com/office/powerpoint/2010/main" val="3012835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DF83B-C41A-5CE7-F780-EED53DDFCA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ED8FA0-8D55-CECC-79C1-F347074103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9C551D-FEB6-8EEC-0732-405D3B0179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ED7CAC-C571-48F6-58B3-BA526D2756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F10F62-D69C-52F0-8B3F-8267C4FC36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E29852-5E03-722F-25D6-A9915F0D4E00}"/>
              </a:ext>
            </a:extLst>
          </p:cNvPr>
          <p:cNvSpPr>
            <a:spLocks noGrp="1"/>
          </p:cNvSpPr>
          <p:nvPr>
            <p:ph type="dt" sz="half" idx="10"/>
          </p:nvPr>
        </p:nvSpPr>
        <p:spPr/>
        <p:txBody>
          <a:bodyPr/>
          <a:lstStyle/>
          <a:p>
            <a:fld id="{87F37074-3DD0-42A6-9301-123A6C740C22}" type="datetimeFigureOut">
              <a:rPr lang="en-NZ" smtClean="0"/>
              <a:t>6/09/2023</a:t>
            </a:fld>
            <a:endParaRPr lang="en-NZ"/>
          </a:p>
        </p:txBody>
      </p:sp>
      <p:sp>
        <p:nvSpPr>
          <p:cNvPr id="8" name="Footer Placeholder 7">
            <a:extLst>
              <a:ext uri="{FF2B5EF4-FFF2-40B4-BE49-F238E27FC236}">
                <a16:creationId xmlns:a16="http://schemas.microsoft.com/office/drawing/2014/main" id="{22F796CC-8F32-62EC-9C37-B67C4ADB278F}"/>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D883685E-7C73-5B1F-75D3-8EDD5A4702D0}"/>
              </a:ext>
            </a:extLst>
          </p:cNvPr>
          <p:cNvSpPr>
            <a:spLocks noGrp="1"/>
          </p:cNvSpPr>
          <p:nvPr>
            <p:ph type="sldNum" sz="quarter" idx="12"/>
          </p:nvPr>
        </p:nvSpPr>
        <p:spPr/>
        <p:txBody>
          <a:bodyPr/>
          <a:lstStyle/>
          <a:p>
            <a:fld id="{CE81B46C-6A36-422A-A800-3E9462C0D273}" type="slidenum">
              <a:rPr lang="en-NZ" smtClean="0"/>
              <a:t>‹#›</a:t>
            </a:fld>
            <a:endParaRPr lang="en-NZ"/>
          </a:p>
        </p:txBody>
      </p:sp>
    </p:spTree>
    <p:extLst>
      <p:ext uri="{BB962C8B-B14F-4D97-AF65-F5344CB8AC3E}">
        <p14:creationId xmlns:p14="http://schemas.microsoft.com/office/powerpoint/2010/main" val="2686513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1F264-DE5A-5CF7-8796-7472888EAA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2BFF71-AE19-C9B4-1647-56ADA3300C8A}"/>
              </a:ext>
            </a:extLst>
          </p:cNvPr>
          <p:cNvSpPr>
            <a:spLocks noGrp="1"/>
          </p:cNvSpPr>
          <p:nvPr>
            <p:ph type="dt" sz="half" idx="10"/>
          </p:nvPr>
        </p:nvSpPr>
        <p:spPr/>
        <p:txBody>
          <a:bodyPr/>
          <a:lstStyle/>
          <a:p>
            <a:fld id="{87F37074-3DD0-42A6-9301-123A6C740C22}" type="datetimeFigureOut">
              <a:rPr lang="en-NZ" smtClean="0"/>
              <a:t>6/09/2023</a:t>
            </a:fld>
            <a:endParaRPr lang="en-NZ"/>
          </a:p>
        </p:txBody>
      </p:sp>
      <p:sp>
        <p:nvSpPr>
          <p:cNvPr id="4" name="Footer Placeholder 3">
            <a:extLst>
              <a:ext uri="{FF2B5EF4-FFF2-40B4-BE49-F238E27FC236}">
                <a16:creationId xmlns:a16="http://schemas.microsoft.com/office/drawing/2014/main" id="{9727E86C-7B28-4816-19C6-120B76F92CD0}"/>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CD498EBA-07CE-D0E7-8A62-A980E3636D06}"/>
              </a:ext>
            </a:extLst>
          </p:cNvPr>
          <p:cNvSpPr>
            <a:spLocks noGrp="1"/>
          </p:cNvSpPr>
          <p:nvPr>
            <p:ph type="sldNum" sz="quarter" idx="12"/>
          </p:nvPr>
        </p:nvSpPr>
        <p:spPr/>
        <p:txBody>
          <a:bodyPr/>
          <a:lstStyle/>
          <a:p>
            <a:fld id="{CE81B46C-6A36-422A-A800-3E9462C0D273}" type="slidenum">
              <a:rPr lang="en-NZ" smtClean="0"/>
              <a:t>‹#›</a:t>
            </a:fld>
            <a:endParaRPr lang="en-NZ"/>
          </a:p>
        </p:txBody>
      </p:sp>
    </p:spTree>
    <p:extLst>
      <p:ext uri="{BB962C8B-B14F-4D97-AF65-F5344CB8AC3E}">
        <p14:creationId xmlns:p14="http://schemas.microsoft.com/office/powerpoint/2010/main" val="1509152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280406-FC52-42AC-7A48-B0D02AE52CEC}"/>
              </a:ext>
            </a:extLst>
          </p:cNvPr>
          <p:cNvSpPr>
            <a:spLocks noGrp="1"/>
          </p:cNvSpPr>
          <p:nvPr>
            <p:ph type="dt" sz="half" idx="10"/>
          </p:nvPr>
        </p:nvSpPr>
        <p:spPr/>
        <p:txBody>
          <a:bodyPr/>
          <a:lstStyle/>
          <a:p>
            <a:fld id="{87F37074-3DD0-42A6-9301-123A6C740C22}" type="datetimeFigureOut">
              <a:rPr lang="en-NZ" smtClean="0"/>
              <a:t>6/09/2023</a:t>
            </a:fld>
            <a:endParaRPr lang="en-NZ"/>
          </a:p>
        </p:txBody>
      </p:sp>
      <p:sp>
        <p:nvSpPr>
          <p:cNvPr id="3" name="Footer Placeholder 2">
            <a:extLst>
              <a:ext uri="{FF2B5EF4-FFF2-40B4-BE49-F238E27FC236}">
                <a16:creationId xmlns:a16="http://schemas.microsoft.com/office/drawing/2014/main" id="{AA65B955-BE2C-9894-1C9A-0FD12272355E}"/>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278EA23F-54EA-4631-F134-C9F345CB2FF1}"/>
              </a:ext>
            </a:extLst>
          </p:cNvPr>
          <p:cNvSpPr>
            <a:spLocks noGrp="1"/>
          </p:cNvSpPr>
          <p:nvPr>
            <p:ph type="sldNum" sz="quarter" idx="12"/>
          </p:nvPr>
        </p:nvSpPr>
        <p:spPr/>
        <p:txBody>
          <a:bodyPr/>
          <a:lstStyle/>
          <a:p>
            <a:fld id="{CE81B46C-6A36-422A-A800-3E9462C0D273}" type="slidenum">
              <a:rPr lang="en-NZ" smtClean="0"/>
              <a:t>‹#›</a:t>
            </a:fld>
            <a:endParaRPr lang="en-NZ"/>
          </a:p>
        </p:txBody>
      </p:sp>
    </p:spTree>
    <p:extLst>
      <p:ext uri="{BB962C8B-B14F-4D97-AF65-F5344CB8AC3E}">
        <p14:creationId xmlns:p14="http://schemas.microsoft.com/office/powerpoint/2010/main" val="1206841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A239-63C5-9FF7-443A-2433DA6B48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B69D0B-330B-EC28-8371-E922A9488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219328-9371-4314-D1A7-51D163567B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98007-9015-75E0-F715-95570C43A2F8}"/>
              </a:ext>
            </a:extLst>
          </p:cNvPr>
          <p:cNvSpPr>
            <a:spLocks noGrp="1"/>
          </p:cNvSpPr>
          <p:nvPr>
            <p:ph type="dt" sz="half" idx="10"/>
          </p:nvPr>
        </p:nvSpPr>
        <p:spPr/>
        <p:txBody>
          <a:bodyPr/>
          <a:lstStyle/>
          <a:p>
            <a:fld id="{87F37074-3DD0-42A6-9301-123A6C740C22}" type="datetimeFigureOut">
              <a:rPr lang="en-NZ" smtClean="0"/>
              <a:t>6/09/2023</a:t>
            </a:fld>
            <a:endParaRPr lang="en-NZ"/>
          </a:p>
        </p:txBody>
      </p:sp>
      <p:sp>
        <p:nvSpPr>
          <p:cNvPr id="6" name="Footer Placeholder 5">
            <a:extLst>
              <a:ext uri="{FF2B5EF4-FFF2-40B4-BE49-F238E27FC236}">
                <a16:creationId xmlns:a16="http://schemas.microsoft.com/office/drawing/2014/main" id="{EE132FA5-8E80-D6E9-6B4D-BD165FBEBE40}"/>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298BC2F-969D-7512-1168-D326627D5563}"/>
              </a:ext>
            </a:extLst>
          </p:cNvPr>
          <p:cNvSpPr>
            <a:spLocks noGrp="1"/>
          </p:cNvSpPr>
          <p:nvPr>
            <p:ph type="sldNum" sz="quarter" idx="12"/>
          </p:nvPr>
        </p:nvSpPr>
        <p:spPr/>
        <p:txBody>
          <a:bodyPr/>
          <a:lstStyle/>
          <a:p>
            <a:fld id="{CE81B46C-6A36-422A-A800-3E9462C0D273}" type="slidenum">
              <a:rPr lang="en-NZ" smtClean="0"/>
              <a:t>‹#›</a:t>
            </a:fld>
            <a:endParaRPr lang="en-NZ"/>
          </a:p>
        </p:txBody>
      </p:sp>
    </p:spTree>
    <p:extLst>
      <p:ext uri="{BB962C8B-B14F-4D97-AF65-F5344CB8AC3E}">
        <p14:creationId xmlns:p14="http://schemas.microsoft.com/office/powerpoint/2010/main" val="411733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57056-2BFE-C1A4-C2C8-399889BE0A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E38E2-F27A-7C88-426F-C1F686092D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224750-B5D9-FB98-A74F-0BEF9E15D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D3233D-C94B-57A1-72E7-4CFA6338114D}"/>
              </a:ext>
            </a:extLst>
          </p:cNvPr>
          <p:cNvSpPr>
            <a:spLocks noGrp="1"/>
          </p:cNvSpPr>
          <p:nvPr>
            <p:ph type="dt" sz="half" idx="10"/>
          </p:nvPr>
        </p:nvSpPr>
        <p:spPr/>
        <p:txBody>
          <a:bodyPr/>
          <a:lstStyle/>
          <a:p>
            <a:fld id="{87F37074-3DD0-42A6-9301-123A6C740C22}" type="datetimeFigureOut">
              <a:rPr lang="en-NZ" smtClean="0"/>
              <a:t>6/09/2023</a:t>
            </a:fld>
            <a:endParaRPr lang="en-NZ"/>
          </a:p>
        </p:txBody>
      </p:sp>
      <p:sp>
        <p:nvSpPr>
          <p:cNvPr id="6" name="Footer Placeholder 5">
            <a:extLst>
              <a:ext uri="{FF2B5EF4-FFF2-40B4-BE49-F238E27FC236}">
                <a16:creationId xmlns:a16="http://schemas.microsoft.com/office/drawing/2014/main" id="{BFBF4B4E-6FAC-33BE-1DEE-B5BC80992344}"/>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17133B78-BF2D-F38C-8928-710D08AF4A0B}"/>
              </a:ext>
            </a:extLst>
          </p:cNvPr>
          <p:cNvSpPr>
            <a:spLocks noGrp="1"/>
          </p:cNvSpPr>
          <p:nvPr>
            <p:ph type="sldNum" sz="quarter" idx="12"/>
          </p:nvPr>
        </p:nvSpPr>
        <p:spPr/>
        <p:txBody>
          <a:bodyPr/>
          <a:lstStyle/>
          <a:p>
            <a:fld id="{CE81B46C-6A36-422A-A800-3E9462C0D273}" type="slidenum">
              <a:rPr lang="en-NZ" smtClean="0"/>
              <a:t>‹#›</a:t>
            </a:fld>
            <a:endParaRPr lang="en-NZ"/>
          </a:p>
        </p:txBody>
      </p:sp>
    </p:spTree>
    <p:extLst>
      <p:ext uri="{BB962C8B-B14F-4D97-AF65-F5344CB8AC3E}">
        <p14:creationId xmlns:p14="http://schemas.microsoft.com/office/powerpoint/2010/main" val="3299738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4101EB-A897-613E-6CCA-6CBC20A3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40773E-178F-03A8-4607-F91B3DDE0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90302-8726-47E5-B87E-466FF3341D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F37074-3DD0-42A6-9301-123A6C740C22}" type="datetimeFigureOut">
              <a:rPr lang="en-NZ" smtClean="0"/>
              <a:t>6/09/2023</a:t>
            </a:fld>
            <a:endParaRPr lang="en-NZ"/>
          </a:p>
        </p:txBody>
      </p:sp>
      <p:sp>
        <p:nvSpPr>
          <p:cNvPr id="5" name="Footer Placeholder 4">
            <a:extLst>
              <a:ext uri="{FF2B5EF4-FFF2-40B4-BE49-F238E27FC236}">
                <a16:creationId xmlns:a16="http://schemas.microsoft.com/office/drawing/2014/main" id="{950D4215-527D-62D0-163C-920BD4B301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F250160E-200A-1CD4-9091-A11993DCBC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81B46C-6A36-422A-A800-3E9462C0D273}" type="slidenum">
              <a:rPr lang="en-NZ" smtClean="0"/>
              <a:t>‹#›</a:t>
            </a:fld>
            <a:endParaRPr lang="en-NZ"/>
          </a:p>
        </p:txBody>
      </p:sp>
    </p:spTree>
    <p:extLst>
      <p:ext uri="{BB962C8B-B14F-4D97-AF65-F5344CB8AC3E}">
        <p14:creationId xmlns:p14="http://schemas.microsoft.com/office/powerpoint/2010/main" val="16651412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f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28_FB8569EC.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newsroom.co.nz/time-for-cohousing-to-go-mainstrea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DD874-5B1B-5BC0-96B7-FDD537D40C65}"/>
              </a:ext>
            </a:extLst>
          </p:cNvPr>
          <p:cNvSpPr>
            <a:spLocks noGrp="1"/>
          </p:cNvSpPr>
          <p:nvPr>
            <p:ph type="ctrTitle"/>
          </p:nvPr>
        </p:nvSpPr>
        <p:spPr/>
        <p:txBody>
          <a:bodyPr/>
          <a:lstStyle/>
          <a:p>
            <a:r>
              <a:rPr lang="en-GB" dirty="0">
                <a:solidFill>
                  <a:schemeClr val="bg1"/>
                </a:solidFill>
                <a:latin typeface="Adobe Gothic Std B" panose="020B0800000000000000" pitchFamily="34" charset="-128"/>
                <a:ea typeface="Adobe Gothic Std B" panose="020B0800000000000000" pitchFamily="34" charset="-128"/>
              </a:rPr>
              <a:t>A Chronical of </a:t>
            </a:r>
            <a:br>
              <a:rPr lang="en-GB" dirty="0">
                <a:solidFill>
                  <a:schemeClr val="bg1"/>
                </a:solidFill>
                <a:latin typeface="Adobe Gothic Std B" panose="020B0800000000000000" pitchFamily="34" charset="-128"/>
                <a:ea typeface="Adobe Gothic Std B" panose="020B0800000000000000" pitchFamily="34" charset="-128"/>
              </a:rPr>
            </a:br>
            <a:r>
              <a:rPr lang="en-GB" dirty="0">
                <a:solidFill>
                  <a:schemeClr val="bg1"/>
                </a:solidFill>
                <a:latin typeface="Adobe Gothic Std B" panose="020B0800000000000000" pitchFamily="34" charset="-128"/>
                <a:ea typeface="Adobe Gothic Std B" panose="020B0800000000000000" pitchFamily="34" charset="-128"/>
              </a:rPr>
              <a:t>Human Cohabitation</a:t>
            </a:r>
            <a:endParaRPr lang="en-NZ" dirty="0">
              <a:solidFill>
                <a:schemeClr val="bg1"/>
              </a:solidFill>
              <a:latin typeface="Adobe Gothic Std B" panose="020B0800000000000000" pitchFamily="34" charset="-128"/>
              <a:ea typeface="Adobe Gothic Std B" panose="020B0800000000000000" pitchFamily="34" charset="-128"/>
            </a:endParaRPr>
          </a:p>
        </p:txBody>
      </p:sp>
      <p:sp>
        <p:nvSpPr>
          <p:cNvPr id="3" name="Subtitle 2">
            <a:extLst>
              <a:ext uri="{FF2B5EF4-FFF2-40B4-BE49-F238E27FC236}">
                <a16:creationId xmlns:a16="http://schemas.microsoft.com/office/drawing/2014/main" id="{B1F441DC-EAD8-38B2-CA9C-A35F4C4C713C}"/>
              </a:ext>
            </a:extLst>
          </p:cNvPr>
          <p:cNvSpPr>
            <a:spLocks noGrp="1"/>
          </p:cNvSpPr>
          <p:nvPr>
            <p:ph type="subTitle" idx="1"/>
          </p:nvPr>
        </p:nvSpPr>
        <p:spPr>
          <a:xfrm>
            <a:off x="1524000" y="3602038"/>
            <a:ext cx="9144000" cy="797840"/>
          </a:xfrm>
        </p:spPr>
        <p:txBody>
          <a:bodyPr/>
          <a:lstStyle/>
          <a:p>
            <a:r>
              <a:rPr lang="en-GB" dirty="0">
                <a:solidFill>
                  <a:schemeClr val="accent2"/>
                </a:solidFill>
                <a:latin typeface="Adobe Gothic Std B" panose="020B0800000000000000" pitchFamily="34" charset="-128"/>
                <a:ea typeface="Adobe Gothic Std B" panose="020B0800000000000000" pitchFamily="34" charset="-128"/>
              </a:rPr>
              <a:t>How we have lived together over time</a:t>
            </a:r>
            <a:endParaRPr lang="en-NZ" dirty="0">
              <a:solidFill>
                <a:schemeClr val="accent2"/>
              </a:solidFill>
              <a:latin typeface="Adobe Gothic Std B" panose="020B0800000000000000" pitchFamily="34" charset="-128"/>
              <a:ea typeface="Adobe Gothic Std B" panose="020B0800000000000000" pitchFamily="34" charset="-128"/>
            </a:endParaRPr>
          </a:p>
        </p:txBody>
      </p:sp>
      <p:sp>
        <p:nvSpPr>
          <p:cNvPr id="6" name="Subtitle 2">
            <a:extLst>
              <a:ext uri="{FF2B5EF4-FFF2-40B4-BE49-F238E27FC236}">
                <a16:creationId xmlns:a16="http://schemas.microsoft.com/office/drawing/2014/main" id="{A7A6F62B-77A1-337B-685C-738FB5E07E30}"/>
              </a:ext>
            </a:extLst>
          </p:cNvPr>
          <p:cNvSpPr txBox="1">
            <a:spLocks/>
          </p:cNvSpPr>
          <p:nvPr/>
        </p:nvSpPr>
        <p:spPr>
          <a:xfrm>
            <a:off x="2790079" y="5569387"/>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dirty="0">
                <a:solidFill>
                  <a:schemeClr val="bg1"/>
                </a:solidFill>
              </a:rPr>
              <a:t>Riki Cambridge – Licenced Cadastral Surveyor</a:t>
            </a:r>
          </a:p>
          <a:p>
            <a:pPr algn="r"/>
            <a:endParaRPr lang="en-NZ" dirty="0">
              <a:solidFill>
                <a:schemeClr val="accent2"/>
              </a:solidFill>
              <a:highlight>
                <a:srgbClr val="FFFF00"/>
              </a:highlight>
            </a:endParaRPr>
          </a:p>
        </p:txBody>
      </p:sp>
      <p:pic>
        <p:nvPicPr>
          <p:cNvPr id="5" name="Picture 4" descr="A white and green logo&#10;&#10;Description automatically generated">
            <a:extLst>
              <a:ext uri="{FF2B5EF4-FFF2-40B4-BE49-F238E27FC236}">
                <a16:creationId xmlns:a16="http://schemas.microsoft.com/office/drawing/2014/main" id="{C587993E-E131-AD36-0E24-FEB824914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3405" y="6102664"/>
            <a:ext cx="1900674" cy="606016"/>
          </a:xfrm>
          <a:prstGeom prst="rect">
            <a:avLst/>
          </a:prstGeom>
        </p:spPr>
      </p:pic>
    </p:spTree>
    <p:extLst>
      <p:ext uri="{BB962C8B-B14F-4D97-AF65-F5344CB8AC3E}">
        <p14:creationId xmlns:p14="http://schemas.microsoft.com/office/powerpoint/2010/main" val="3495087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5D737D-22DC-92BB-5305-B0D5C4C553BE}"/>
              </a:ext>
            </a:extLst>
          </p:cNvPr>
          <p:cNvPicPr>
            <a:picLocks noGrp="1" noChangeAspect="1"/>
          </p:cNvPicPr>
          <p:nvPr>
            <p:ph idx="1"/>
          </p:nvPr>
        </p:nvPicPr>
        <p:blipFill rotWithShape="1">
          <a:blip r:embed="rId3"/>
          <a:srcRect t="7639" b="8107"/>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06D12DB0-6DBD-B102-B83A-D559A016EF4C}"/>
              </a:ext>
            </a:extLst>
          </p:cNvPr>
          <p:cNvSpPr txBox="1"/>
          <p:nvPr/>
        </p:nvSpPr>
        <p:spPr>
          <a:xfrm>
            <a:off x="0" y="6657945"/>
            <a:ext cx="6125592" cy="200055"/>
          </a:xfrm>
          <a:prstGeom prst="rect">
            <a:avLst/>
          </a:prstGeom>
          <a:noFill/>
        </p:spPr>
        <p:txBody>
          <a:bodyPr wrap="square">
            <a:spAutoFit/>
          </a:bodyPr>
          <a:lstStyle/>
          <a:p>
            <a:pPr>
              <a:spcAft>
                <a:spcPts val="600"/>
              </a:spcAft>
            </a:pPr>
            <a:r>
              <a:rPr lang="en-US" sz="700" dirty="0"/>
              <a:t>Source: Anxiety.org (2023)</a:t>
            </a:r>
          </a:p>
        </p:txBody>
      </p:sp>
    </p:spTree>
    <p:extLst>
      <p:ext uri="{BB962C8B-B14F-4D97-AF65-F5344CB8AC3E}">
        <p14:creationId xmlns:p14="http://schemas.microsoft.com/office/powerpoint/2010/main" val="2328836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6" descr="Cows grazing in a grassy field with Yorkshire Dales in the background&#10;&#10;Description automatically generated">
            <a:extLst>
              <a:ext uri="{FF2B5EF4-FFF2-40B4-BE49-F238E27FC236}">
                <a16:creationId xmlns:a16="http://schemas.microsoft.com/office/drawing/2014/main" id="{F875DC89-9508-AE1A-DBDC-B82D9515723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186" t="19734" r="1186" b="24068"/>
          <a:stretch/>
        </p:blipFill>
        <p:spPr>
          <a:xfrm>
            <a:off x="6106214" y="2058646"/>
            <a:ext cx="5764774" cy="2316380"/>
          </a:xfrm>
        </p:spPr>
      </p:pic>
      <p:pic>
        <p:nvPicPr>
          <p:cNvPr id="4" name="Picture 3" descr="A city with a mountain in the background&#10;&#10;Description automatically generated">
            <a:extLst>
              <a:ext uri="{FF2B5EF4-FFF2-40B4-BE49-F238E27FC236}">
                <a16:creationId xmlns:a16="http://schemas.microsoft.com/office/drawing/2014/main" id="{2ECFA741-E172-5994-7E98-6273DC48A261}"/>
              </a:ext>
            </a:extLst>
          </p:cNvPr>
          <p:cNvPicPr>
            <a:picLocks noChangeAspect="1"/>
          </p:cNvPicPr>
          <p:nvPr/>
        </p:nvPicPr>
        <p:blipFill rotWithShape="1">
          <a:blip r:embed="rId4">
            <a:extLst>
              <a:ext uri="{28A0092B-C50C-407E-A947-70E740481C1C}">
                <a14:useLocalDpi xmlns:a14="http://schemas.microsoft.com/office/drawing/2010/main" val="0"/>
              </a:ext>
            </a:extLst>
          </a:blip>
          <a:srcRect r="21053"/>
          <a:stretch/>
        </p:blipFill>
        <p:spPr>
          <a:xfrm>
            <a:off x="470978" y="2058646"/>
            <a:ext cx="5486101" cy="2316380"/>
          </a:xfrm>
          <a:prstGeom prst="rect">
            <a:avLst/>
          </a:prstGeom>
        </p:spPr>
      </p:pic>
      <p:sp>
        <p:nvSpPr>
          <p:cNvPr id="11" name="TextBox 10">
            <a:extLst>
              <a:ext uri="{FF2B5EF4-FFF2-40B4-BE49-F238E27FC236}">
                <a16:creationId xmlns:a16="http://schemas.microsoft.com/office/drawing/2014/main" id="{F7B84AA8-97C9-F56A-87C2-AA1E13EB8DA2}"/>
              </a:ext>
            </a:extLst>
          </p:cNvPr>
          <p:cNvSpPr txBox="1"/>
          <p:nvPr/>
        </p:nvSpPr>
        <p:spPr>
          <a:xfrm>
            <a:off x="614754" y="4170294"/>
            <a:ext cx="6125592" cy="200055"/>
          </a:xfrm>
          <a:prstGeom prst="rect">
            <a:avLst/>
          </a:prstGeom>
          <a:noFill/>
        </p:spPr>
        <p:txBody>
          <a:bodyPr wrap="square">
            <a:spAutoFit/>
          </a:bodyPr>
          <a:lstStyle/>
          <a:p>
            <a:r>
              <a:rPr lang="en-US" sz="700" dirty="0">
                <a:solidFill>
                  <a:schemeClr val="bg1"/>
                </a:solidFill>
              </a:rPr>
              <a:t>Guide: Japan Guide – Tokyo (2023)</a:t>
            </a:r>
          </a:p>
        </p:txBody>
      </p:sp>
      <p:sp>
        <p:nvSpPr>
          <p:cNvPr id="13" name="TextBox 12">
            <a:extLst>
              <a:ext uri="{FF2B5EF4-FFF2-40B4-BE49-F238E27FC236}">
                <a16:creationId xmlns:a16="http://schemas.microsoft.com/office/drawing/2014/main" id="{208C50BC-7F70-3CCE-3C9B-CB42241FBA4B}"/>
              </a:ext>
            </a:extLst>
          </p:cNvPr>
          <p:cNvSpPr txBox="1"/>
          <p:nvPr/>
        </p:nvSpPr>
        <p:spPr>
          <a:xfrm>
            <a:off x="6234923" y="4181986"/>
            <a:ext cx="6125592" cy="200055"/>
          </a:xfrm>
          <a:prstGeom prst="rect">
            <a:avLst/>
          </a:prstGeom>
          <a:noFill/>
        </p:spPr>
        <p:txBody>
          <a:bodyPr wrap="square">
            <a:spAutoFit/>
          </a:bodyPr>
          <a:lstStyle/>
          <a:p>
            <a:r>
              <a:rPr lang="en-US" sz="700" dirty="0">
                <a:solidFill>
                  <a:schemeClr val="bg1"/>
                </a:solidFill>
              </a:rPr>
              <a:t>Source: Flickr (2023)</a:t>
            </a:r>
          </a:p>
        </p:txBody>
      </p:sp>
      <p:sp>
        <p:nvSpPr>
          <p:cNvPr id="3" name="Title 1">
            <a:extLst>
              <a:ext uri="{FF2B5EF4-FFF2-40B4-BE49-F238E27FC236}">
                <a16:creationId xmlns:a16="http://schemas.microsoft.com/office/drawing/2014/main" id="{CA3EAC3A-5F41-B9A5-C5A0-BBCC09B147BA}"/>
              </a:ext>
            </a:extLst>
          </p:cNvPr>
          <p:cNvSpPr txBox="1">
            <a:spLocks/>
          </p:cNvSpPr>
          <p:nvPr/>
        </p:nvSpPr>
        <p:spPr>
          <a:xfrm>
            <a:off x="838200" y="3003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Adobe Gothic Std B" panose="020B0800000000000000" pitchFamily="34" charset="-128"/>
                <a:ea typeface="Adobe Gothic Std B" panose="020B0800000000000000" pitchFamily="34" charset="-128"/>
              </a:rPr>
              <a:t>Recapturing the village in a city</a:t>
            </a:r>
            <a:endParaRPr lang="en-NZ" dirty="0">
              <a:latin typeface="Adobe Gothic Std B" panose="020B0800000000000000" pitchFamily="34" charset="-128"/>
              <a:ea typeface="Adobe Gothic Std B" panose="020B0800000000000000" pitchFamily="34" charset="-128"/>
            </a:endParaRPr>
          </a:p>
        </p:txBody>
      </p:sp>
      <p:sp>
        <p:nvSpPr>
          <p:cNvPr id="5" name="Rectangle 4">
            <a:extLst>
              <a:ext uri="{FF2B5EF4-FFF2-40B4-BE49-F238E27FC236}">
                <a16:creationId xmlns:a16="http://schemas.microsoft.com/office/drawing/2014/main" id="{9787D213-CD8D-EFC5-58E8-989857C15AE8}"/>
              </a:ext>
            </a:extLst>
          </p:cNvPr>
          <p:cNvSpPr/>
          <p:nvPr/>
        </p:nvSpPr>
        <p:spPr>
          <a:xfrm>
            <a:off x="0" y="681037"/>
            <a:ext cx="321013" cy="5642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B1183267-2275-68F8-F7E0-52E2131A1CD2}"/>
              </a:ext>
            </a:extLst>
          </p:cNvPr>
          <p:cNvSpPr txBox="1">
            <a:spLocks/>
          </p:cNvSpPr>
          <p:nvPr/>
        </p:nvSpPr>
        <p:spPr>
          <a:xfrm>
            <a:off x="3065033" y="451503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Co housing</a:t>
            </a:r>
          </a:p>
          <a:p>
            <a:r>
              <a:rPr lang="en-GB" dirty="0"/>
              <a:t>Multigenerational housing</a:t>
            </a:r>
          </a:p>
          <a:p>
            <a:r>
              <a:rPr lang="en-GB" dirty="0"/>
              <a:t>Papa Kainga</a:t>
            </a:r>
          </a:p>
          <a:p>
            <a:r>
              <a:rPr lang="en-GB" dirty="0"/>
              <a:t>Semi public/private outdoor spaces</a:t>
            </a:r>
            <a:endParaRPr lang="en-NZ" dirty="0"/>
          </a:p>
        </p:txBody>
      </p:sp>
    </p:spTree>
    <p:extLst>
      <p:ext uri="{BB962C8B-B14F-4D97-AF65-F5344CB8AC3E}">
        <p14:creationId xmlns:p14="http://schemas.microsoft.com/office/powerpoint/2010/main" val="3147559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53DAF19-99B5-9E5A-E721-2EDA0DB2C23F}"/>
              </a:ext>
            </a:extLst>
          </p:cNvPr>
          <p:cNvSpPr txBox="1">
            <a:spLocks/>
          </p:cNvSpPr>
          <p:nvPr/>
        </p:nvSpPr>
        <p:spPr>
          <a:xfrm>
            <a:off x="841248" y="413662"/>
            <a:ext cx="10506456" cy="10102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dirty="0">
                <a:solidFill>
                  <a:schemeClr val="tx1"/>
                </a:solidFill>
                <a:latin typeface="Adobe Gothic Std B" panose="020B0800000000000000" pitchFamily="34" charset="-128"/>
                <a:ea typeface="Adobe Gothic Std B" panose="020B0800000000000000" pitchFamily="34" charset="-128"/>
              </a:rPr>
              <a:t>Co housing</a:t>
            </a:r>
          </a:p>
        </p:txBody>
      </p:sp>
      <p:sp>
        <p:nvSpPr>
          <p:cNvPr id="4" name="TextBox 3">
            <a:extLst>
              <a:ext uri="{FF2B5EF4-FFF2-40B4-BE49-F238E27FC236}">
                <a16:creationId xmlns:a16="http://schemas.microsoft.com/office/drawing/2014/main" id="{26063A4F-14FF-CAD2-3FCB-E8C6D0B411FD}"/>
              </a:ext>
            </a:extLst>
          </p:cNvPr>
          <p:cNvSpPr txBox="1"/>
          <p:nvPr/>
        </p:nvSpPr>
        <p:spPr>
          <a:xfrm>
            <a:off x="2683363" y="5741806"/>
            <a:ext cx="6822226" cy="400110"/>
          </a:xfrm>
          <a:prstGeom prst="rect">
            <a:avLst/>
          </a:prstGeom>
          <a:noFill/>
        </p:spPr>
        <p:txBody>
          <a:bodyPr wrap="square">
            <a:spAutoFit/>
          </a:bodyPr>
          <a:lstStyle/>
          <a:p>
            <a:pPr algn="ctr" defTabSz="676656">
              <a:spcAft>
                <a:spcPts val="600"/>
              </a:spcAft>
            </a:pPr>
            <a:r>
              <a:rPr lang="en-US" sz="2000" kern="1200" dirty="0">
                <a:solidFill>
                  <a:schemeClr val="accent2"/>
                </a:solidFill>
                <a:latin typeface="+mn-lt"/>
                <a:ea typeface="+mn-ea"/>
                <a:cs typeface="+mn-cs"/>
              </a:rPr>
              <a:t>A community of private homes clustered around shared space.</a:t>
            </a:r>
            <a:endParaRPr lang="en-US" sz="3200" dirty="0">
              <a:solidFill>
                <a:schemeClr val="accent2"/>
              </a:solidFill>
            </a:endParaRPr>
          </a:p>
        </p:txBody>
      </p:sp>
      <p:pic>
        <p:nvPicPr>
          <p:cNvPr id="2" name="Content Placeholder 6" descr="A group of houses with solar panels&#10;&#10;Description automatically generated">
            <a:extLst>
              <a:ext uri="{FF2B5EF4-FFF2-40B4-BE49-F238E27FC236}">
                <a16:creationId xmlns:a16="http://schemas.microsoft.com/office/drawing/2014/main" id="{692A24D8-BCDF-4DFD-41F9-50E7BE40A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234" y="1542259"/>
            <a:ext cx="4971233" cy="4045763"/>
          </a:xfrm>
          <a:prstGeom prst="rect">
            <a:avLst/>
          </a:prstGeom>
        </p:spPr>
      </p:pic>
      <p:sp>
        <p:nvSpPr>
          <p:cNvPr id="6" name="TextBox 5">
            <a:extLst>
              <a:ext uri="{FF2B5EF4-FFF2-40B4-BE49-F238E27FC236}">
                <a16:creationId xmlns:a16="http://schemas.microsoft.com/office/drawing/2014/main" id="{44A82502-AA9F-86B9-A632-EA8A7FF37E55}"/>
              </a:ext>
            </a:extLst>
          </p:cNvPr>
          <p:cNvSpPr txBox="1"/>
          <p:nvPr/>
        </p:nvSpPr>
        <p:spPr>
          <a:xfrm>
            <a:off x="936234" y="5406306"/>
            <a:ext cx="5138911" cy="181716"/>
          </a:xfrm>
          <a:prstGeom prst="rect">
            <a:avLst/>
          </a:prstGeom>
          <a:noFill/>
        </p:spPr>
        <p:txBody>
          <a:bodyPr wrap="square">
            <a:spAutoFit/>
          </a:bodyPr>
          <a:lstStyle/>
          <a:p>
            <a:pPr defTabSz="758952">
              <a:spcAft>
                <a:spcPts val="600"/>
              </a:spcAft>
            </a:pPr>
            <a:r>
              <a:rPr lang="en-US" sz="581" kern="1200" dirty="0">
                <a:solidFill>
                  <a:schemeClr val="tx1"/>
                </a:solidFill>
                <a:latin typeface="+mn-lt"/>
                <a:ea typeface="+mn-ea"/>
                <a:cs typeface="+mn-cs"/>
              </a:rPr>
              <a:t>Source: Peterborough.nz (2023)</a:t>
            </a:r>
            <a:endParaRPr lang="en-US" sz="700" dirty="0"/>
          </a:p>
        </p:txBody>
      </p:sp>
      <p:pic>
        <p:nvPicPr>
          <p:cNvPr id="8" name="Picture 7">
            <a:extLst>
              <a:ext uri="{FF2B5EF4-FFF2-40B4-BE49-F238E27FC236}">
                <a16:creationId xmlns:a16="http://schemas.microsoft.com/office/drawing/2014/main" id="{1B492C31-CA32-B501-6D0C-E14761822DFA}"/>
              </a:ext>
            </a:extLst>
          </p:cNvPr>
          <p:cNvPicPr>
            <a:picLocks noChangeAspect="1"/>
          </p:cNvPicPr>
          <p:nvPr/>
        </p:nvPicPr>
        <p:blipFill rotWithShape="1">
          <a:blip r:embed="rId4"/>
          <a:srcRect b="237"/>
          <a:stretch/>
        </p:blipFill>
        <p:spPr>
          <a:xfrm>
            <a:off x="6094476" y="1542259"/>
            <a:ext cx="5384800" cy="4045763"/>
          </a:xfrm>
          <a:prstGeom prst="rect">
            <a:avLst/>
          </a:prstGeom>
        </p:spPr>
      </p:pic>
      <p:sp>
        <p:nvSpPr>
          <p:cNvPr id="10" name="TextBox 9">
            <a:extLst>
              <a:ext uri="{FF2B5EF4-FFF2-40B4-BE49-F238E27FC236}">
                <a16:creationId xmlns:a16="http://schemas.microsoft.com/office/drawing/2014/main" id="{02849845-4044-20B9-FE10-1E570289B7B5}"/>
              </a:ext>
            </a:extLst>
          </p:cNvPr>
          <p:cNvSpPr txBox="1"/>
          <p:nvPr/>
        </p:nvSpPr>
        <p:spPr>
          <a:xfrm>
            <a:off x="6073147" y="5376059"/>
            <a:ext cx="5138911" cy="181716"/>
          </a:xfrm>
          <a:prstGeom prst="rect">
            <a:avLst/>
          </a:prstGeom>
          <a:noFill/>
        </p:spPr>
        <p:txBody>
          <a:bodyPr wrap="square">
            <a:spAutoFit/>
          </a:bodyPr>
          <a:lstStyle/>
          <a:p>
            <a:pPr defTabSz="758952">
              <a:spcAft>
                <a:spcPts val="600"/>
              </a:spcAft>
            </a:pPr>
            <a:r>
              <a:rPr lang="en-US" sz="581" kern="1200" dirty="0">
                <a:solidFill>
                  <a:schemeClr val="bg1">
                    <a:lumMod val="75000"/>
                  </a:schemeClr>
                </a:solidFill>
                <a:latin typeface="+mn-lt"/>
                <a:ea typeface="+mn-ea"/>
                <a:cs typeface="+mn-cs"/>
              </a:rPr>
              <a:t>Source: newsroom.co.nz</a:t>
            </a:r>
            <a:r>
              <a:rPr lang="en-US" sz="581" dirty="0">
                <a:solidFill>
                  <a:schemeClr val="bg1">
                    <a:lumMod val="75000"/>
                  </a:schemeClr>
                </a:solidFill>
              </a:rPr>
              <a:t> (2023)</a:t>
            </a:r>
            <a:endParaRPr lang="en-US" sz="700" dirty="0">
              <a:solidFill>
                <a:schemeClr val="bg1">
                  <a:lumMod val="75000"/>
                </a:schemeClr>
              </a:solidFill>
            </a:endParaRPr>
          </a:p>
        </p:txBody>
      </p:sp>
      <p:sp>
        <p:nvSpPr>
          <p:cNvPr id="5" name="Rectangle 4">
            <a:extLst>
              <a:ext uri="{FF2B5EF4-FFF2-40B4-BE49-F238E27FC236}">
                <a16:creationId xmlns:a16="http://schemas.microsoft.com/office/drawing/2014/main" id="{A058AB6B-0C19-9651-7384-24686C9B98A5}"/>
              </a:ext>
            </a:extLst>
          </p:cNvPr>
          <p:cNvSpPr/>
          <p:nvPr/>
        </p:nvSpPr>
        <p:spPr>
          <a:xfrm>
            <a:off x="0" y="681037"/>
            <a:ext cx="321013" cy="5642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7304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51BE3-3879-DE43-6663-9B86E89ECD05}"/>
              </a:ext>
            </a:extLst>
          </p:cNvPr>
          <p:cNvSpPr>
            <a:spLocks noGrp="1"/>
          </p:cNvSpPr>
          <p:nvPr>
            <p:ph type="title"/>
          </p:nvPr>
        </p:nvSpPr>
        <p:spPr/>
        <p:txBody>
          <a:bodyPr/>
          <a:lstStyle/>
          <a:p>
            <a:r>
              <a:rPr lang="en-GB" dirty="0">
                <a:latin typeface="Adobe Gothic Std B" panose="020B0800000000000000" pitchFamily="34" charset="-128"/>
                <a:ea typeface="Adobe Gothic Std B" panose="020B0800000000000000" pitchFamily="34" charset="-128"/>
              </a:rPr>
              <a:t>Cohousing issues	</a:t>
            </a:r>
            <a:endParaRPr lang="en-NZ" dirty="0">
              <a:latin typeface="Adobe Gothic Std B" panose="020B0800000000000000" pitchFamily="34" charset="-128"/>
              <a:ea typeface="Adobe Gothic Std B" panose="020B0800000000000000" pitchFamily="34" charset="-128"/>
            </a:endParaRPr>
          </a:p>
        </p:txBody>
      </p:sp>
      <p:sp>
        <p:nvSpPr>
          <p:cNvPr id="3" name="Content Placeholder 2">
            <a:extLst>
              <a:ext uri="{FF2B5EF4-FFF2-40B4-BE49-F238E27FC236}">
                <a16:creationId xmlns:a16="http://schemas.microsoft.com/office/drawing/2014/main" id="{B65B152E-63C6-4430-8C14-6E665DA1A5BA}"/>
              </a:ext>
            </a:extLst>
          </p:cNvPr>
          <p:cNvSpPr>
            <a:spLocks noGrp="1"/>
          </p:cNvSpPr>
          <p:nvPr>
            <p:ph idx="1"/>
          </p:nvPr>
        </p:nvSpPr>
        <p:spPr>
          <a:xfrm>
            <a:off x="838200" y="1825625"/>
            <a:ext cx="4949142" cy="4123762"/>
          </a:xfrm>
        </p:spPr>
        <p:txBody>
          <a:bodyPr>
            <a:normAutofit fontScale="92500"/>
          </a:bodyPr>
          <a:lstStyle/>
          <a:p>
            <a:r>
              <a:rPr lang="en-GB" dirty="0"/>
              <a:t>Large site required in a suitable place.</a:t>
            </a:r>
          </a:p>
          <a:p>
            <a:r>
              <a:rPr lang="en-GB" dirty="0"/>
              <a:t>Difficult to obtain financing for a collective group with no assets.</a:t>
            </a:r>
          </a:p>
          <a:p>
            <a:r>
              <a:rPr lang="en-GB" dirty="0"/>
              <a:t>Ownership structure. Who owns what? What happens with any rent paid to non profit owners?</a:t>
            </a:r>
          </a:p>
          <a:p>
            <a:r>
              <a:rPr lang="en-GB" dirty="0"/>
              <a:t>Dependent on effective cooperation between all residents.</a:t>
            </a:r>
            <a:endParaRPr lang="en-NZ" dirty="0"/>
          </a:p>
        </p:txBody>
      </p:sp>
      <p:sp>
        <p:nvSpPr>
          <p:cNvPr id="9" name="TextBox 8">
            <a:extLst>
              <a:ext uri="{FF2B5EF4-FFF2-40B4-BE49-F238E27FC236}">
                <a16:creationId xmlns:a16="http://schemas.microsoft.com/office/drawing/2014/main" id="{33C38322-9BED-F798-B17B-4FE879F3DA70}"/>
              </a:ext>
            </a:extLst>
          </p:cNvPr>
          <p:cNvSpPr txBox="1"/>
          <p:nvPr/>
        </p:nvSpPr>
        <p:spPr>
          <a:xfrm>
            <a:off x="6588200" y="6492875"/>
            <a:ext cx="6126480" cy="200055"/>
          </a:xfrm>
          <a:prstGeom prst="rect">
            <a:avLst/>
          </a:prstGeom>
          <a:noFill/>
        </p:spPr>
        <p:txBody>
          <a:bodyPr wrap="square">
            <a:spAutoFit/>
          </a:bodyPr>
          <a:lstStyle/>
          <a:p>
            <a:r>
              <a:rPr lang="en-US" sz="700" dirty="0">
                <a:solidFill>
                  <a:schemeClr val="bg1">
                    <a:lumMod val="65000"/>
                  </a:schemeClr>
                </a:solidFill>
              </a:rPr>
              <a:t>www.peterborough.nz</a:t>
            </a:r>
          </a:p>
        </p:txBody>
      </p:sp>
      <p:sp>
        <p:nvSpPr>
          <p:cNvPr id="6" name="Rectangle 5">
            <a:extLst>
              <a:ext uri="{FF2B5EF4-FFF2-40B4-BE49-F238E27FC236}">
                <a16:creationId xmlns:a16="http://schemas.microsoft.com/office/drawing/2014/main" id="{9DAB63C5-81F6-5FA6-C81D-A340A4EB4C7C}"/>
              </a:ext>
            </a:extLst>
          </p:cNvPr>
          <p:cNvSpPr/>
          <p:nvPr/>
        </p:nvSpPr>
        <p:spPr>
          <a:xfrm>
            <a:off x="0" y="681037"/>
            <a:ext cx="321013" cy="5642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81C21FF-5030-9AD4-F8FD-D3E49D0563EF}"/>
              </a:ext>
            </a:extLst>
          </p:cNvPr>
          <p:cNvPicPr>
            <a:picLocks noChangeAspect="1"/>
          </p:cNvPicPr>
          <p:nvPr/>
        </p:nvPicPr>
        <p:blipFill>
          <a:blip r:embed="rId3"/>
          <a:stretch>
            <a:fillRect/>
          </a:stretch>
        </p:blipFill>
        <p:spPr>
          <a:xfrm>
            <a:off x="7191476" y="578066"/>
            <a:ext cx="4126303" cy="1334350"/>
          </a:xfrm>
          <a:prstGeom prst="rect">
            <a:avLst/>
          </a:prstGeom>
        </p:spPr>
      </p:pic>
      <p:pic>
        <p:nvPicPr>
          <p:cNvPr id="10" name="Picture 9">
            <a:extLst>
              <a:ext uri="{FF2B5EF4-FFF2-40B4-BE49-F238E27FC236}">
                <a16:creationId xmlns:a16="http://schemas.microsoft.com/office/drawing/2014/main" id="{5907D47C-9277-4E77-E70A-2A7AE68953DA}"/>
              </a:ext>
            </a:extLst>
          </p:cNvPr>
          <p:cNvPicPr>
            <a:picLocks noChangeAspect="1"/>
          </p:cNvPicPr>
          <p:nvPr/>
        </p:nvPicPr>
        <p:blipFill>
          <a:blip r:embed="rId4"/>
          <a:stretch>
            <a:fillRect/>
          </a:stretch>
        </p:blipFill>
        <p:spPr>
          <a:xfrm>
            <a:off x="7773962" y="1825625"/>
            <a:ext cx="2961330" cy="3989086"/>
          </a:xfrm>
          <a:prstGeom prst="rect">
            <a:avLst/>
          </a:prstGeom>
        </p:spPr>
      </p:pic>
    </p:spTree>
    <p:extLst>
      <p:ext uri="{BB962C8B-B14F-4D97-AF65-F5344CB8AC3E}">
        <p14:creationId xmlns:p14="http://schemas.microsoft.com/office/powerpoint/2010/main" val="2648771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A25BD-2A63-4D54-373E-B10F49A9AEB9}"/>
              </a:ext>
            </a:extLst>
          </p:cNvPr>
          <p:cNvSpPr>
            <a:spLocks noGrp="1"/>
          </p:cNvSpPr>
          <p:nvPr>
            <p:ph type="title"/>
          </p:nvPr>
        </p:nvSpPr>
        <p:spPr/>
        <p:txBody>
          <a:bodyPr/>
          <a:lstStyle/>
          <a:p>
            <a:r>
              <a:rPr lang="en-NZ" dirty="0">
                <a:latin typeface="Adobe Gothic Std B" panose="020B0800000000000000" pitchFamily="34" charset="-128"/>
                <a:ea typeface="Adobe Gothic Std B" panose="020B0800000000000000" pitchFamily="34" charset="-128"/>
              </a:rPr>
              <a:t>Multigenerational housing</a:t>
            </a:r>
            <a:endParaRPr lang="en-US" dirty="0">
              <a:latin typeface="Adobe Gothic Std B" panose="020B0800000000000000" pitchFamily="34" charset="-128"/>
              <a:ea typeface="Adobe Gothic Std B" panose="020B0800000000000000" pitchFamily="34" charset="-128"/>
            </a:endParaRPr>
          </a:p>
        </p:txBody>
      </p:sp>
      <p:pic>
        <p:nvPicPr>
          <p:cNvPr id="7" name="Content Placeholder 6" descr="A house with a car in the center&#10;&#10;Description automatically generated with medium confidence">
            <a:extLst>
              <a:ext uri="{FF2B5EF4-FFF2-40B4-BE49-F238E27FC236}">
                <a16:creationId xmlns:a16="http://schemas.microsoft.com/office/drawing/2014/main" id="{EE4B5190-6BF4-90F6-5693-54BF3463C7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5835" y="1825625"/>
            <a:ext cx="8380329" cy="3740674"/>
          </a:xfrm>
        </p:spPr>
      </p:pic>
      <p:sp>
        <p:nvSpPr>
          <p:cNvPr id="5" name="TextBox 4">
            <a:extLst>
              <a:ext uri="{FF2B5EF4-FFF2-40B4-BE49-F238E27FC236}">
                <a16:creationId xmlns:a16="http://schemas.microsoft.com/office/drawing/2014/main" id="{46B06B7D-5CC9-2316-4CBD-D206F24F23DD}"/>
              </a:ext>
            </a:extLst>
          </p:cNvPr>
          <p:cNvSpPr txBox="1"/>
          <p:nvPr/>
        </p:nvSpPr>
        <p:spPr>
          <a:xfrm>
            <a:off x="1905835" y="5333685"/>
            <a:ext cx="6125592" cy="200055"/>
          </a:xfrm>
          <a:prstGeom prst="rect">
            <a:avLst/>
          </a:prstGeom>
          <a:noFill/>
        </p:spPr>
        <p:txBody>
          <a:bodyPr wrap="square">
            <a:spAutoFit/>
          </a:bodyPr>
          <a:lstStyle/>
          <a:p>
            <a:r>
              <a:rPr lang="en-US" sz="700" dirty="0">
                <a:solidFill>
                  <a:schemeClr val="bg1"/>
                </a:solidFill>
              </a:rPr>
              <a:t>Source: All Gen homes (2023) </a:t>
            </a:r>
          </a:p>
        </p:txBody>
      </p:sp>
      <p:sp>
        <p:nvSpPr>
          <p:cNvPr id="4" name="TextBox 3">
            <a:extLst>
              <a:ext uri="{FF2B5EF4-FFF2-40B4-BE49-F238E27FC236}">
                <a16:creationId xmlns:a16="http://schemas.microsoft.com/office/drawing/2014/main" id="{131EC51E-F722-BF8F-F378-CFCFB7E98031}"/>
              </a:ext>
            </a:extLst>
          </p:cNvPr>
          <p:cNvSpPr txBox="1"/>
          <p:nvPr/>
        </p:nvSpPr>
        <p:spPr>
          <a:xfrm>
            <a:off x="2352917" y="5701236"/>
            <a:ext cx="7486164" cy="707886"/>
          </a:xfrm>
          <a:prstGeom prst="rect">
            <a:avLst/>
          </a:prstGeom>
          <a:noFill/>
        </p:spPr>
        <p:txBody>
          <a:bodyPr wrap="square">
            <a:spAutoFit/>
          </a:bodyPr>
          <a:lstStyle/>
          <a:p>
            <a:pPr algn="ctr"/>
            <a:r>
              <a:rPr lang="en-GB" sz="2000" dirty="0">
                <a:solidFill>
                  <a:schemeClr val="accent2"/>
                </a:solidFill>
              </a:rPr>
              <a:t>Attached housing on one site with options to connect between the two internally, or have them separated with a fire door.</a:t>
            </a:r>
          </a:p>
        </p:txBody>
      </p:sp>
      <p:sp>
        <p:nvSpPr>
          <p:cNvPr id="3" name="Rectangle 2">
            <a:extLst>
              <a:ext uri="{FF2B5EF4-FFF2-40B4-BE49-F238E27FC236}">
                <a16:creationId xmlns:a16="http://schemas.microsoft.com/office/drawing/2014/main" id="{D31B39C4-053A-E8E2-A15D-B8B72B9AB193}"/>
              </a:ext>
            </a:extLst>
          </p:cNvPr>
          <p:cNvSpPr/>
          <p:nvPr/>
        </p:nvSpPr>
        <p:spPr>
          <a:xfrm>
            <a:off x="0" y="681037"/>
            <a:ext cx="321013" cy="5642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69A7D0AA-3E2E-E9F1-50B5-CCB4604ED12A}"/>
              </a:ext>
            </a:extLst>
          </p:cNvPr>
          <p:cNvCxnSpPr>
            <a:cxnSpLocks/>
          </p:cNvCxnSpPr>
          <p:nvPr/>
        </p:nvCxnSpPr>
        <p:spPr>
          <a:xfrm>
            <a:off x="5627077" y="2783393"/>
            <a:ext cx="1798655" cy="301451"/>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D90D3B65-6913-52E8-4663-A51382FE535E}"/>
              </a:ext>
            </a:extLst>
          </p:cNvPr>
          <p:cNvCxnSpPr>
            <a:cxnSpLocks/>
          </p:cNvCxnSpPr>
          <p:nvPr/>
        </p:nvCxnSpPr>
        <p:spPr>
          <a:xfrm flipH="1">
            <a:off x="7184571" y="3084844"/>
            <a:ext cx="221064" cy="522514"/>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713A5B84-D76C-B1A1-6656-E5FD79054D6A}"/>
              </a:ext>
            </a:extLst>
          </p:cNvPr>
          <p:cNvCxnSpPr>
            <a:cxnSpLocks/>
          </p:cNvCxnSpPr>
          <p:nvPr/>
        </p:nvCxnSpPr>
        <p:spPr>
          <a:xfrm>
            <a:off x="7184571" y="3617407"/>
            <a:ext cx="1708220" cy="281353"/>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34789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C5CB3-2DFE-B7BB-28A1-7BAEF6EFA067}"/>
              </a:ext>
            </a:extLst>
          </p:cNvPr>
          <p:cNvSpPr>
            <a:spLocks noGrp="1"/>
          </p:cNvSpPr>
          <p:nvPr>
            <p:ph type="title"/>
          </p:nvPr>
        </p:nvSpPr>
        <p:spPr/>
        <p:txBody>
          <a:bodyPr/>
          <a:lstStyle/>
          <a:p>
            <a:r>
              <a:rPr lang="en-GB" dirty="0">
                <a:latin typeface="Adobe Gothic Std B" panose="020B0800000000000000" pitchFamily="34" charset="-128"/>
                <a:ea typeface="Adobe Gothic Std B" panose="020B0800000000000000" pitchFamily="34" charset="-128"/>
              </a:rPr>
              <a:t>Multi-generational housing issues</a:t>
            </a:r>
            <a:endParaRPr lang="en-NZ" dirty="0">
              <a:latin typeface="Adobe Gothic Std B" panose="020B0800000000000000" pitchFamily="34" charset="-128"/>
              <a:ea typeface="Adobe Gothic Std B" panose="020B0800000000000000" pitchFamily="34" charset="-128"/>
            </a:endParaRPr>
          </a:p>
        </p:txBody>
      </p:sp>
      <p:sp>
        <p:nvSpPr>
          <p:cNvPr id="3" name="Content Placeholder 2">
            <a:extLst>
              <a:ext uri="{FF2B5EF4-FFF2-40B4-BE49-F238E27FC236}">
                <a16:creationId xmlns:a16="http://schemas.microsoft.com/office/drawing/2014/main" id="{2A99B229-D97A-8374-6D2B-DCF940C8E828}"/>
              </a:ext>
            </a:extLst>
          </p:cNvPr>
          <p:cNvSpPr>
            <a:spLocks noGrp="1"/>
          </p:cNvSpPr>
          <p:nvPr>
            <p:ph idx="1"/>
          </p:nvPr>
        </p:nvSpPr>
        <p:spPr/>
        <p:txBody>
          <a:bodyPr/>
          <a:lstStyle/>
          <a:p>
            <a:r>
              <a:rPr lang="en-GB" dirty="0"/>
              <a:t>Current lot sizes and shapes not able to accommodate the size of house required. </a:t>
            </a:r>
          </a:p>
          <a:p>
            <a:r>
              <a:rPr lang="en-GB" dirty="0"/>
              <a:t>Because there is a second kitchen it counts as two HUEs and triggers a second set of DCs. </a:t>
            </a:r>
          </a:p>
          <a:p>
            <a:r>
              <a:rPr lang="en-GB" dirty="0"/>
              <a:t>Doesn’t fit with the tried and true business models built around current housing typologies. Easier to continue the status quo.</a:t>
            </a:r>
          </a:p>
          <a:p>
            <a:r>
              <a:rPr lang="en-GB" dirty="0"/>
              <a:t>Fire rating requirements can complicate the building design.</a:t>
            </a:r>
            <a:endParaRPr lang="en-NZ" dirty="0"/>
          </a:p>
        </p:txBody>
      </p:sp>
      <p:sp>
        <p:nvSpPr>
          <p:cNvPr id="4" name="Rectangle 3">
            <a:extLst>
              <a:ext uri="{FF2B5EF4-FFF2-40B4-BE49-F238E27FC236}">
                <a16:creationId xmlns:a16="http://schemas.microsoft.com/office/drawing/2014/main" id="{B1FA8DF7-6FA7-AAFE-F683-5A622B92C3E8}"/>
              </a:ext>
            </a:extLst>
          </p:cNvPr>
          <p:cNvSpPr/>
          <p:nvPr/>
        </p:nvSpPr>
        <p:spPr>
          <a:xfrm>
            <a:off x="0" y="681037"/>
            <a:ext cx="321013" cy="5642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818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58270-86DB-0EEF-726C-C7150CAD02E5}"/>
              </a:ext>
            </a:extLst>
          </p:cNvPr>
          <p:cNvSpPr>
            <a:spLocks noGrp="1"/>
          </p:cNvSpPr>
          <p:nvPr>
            <p:ph type="title"/>
          </p:nvPr>
        </p:nvSpPr>
        <p:spPr>
          <a:xfrm>
            <a:off x="838200" y="302037"/>
            <a:ext cx="10515600" cy="1273233"/>
          </a:xfrm>
        </p:spPr>
        <p:txBody>
          <a:bodyPr>
            <a:normAutofit/>
          </a:bodyPr>
          <a:lstStyle/>
          <a:p>
            <a:r>
              <a:rPr lang="en-NZ" sz="4000" dirty="0">
                <a:latin typeface="Adobe Gothic Std B" panose="020B0800000000000000" pitchFamily="34" charset="-128"/>
                <a:ea typeface="Adobe Gothic Std B" panose="020B0800000000000000" pitchFamily="34" charset="-128"/>
              </a:rPr>
              <a:t>Papa Kainga</a:t>
            </a:r>
            <a:endParaRPr lang="en-US" sz="4000" dirty="0">
              <a:latin typeface="Adobe Gothic Std B" panose="020B0800000000000000" pitchFamily="34" charset="-128"/>
              <a:ea typeface="Adobe Gothic Std B" panose="020B0800000000000000" pitchFamily="34" charset="-128"/>
            </a:endParaRPr>
          </a:p>
        </p:txBody>
      </p:sp>
      <p:pic>
        <p:nvPicPr>
          <p:cNvPr id="9" name="Content Placeholder 8" descr="A drawing of a master plan&#10;&#10;Description automatically generated">
            <a:extLst>
              <a:ext uri="{FF2B5EF4-FFF2-40B4-BE49-F238E27FC236}">
                <a16:creationId xmlns:a16="http://schemas.microsoft.com/office/drawing/2014/main" id="{F5E5CB8D-3A60-9553-CBEB-516EA234A7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1871" y="1985005"/>
            <a:ext cx="5022605" cy="3550847"/>
          </a:xfrm>
        </p:spPr>
      </p:pic>
      <p:sp>
        <p:nvSpPr>
          <p:cNvPr id="7" name="TextBox 6">
            <a:extLst>
              <a:ext uri="{FF2B5EF4-FFF2-40B4-BE49-F238E27FC236}">
                <a16:creationId xmlns:a16="http://schemas.microsoft.com/office/drawing/2014/main" id="{544A69C9-E834-596E-F4E6-625371F6BB52}"/>
              </a:ext>
            </a:extLst>
          </p:cNvPr>
          <p:cNvSpPr txBox="1"/>
          <p:nvPr/>
        </p:nvSpPr>
        <p:spPr>
          <a:xfrm>
            <a:off x="514658" y="5030811"/>
            <a:ext cx="3433031" cy="169918"/>
          </a:xfrm>
          <a:prstGeom prst="rect">
            <a:avLst/>
          </a:prstGeom>
          <a:noFill/>
        </p:spPr>
        <p:txBody>
          <a:bodyPr wrap="square">
            <a:spAutoFit/>
          </a:bodyPr>
          <a:lstStyle/>
          <a:p>
            <a:pPr defTabSz="658368">
              <a:spcAft>
                <a:spcPts val="600"/>
              </a:spcAft>
            </a:pPr>
            <a:r>
              <a:rPr lang="en-US" sz="504" kern="1200" dirty="0">
                <a:solidFill>
                  <a:schemeClr val="bg1">
                    <a:lumMod val="85000"/>
                  </a:schemeClr>
                </a:solidFill>
                <a:latin typeface="+mn-lt"/>
                <a:ea typeface="+mn-ea"/>
                <a:cs typeface="+mn-cs"/>
              </a:rPr>
              <a:t>Source: Square space (2023). </a:t>
            </a:r>
            <a:endParaRPr lang="en-US" sz="700" dirty="0">
              <a:solidFill>
                <a:schemeClr val="bg1">
                  <a:lumMod val="85000"/>
                </a:schemeClr>
              </a:solidFill>
            </a:endParaRPr>
          </a:p>
        </p:txBody>
      </p:sp>
      <p:sp>
        <p:nvSpPr>
          <p:cNvPr id="4" name="TextBox 3">
            <a:extLst>
              <a:ext uri="{FF2B5EF4-FFF2-40B4-BE49-F238E27FC236}">
                <a16:creationId xmlns:a16="http://schemas.microsoft.com/office/drawing/2014/main" id="{E27604AC-83A1-51BE-49AF-25B524532A54}"/>
              </a:ext>
            </a:extLst>
          </p:cNvPr>
          <p:cNvSpPr txBox="1"/>
          <p:nvPr/>
        </p:nvSpPr>
        <p:spPr>
          <a:xfrm>
            <a:off x="2807716" y="5490333"/>
            <a:ext cx="6573520" cy="707886"/>
          </a:xfrm>
          <a:prstGeom prst="rect">
            <a:avLst/>
          </a:prstGeom>
          <a:noFill/>
        </p:spPr>
        <p:txBody>
          <a:bodyPr wrap="square">
            <a:spAutoFit/>
          </a:bodyPr>
          <a:lstStyle/>
          <a:p>
            <a:pPr algn="ctr" defTabSz="658368">
              <a:spcAft>
                <a:spcPts val="600"/>
              </a:spcAft>
            </a:pPr>
            <a:r>
              <a:rPr lang="en-NZ" sz="2000" kern="1200" dirty="0">
                <a:solidFill>
                  <a:schemeClr val="accent2"/>
                </a:solidFill>
                <a:latin typeface="+mn-lt"/>
                <a:ea typeface="+mn-ea"/>
                <a:cs typeface="+mn-cs"/>
              </a:rPr>
              <a:t>Māori housing developments, primarily focused on getting Iwi and Hapu members into good housing.</a:t>
            </a:r>
            <a:endParaRPr lang="en-NZ" sz="3200" dirty="0">
              <a:solidFill>
                <a:schemeClr val="accent2"/>
              </a:solidFill>
            </a:endParaRPr>
          </a:p>
        </p:txBody>
      </p:sp>
      <p:pic>
        <p:nvPicPr>
          <p:cNvPr id="6" name="Picture 5" descr="A brick walkway with a pattern on the side&#10;&#10;Description automatically generated with medium confidence">
            <a:extLst>
              <a:ext uri="{FF2B5EF4-FFF2-40B4-BE49-F238E27FC236}">
                <a16:creationId xmlns:a16="http://schemas.microsoft.com/office/drawing/2014/main" id="{E50C5B30-CBD7-1335-AFC4-3C0DABA5E3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9258" y="1985004"/>
            <a:ext cx="5321862" cy="3324897"/>
          </a:xfrm>
          <a:prstGeom prst="rect">
            <a:avLst/>
          </a:prstGeom>
        </p:spPr>
      </p:pic>
      <p:sp>
        <p:nvSpPr>
          <p:cNvPr id="10" name="TextBox 9">
            <a:extLst>
              <a:ext uri="{FF2B5EF4-FFF2-40B4-BE49-F238E27FC236}">
                <a16:creationId xmlns:a16="http://schemas.microsoft.com/office/drawing/2014/main" id="{43EF065A-0AE1-05C1-9395-39E6594A2D03}"/>
              </a:ext>
            </a:extLst>
          </p:cNvPr>
          <p:cNvSpPr txBox="1"/>
          <p:nvPr/>
        </p:nvSpPr>
        <p:spPr>
          <a:xfrm>
            <a:off x="6179258" y="5139983"/>
            <a:ext cx="4461461" cy="169918"/>
          </a:xfrm>
          <a:prstGeom prst="rect">
            <a:avLst/>
          </a:prstGeom>
          <a:noFill/>
        </p:spPr>
        <p:txBody>
          <a:bodyPr wrap="square">
            <a:spAutoFit/>
          </a:bodyPr>
          <a:lstStyle/>
          <a:p>
            <a:pPr defTabSz="658368">
              <a:spcAft>
                <a:spcPts val="600"/>
              </a:spcAft>
            </a:pPr>
            <a:r>
              <a:rPr lang="en-US" sz="504" kern="1200" dirty="0">
                <a:solidFill>
                  <a:schemeClr val="bg1">
                    <a:lumMod val="85000"/>
                  </a:schemeClr>
                </a:solidFill>
                <a:latin typeface="+mn-lt"/>
                <a:ea typeface="+mn-ea"/>
                <a:cs typeface="+mn-cs"/>
              </a:rPr>
              <a:t>Source: RNZ (2022).</a:t>
            </a:r>
            <a:endParaRPr lang="en-US" sz="700" dirty="0">
              <a:solidFill>
                <a:schemeClr val="bg1">
                  <a:lumMod val="85000"/>
                </a:schemeClr>
              </a:solidFill>
            </a:endParaRPr>
          </a:p>
        </p:txBody>
      </p:sp>
      <p:sp>
        <p:nvSpPr>
          <p:cNvPr id="3" name="Rectangle 2">
            <a:extLst>
              <a:ext uri="{FF2B5EF4-FFF2-40B4-BE49-F238E27FC236}">
                <a16:creationId xmlns:a16="http://schemas.microsoft.com/office/drawing/2014/main" id="{62FC1B83-A347-F788-86F7-1EAA68B5C50B}"/>
              </a:ext>
            </a:extLst>
          </p:cNvPr>
          <p:cNvSpPr/>
          <p:nvPr/>
        </p:nvSpPr>
        <p:spPr>
          <a:xfrm>
            <a:off x="0" y="681037"/>
            <a:ext cx="321013" cy="5642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5997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DD220-E569-4439-E195-DF197718AE36}"/>
              </a:ext>
            </a:extLst>
          </p:cNvPr>
          <p:cNvSpPr>
            <a:spLocks noGrp="1"/>
          </p:cNvSpPr>
          <p:nvPr>
            <p:ph type="title"/>
          </p:nvPr>
        </p:nvSpPr>
        <p:spPr/>
        <p:txBody>
          <a:bodyPr/>
          <a:lstStyle/>
          <a:p>
            <a:r>
              <a:rPr lang="en-GB" dirty="0">
                <a:latin typeface="Adobe Gothic Std B" panose="020B0800000000000000" pitchFamily="34" charset="-128"/>
                <a:ea typeface="Adobe Gothic Std B" panose="020B0800000000000000" pitchFamily="34" charset="-128"/>
              </a:rPr>
              <a:t>Papa Kainga housing issues</a:t>
            </a:r>
            <a:endParaRPr lang="en-NZ" dirty="0">
              <a:latin typeface="Adobe Gothic Std B" panose="020B0800000000000000" pitchFamily="34" charset="-128"/>
              <a:ea typeface="Adobe Gothic Std B" panose="020B0800000000000000" pitchFamily="34" charset="-128"/>
            </a:endParaRPr>
          </a:p>
        </p:txBody>
      </p:sp>
      <p:sp>
        <p:nvSpPr>
          <p:cNvPr id="3" name="Content Placeholder 2">
            <a:extLst>
              <a:ext uri="{FF2B5EF4-FFF2-40B4-BE49-F238E27FC236}">
                <a16:creationId xmlns:a16="http://schemas.microsoft.com/office/drawing/2014/main" id="{EDE335B7-13C6-F0EB-0FF3-499BBA3CAEED}"/>
              </a:ext>
            </a:extLst>
          </p:cNvPr>
          <p:cNvSpPr>
            <a:spLocks noGrp="1"/>
          </p:cNvSpPr>
          <p:nvPr>
            <p:ph idx="1"/>
          </p:nvPr>
        </p:nvSpPr>
        <p:spPr/>
        <p:txBody>
          <a:bodyPr/>
          <a:lstStyle/>
          <a:p>
            <a:r>
              <a:rPr lang="en-GB" dirty="0"/>
              <a:t>Complications with the developments being on </a:t>
            </a:r>
            <a:r>
              <a:rPr lang="en-GB" dirty="0" err="1"/>
              <a:t>Maori</a:t>
            </a:r>
            <a:r>
              <a:rPr lang="en-GB" dirty="0"/>
              <a:t> land.</a:t>
            </a:r>
          </a:p>
          <a:p>
            <a:r>
              <a:rPr lang="en-GB" dirty="0"/>
              <a:t>Location of the available land.</a:t>
            </a:r>
          </a:p>
          <a:p>
            <a:r>
              <a:rPr lang="en-NZ" dirty="0"/>
              <a:t>Needing agreement from the many owners of the land to develop on it. </a:t>
            </a:r>
          </a:p>
          <a:p>
            <a:r>
              <a:rPr lang="en-NZ" dirty="0"/>
              <a:t>Banks requiring the buildings to be portable so they could be recovered if the loan was to default. The bank would not be able to claim the land.</a:t>
            </a:r>
          </a:p>
          <a:p>
            <a:endParaRPr lang="en-GB" dirty="0"/>
          </a:p>
        </p:txBody>
      </p:sp>
      <p:sp>
        <p:nvSpPr>
          <p:cNvPr id="4" name="Rectangle 3">
            <a:extLst>
              <a:ext uri="{FF2B5EF4-FFF2-40B4-BE49-F238E27FC236}">
                <a16:creationId xmlns:a16="http://schemas.microsoft.com/office/drawing/2014/main" id="{15F3B33D-1051-4D4B-720B-AFE21BE833EE}"/>
              </a:ext>
            </a:extLst>
          </p:cNvPr>
          <p:cNvSpPr/>
          <p:nvPr/>
        </p:nvSpPr>
        <p:spPr>
          <a:xfrm>
            <a:off x="0" y="681037"/>
            <a:ext cx="321013" cy="5642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9710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BA2B8-B196-68D1-F080-C5A612B18D30}"/>
              </a:ext>
            </a:extLst>
          </p:cNvPr>
          <p:cNvSpPr>
            <a:spLocks noGrp="1"/>
          </p:cNvSpPr>
          <p:nvPr>
            <p:ph type="title"/>
          </p:nvPr>
        </p:nvSpPr>
        <p:spPr>
          <a:xfrm>
            <a:off x="841248" y="482977"/>
            <a:ext cx="10506456" cy="1010264"/>
          </a:xfrm>
        </p:spPr>
        <p:txBody>
          <a:bodyPr anchor="ctr">
            <a:normAutofit/>
          </a:bodyPr>
          <a:lstStyle/>
          <a:p>
            <a:r>
              <a:rPr lang="en-NZ" dirty="0">
                <a:latin typeface="Adobe Gothic Std B" panose="020B0800000000000000" pitchFamily="34" charset="-128"/>
                <a:ea typeface="Adobe Gothic Std B" panose="020B0800000000000000" pitchFamily="34" charset="-128"/>
              </a:rPr>
              <a:t>Semi public/private outdoor spaces</a:t>
            </a:r>
            <a:endParaRPr lang="en-US" dirty="0">
              <a:latin typeface="Adobe Gothic Std B" panose="020B0800000000000000" pitchFamily="34" charset="-128"/>
              <a:ea typeface="Adobe Gothic Std B" panose="020B0800000000000000" pitchFamily="34" charset="-128"/>
            </a:endParaRPr>
          </a:p>
        </p:txBody>
      </p:sp>
      <p:sp>
        <p:nvSpPr>
          <p:cNvPr id="5" name="TextBox 4">
            <a:extLst>
              <a:ext uri="{FF2B5EF4-FFF2-40B4-BE49-F238E27FC236}">
                <a16:creationId xmlns:a16="http://schemas.microsoft.com/office/drawing/2014/main" id="{E492E889-6D35-717F-D55B-A55A5C9C8C1A}"/>
              </a:ext>
            </a:extLst>
          </p:cNvPr>
          <p:cNvSpPr txBox="1"/>
          <p:nvPr/>
        </p:nvSpPr>
        <p:spPr>
          <a:xfrm>
            <a:off x="1327631" y="5134940"/>
            <a:ext cx="5520948" cy="180511"/>
          </a:xfrm>
          <a:prstGeom prst="rect">
            <a:avLst/>
          </a:prstGeom>
          <a:noFill/>
        </p:spPr>
        <p:txBody>
          <a:bodyPr wrap="square">
            <a:spAutoFit/>
          </a:bodyPr>
          <a:lstStyle/>
          <a:p>
            <a:pPr defTabSz="758952">
              <a:spcAft>
                <a:spcPts val="600"/>
              </a:spcAft>
            </a:pPr>
            <a:r>
              <a:rPr lang="en-US" sz="581" dirty="0">
                <a:solidFill>
                  <a:schemeClr val="bg1"/>
                </a:solidFill>
              </a:rPr>
              <a:t>Source: </a:t>
            </a:r>
            <a:r>
              <a:rPr lang="en-US" sz="581" dirty="0" err="1">
                <a:solidFill>
                  <a:schemeClr val="bg1"/>
                </a:solidFill>
              </a:rPr>
              <a:t>Landlab</a:t>
            </a:r>
            <a:r>
              <a:rPr lang="en-US" sz="581" dirty="0">
                <a:solidFill>
                  <a:schemeClr val="bg1"/>
                </a:solidFill>
              </a:rPr>
              <a:t> - Funenpark (2021). </a:t>
            </a:r>
            <a:endParaRPr lang="en-US" sz="700" dirty="0">
              <a:solidFill>
                <a:schemeClr val="bg1"/>
              </a:solidFill>
            </a:endParaRPr>
          </a:p>
        </p:txBody>
      </p:sp>
      <p:pic>
        <p:nvPicPr>
          <p:cNvPr id="11" name="Picture 10" descr="A group of people walking on a lawn&#10;&#10;Description automatically generated">
            <a:extLst>
              <a:ext uri="{FF2B5EF4-FFF2-40B4-BE49-F238E27FC236}">
                <a16:creationId xmlns:a16="http://schemas.microsoft.com/office/drawing/2014/main" id="{1816DECF-ADD3-D261-88DB-D47C44FD704C}"/>
              </a:ext>
            </a:extLst>
          </p:cNvPr>
          <p:cNvPicPr>
            <a:picLocks noChangeAspect="1"/>
          </p:cNvPicPr>
          <p:nvPr/>
        </p:nvPicPr>
        <p:blipFill rotWithShape="1">
          <a:blip r:embed="rId3">
            <a:extLst>
              <a:ext uri="{28A0092B-C50C-407E-A947-70E740481C1C}">
                <a14:useLocalDpi xmlns:a14="http://schemas.microsoft.com/office/drawing/2010/main" val="0"/>
              </a:ext>
            </a:extLst>
          </a:blip>
          <a:srcRect b="5384"/>
          <a:stretch/>
        </p:blipFill>
        <p:spPr>
          <a:xfrm>
            <a:off x="6626544" y="1515874"/>
            <a:ext cx="4043954" cy="3826252"/>
          </a:xfrm>
          <a:prstGeom prst="rect">
            <a:avLst/>
          </a:prstGeom>
        </p:spPr>
      </p:pic>
      <p:sp>
        <p:nvSpPr>
          <p:cNvPr id="4" name="TextBox 3">
            <a:extLst>
              <a:ext uri="{FF2B5EF4-FFF2-40B4-BE49-F238E27FC236}">
                <a16:creationId xmlns:a16="http://schemas.microsoft.com/office/drawing/2014/main" id="{CF04B542-E5A1-7377-73AA-D947C666A3CF}"/>
              </a:ext>
            </a:extLst>
          </p:cNvPr>
          <p:cNvSpPr txBox="1"/>
          <p:nvPr/>
        </p:nvSpPr>
        <p:spPr>
          <a:xfrm>
            <a:off x="1477692" y="5421814"/>
            <a:ext cx="8175532" cy="1092607"/>
          </a:xfrm>
          <a:prstGeom prst="rect">
            <a:avLst/>
          </a:prstGeom>
          <a:noFill/>
        </p:spPr>
        <p:txBody>
          <a:bodyPr wrap="square">
            <a:spAutoFit/>
          </a:bodyPr>
          <a:lstStyle/>
          <a:p>
            <a:pPr algn="ctr" defTabSz="758952">
              <a:spcAft>
                <a:spcPts val="600"/>
              </a:spcAft>
            </a:pPr>
            <a:r>
              <a:rPr lang="en-US" sz="2000" kern="1200" dirty="0">
                <a:solidFill>
                  <a:schemeClr val="accent2"/>
                </a:solidFill>
                <a:latin typeface="+mn-lt"/>
                <a:ea typeface="+mn-ea"/>
                <a:cs typeface="+mn-cs"/>
              </a:rPr>
              <a:t>Three key features to a well utilized public space:</a:t>
            </a:r>
          </a:p>
          <a:p>
            <a:pPr algn="ctr" defTabSz="758952">
              <a:spcAft>
                <a:spcPts val="600"/>
              </a:spcAft>
            </a:pPr>
            <a:r>
              <a:rPr lang="en-US" sz="2000" kern="1200" dirty="0">
                <a:solidFill>
                  <a:schemeClr val="accent2"/>
                </a:solidFill>
                <a:latin typeface="+mn-lt"/>
                <a:ea typeface="+mn-ea"/>
                <a:cs typeface="+mn-cs"/>
              </a:rPr>
              <a:t>1, </a:t>
            </a:r>
            <a:r>
              <a:rPr lang="en-US" sz="2000" dirty="0">
                <a:solidFill>
                  <a:schemeClr val="accent2"/>
                </a:solidFill>
              </a:rPr>
              <a:t>A draw to be in the space.</a:t>
            </a:r>
            <a:r>
              <a:rPr lang="en-US" sz="2000" kern="1200" dirty="0">
                <a:solidFill>
                  <a:schemeClr val="accent2"/>
                </a:solidFill>
                <a:latin typeface="+mn-lt"/>
                <a:ea typeface="+mn-ea"/>
                <a:cs typeface="+mn-cs"/>
              </a:rPr>
              <a:t>      2, A feature to slow or hold you in the space. 3, Permission to be in the space.</a:t>
            </a:r>
            <a:endParaRPr lang="en-US" sz="2000" dirty="0">
              <a:solidFill>
                <a:schemeClr val="accent2"/>
              </a:solidFill>
            </a:endParaRPr>
          </a:p>
        </p:txBody>
      </p:sp>
      <p:sp>
        <p:nvSpPr>
          <p:cNvPr id="10" name="Rectangle 9">
            <a:extLst>
              <a:ext uri="{FF2B5EF4-FFF2-40B4-BE49-F238E27FC236}">
                <a16:creationId xmlns:a16="http://schemas.microsoft.com/office/drawing/2014/main" id="{AF77854A-E535-EBC2-FFB0-F6B59D25F6A5}"/>
              </a:ext>
            </a:extLst>
          </p:cNvPr>
          <p:cNvSpPr/>
          <p:nvPr/>
        </p:nvSpPr>
        <p:spPr>
          <a:xfrm>
            <a:off x="0" y="681037"/>
            <a:ext cx="321013" cy="5642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765195C-4C5F-0B89-2D08-6546D807B5EA}"/>
              </a:ext>
            </a:extLst>
          </p:cNvPr>
          <p:cNvSpPr txBox="1"/>
          <p:nvPr/>
        </p:nvSpPr>
        <p:spPr>
          <a:xfrm>
            <a:off x="6892750" y="5134419"/>
            <a:ext cx="5520948" cy="180511"/>
          </a:xfrm>
          <a:prstGeom prst="rect">
            <a:avLst/>
          </a:prstGeom>
          <a:noFill/>
        </p:spPr>
        <p:txBody>
          <a:bodyPr wrap="square">
            <a:spAutoFit/>
          </a:bodyPr>
          <a:lstStyle/>
          <a:p>
            <a:pPr defTabSz="758952">
              <a:spcAft>
                <a:spcPts val="600"/>
              </a:spcAft>
            </a:pPr>
            <a:r>
              <a:rPr lang="en-US" sz="581" dirty="0">
                <a:solidFill>
                  <a:schemeClr val="bg1"/>
                </a:solidFill>
              </a:rPr>
              <a:t>Source: </a:t>
            </a:r>
            <a:r>
              <a:rPr lang="en-US" sz="581" dirty="0" err="1">
                <a:solidFill>
                  <a:schemeClr val="bg1"/>
                </a:solidFill>
              </a:rPr>
              <a:t>Landlab</a:t>
            </a:r>
            <a:r>
              <a:rPr lang="en-US" sz="581" dirty="0">
                <a:solidFill>
                  <a:schemeClr val="bg1"/>
                </a:solidFill>
              </a:rPr>
              <a:t> - Funenpark (2021). </a:t>
            </a:r>
            <a:endParaRPr lang="en-US" sz="700" dirty="0">
              <a:solidFill>
                <a:schemeClr val="bg1"/>
              </a:solidFill>
            </a:endParaRPr>
          </a:p>
        </p:txBody>
      </p:sp>
      <p:pic>
        <p:nvPicPr>
          <p:cNvPr id="6" name="Picture 5">
            <a:extLst>
              <a:ext uri="{FF2B5EF4-FFF2-40B4-BE49-F238E27FC236}">
                <a16:creationId xmlns:a16="http://schemas.microsoft.com/office/drawing/2014/main" id="{4FFB03B8-544A-4705-B36E-0772EDFE48C2}"/>
              </a:ext>
            </a:extLst>
          </p:cNvPr>
          <p:cNvPicPr>
            <a:picLocks noChangeAspect="1"/>
          </p:cNvPicPr>
          <p:nvPr/>
        </p:nvPicPr>
        <p:blipFill>
          <a:blip r:embed="rId4"/>
          <a:stretch>
            <a:fillRect/>
          </a:stretch>
        </p:blipFill>
        <p:spPr>
          <a:xfrm>
            <a:off x="789344" y="1549493"/>
            <a:ext cx="4776114" cy="3765437"/>
          </a:xfrm>
          <a:prstGeom prst="rect">
            <a:avLst/>
          </a:prstGeom>
        </p:spPr>
      </p:pic>
      <p:sp>
        <p:nvSpPr>
          <p:cNvPr id="13" name="TextBox 12">
            <a:extLst>
              <a:ext uri="{FF2B5EF4-FFF2-40B4-BE49-F238E27FC236}">
                <a16:creationId xmlns:a16="http://schemas.microsoft.com/office/drawing/2014/main" id="{869A1C92-8A86-C90B-ADFE-0E0D082F52C2}"/>
              </a:ext>
            </a:extLst>
          </p:cNvPr>
          <p:cNvSpPr txBox="1"/>
          <p:nvPr/>
        </p:nvSpPr>
        <p:spPr>
          <a:xfrm>
            <a:off x="744185" y="5108265"/>
            <a:ext cx="6126480" cy="200055"/>
          </a:xfrm>
          <a:prstGeom prst="rect">
            <a:avLst/>
          </a:prstGeom>
          <a:noFill/>
        </p:spPr>
        <p:txBody>
          <a:bodyPr wrap="square">
            <a:spAutoFit/>
          </a:bodyPr>
          <a:lstStyle/>
          <a:p>
            <a:r>
              <a:rPr lang="en-US" sz="700" dirty="0">
                <a:solidFill>
                  <a:schemeClr val="bg1"/>
                </a:solidFill>
              </a:rPr>
              <a:t>Source: </a:t>
            </a:r>
            <a:r>
              <a:rPr lang="en-US" sz="700" dirty="0" err="1">
                <a:solidFill>
                  <a:schemeClr val="bg1"/>
                </a:solidFill>
              </a:rPr>
              <a:t>Googlemaps</a:t>
            </a:r>
            <a:r>
              <a:rPr lang="en-US" sz="700" dirty="0">
                <a:solidFill>
                  <a:schemeClr val="bg1"/>
                </a:solidFill>
              </a:rPr>
              <a:t> (2023)</a:t>
            </a:r>
          </a:p>
        </p:txBody>
      </p:sp>
    </p:spTree>
    <p:extLst>
      <p:ext uri="{BB962C8B-B14F-4D97-AF65-F5344CB8AC3E}">
        <p14:creationId xmlns:p14="http://schemas.microsoft.com/office/powerpoint/2010/main" val="2829740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DD220-E569-4439-E195-DF197718AE36}"/>
              </a:ext>
            </a:extLst>
          </p:cNvPr>
          <p:cNvSpPr>
            <a:spLocks noGrp="1"/>
          </p:cNvSpPr>
          <p:nvPr>
            <p:ph type="title"/>
          </p:nvPr>
        </p:nvSpPr>
        <p:spPr/>
        <p:txBody>
          <a:bodyPr/>
          <a:lstStyle/>
          <a:p>
            <a:r>
              <a:rPr lang="en-GB" dirty="0">
                <a:latin typeface="Adobe Gothic Std B" panose="020B0800000000000000" pitchFamily="34" charset="-128"/>
                <a:ea typeface="Adobe Gothic Std B" panose="020B0800000000000000" pitchFamily="34" charset="-128"/>
              </a:rPr>
              <a:t>Semi public/private space issues</a:t>
            </a:r>
            <a:endParaRPr lang="en-NZ" dirty="0">
              <a:latin typeface="Adobe Gothic Std B" panose="020B0800000000000000" pitchFamily="34" charset="-128"/>
              <a:ea typeface="Adobe Gothic Std B" panose="020B0800000000000000" pitchFamily="34" charset="-128"/>
            </a:endParaRPr>
          </a:p>
        </p:txBody>
      </p:sp>
      <p:sp>
        <p:nvSpPr>
          <p:cNvPr id="3" name="Content Placeholder 2">
            <a:extLst>
              <a:ext uri="{FF2B5EF4-FFF2-40B4-BE49-F238E27FC236}">
                <a16:creationId xmlns:a16="http://schemas.microsoft.com/office/drawing/2014/main" id="{EDE335B7-13C6-F0EB-0FF3-499BBA3CAEED}"/>
              </a:ext>
            </a:extLst>
          </p:cNvPr>
          <p:cNvSpPr>
            <a:spLocks noGrp="1"/>
          </p:cNvSpPr>
          <p:nvPr>
            <p:ph idx="1"/>
          </p:nvPr>
        </p:nvSpPr>
        <p:spPr/>
        <p:txBody>
          <a:bodyPr/>
          <a:lstStyle/>
          <a:p>
            <a:r>
              <a:rPr lang="en-GB" dirty="0"/>
              <a:t>Ownership? If a public reserve, it needs to fit with Council vesting and maintenance requirements.</a:t>
            </a:r>
          </a:p>
          <a:p>
            <a:r>
              <a:rPr lang="en-GB" dirty="0"/>
              <a:t>For new developments, it detracts from saleable lot areas.</a:t>
            </a:r>
          </a:p>
          <a:p>
            <a:r>
              <a:rPr lang="en-NZ" dirty="0"/>
              <a:t>Dependent on buy in from residents to take ownership of the area.</a:t>
            </a:r>
          </a:p>
          <a:p>
            <a:r>
              <a:rPr lang="en-NZ" dirty="0"/>
              <a:t>Time commitment required for maintenance. </a:t>
            </a:r>
          </a:p>
          <a:p>
            <a:endParaRPr lang="en-GB" dirty="0"/>
          </a:p>
        </p:txBody>
      </p:sp>
      <p:sp>
        <p:nvSpPr>
          <p:cNvPr id="4" name="Rectangle 3">
            <a:extLst>
              <a:ext uri="{FF2B5EF4-FFF2-40B4-BE49-F238E27FC236}">
                <a16:creationId xmlns:a16="http://schemas.microsoft.com/office/drawing/2014/main" id="{15F3B33D-1051-4D4B-720B-AFE21BE833EE}"/>
              </a:ext>
            </a:extLst>
          </p:cNvPr>
          <p:cNvSpPr/>
          <p:nvPr/>
        </p:nvSpPr>
        <p:spPr>
          <a:xfrm>
            <a:off x="0" y="681037"/>
            <a:ext cx="321013" cy="5642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441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showing a number of people&#10;&#10;Description automatically generated with medium confidence">
            <a:extLst>
              <a:ext uri="{FF2B5EF4-FFF2-40B4-BE49-F238E27FC236}">
                <a16:creationId xmlns:a16="http://schemas.microsoft.com/office/drawing/2014/main" id="{29DFCFE8-093D-92CE-B069-09097BD66D00}"/>
              </a:ext>
            </a:extLst>
          </p:cNvPr>
          <p:cNvPicPr>
            <a:picLocks noChangeAspect="1"/>
          </p:cNvPicPr>
          <p:nvPr/>
        </p:nvPicPr>
        <p:blipFill rotWithShape="1">
          <a:blip r:embed="rId3">
            <a:extLst>
              <a:ext uri="{28A0092B-C50C-407E-A947-70E740481C1C}">
                <a14:useLocalDpi xmlns:a14="http://schemas.microsoft.com/office/drawing/2010/main" val="0"/>
              </a:ext>
            </a:extLst>
          </a:blip>
          <a:srcRect b="69926"/>
          <a:stretch/>
        </p:blipFill>
        <p:spPr>
          <a:xfrm>
            <a:off x="437746" y="2084771"/>
            <a:ext cx="11572655" cy="2460466"/>
          </a:xfrm>
          <a:prstGeom prst="rect">
            <a:avLst/>
          </a:prstGeom>
          <a:solidFill>
            <a:srgbClr val="CE2F92"/>
          </a:solidFill>
        </p:spPr>
      </p:pic>
      <p:sp>
        <p:nvSpPr>
          <p:cNvPr id="13" name="Title 1">
            <a:extLst>
              <a:ext uri="{FF2B5EF4-FFF2-40B4-BE49-F238E27FC236}">
                <a16:creationId xmlns:a16="http://schemas.microsoft.com/office/drawing/2014/main" id="{274F870B-D185-1D71-D6C7-3FC65FD3685F}"/>
              </a:ext>
            </a:extLst>
          </p:cNvPr>
          <p:cNvSpPr>
            <a:spLocks noGrp="1"/>
          </p:cNvSpPr>
          <p:nvPr>
            <p:ph type="title"/>
          </p:nvPr>
        </p:nvSpPr>
        <p:spPr>
          <a:xfrm>
            <a:off x="841248" y="251312"/>
            <a:ext cx="10506456" cy="1010264"/>
          </a:xfrm>
        </p:spPr>
        <p:txBody>
          <a:bodyPr anchor="ctr">
            <a:normAutofit/>
          </a:bodyPr>
          <a:lstStyle/>
          <a:p>
            <a:r>
              <a:rPr lang="en-GB" dirty="0">
                <a:latin typeface="Adobe Gothic Std B" panose="020B0800000000000000" pitchFamily="34" charset="-128"/>
                <a:ea typeface="Adobe Gothic Std B" panose="020B0800000000000000" pitchFamily="34" charset="-128"/>
              </a:rPr>
              <a:t>Timeline of human existence</a:t>
            </a:r>
            <a:endParaRPr lang="en-NZ" dirty="0">
              <a:latin typeface="Adobe Gothic Std B" panose="020B0800000000000000" pitchFamily="34" charset="-128"/>
              <a:ea typeface="Adobe Gothic Std B" panose="020B0800000000000000" pitchFamily="34" charset="-128"/>
            </a:endParaRPr>
          </a:p>
        </p:txBody>
      </p:sp>
      <p:sp>
        <p:nvSpPr>
          <p:cNvPr id="14" name="Rectangle 13">
            <a:extLst>
              <a:ext uri="{FF2B5EF4-FFF2-40B4-BE49-F238E27FC236}">
                <a16:creationId xmlns:a16="http://schemas.microsoft.com/office/drawing/2014/main" id="{35A3CAA8-BB15-9CE7-5B91-8199CF599931}"/>
              </a:ext>
            </a:extLst>
          </p:cNvPr>
          <p:cNvSpPr/>
          <p:nvPr/>
        </p:nvSpPr>
        <p:spPr>
          <a:xfrm>
            <a:off x="-1" y="457200"/>
            <a:ext cx="321013" cy="5642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61713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2BF5F-D1BE-E3A6-112B-EA73F829226A}"/>
              </a:ext>
            </a:extLst>
          </p:cNvPr>
          <p:cNvSpPr>
            <a:spLocks noGrp="1"/>
          </p:cNvSpPr>
          <p:nvPr>
            <p:ph type="title"/>
          </p:nvPr>
        </p:nvSpPr>
        <p:spPr/>
        <p:txBody>
          <a:bodyPr/>
          <a:lstStyle/>
          <a:p>
            <a:r>
              <a:rPr lang="en-NZ" dirty="0">
                <a:latin typeface="Adobe Gothic Std B" panose="020B0800000000000000" pitchFamily="34" charset="-128"/>
                <a:ea typeface="Adobe Gothic Std B" panose="020B0800000000000000" pitchFamily="34" charset="-128"/>
              </a:rPr>
              <a:t>Conclusion</a:t>
            </a:r>
            <a:endParaRPr lang="en-US" dirty="0">
              <a:latin typeface="Adobe Gothic Std B" panose="020B0800000000000000" pitchFamily="34" charset="-128"/>
              <a:ea typeface="Adobe Gothic Std B" panose="020B0800000000000000" pitchFamily="34" charset="-128"/>
            </a:endParaRPr>
          </a:p>
        </p:txBody>
      </p:sp>
      <p:sp>
        <p:nvSpPr>
          <p:cNvPr id="3" name="Content Placeholder 2">
            <a:extLst>
              <a:ext uri="{FF2B5EF4-FFF2-40B4-BE49-F238E27FC236}">
                <a16:creationId xmlns:a16="http://schemas.microsoft.com/office/drawing/2014/main" id="{7797143E-4F44-EA8D-650A-9397966D967C}"/>
              </a:ext>
            </a:extLst>
          </p:cNvPr>
          <p:cNvSpPr>
            <a:spLocks noGrp="1"/>
          </p:cNvSpPr>
          <p:nvPr>
            <p:ph idx="1"/>
          </p:nvPr>
        </p:nvSpPr>
        <p:spPr>
          <a:xfrm>
            <a:off x="838200" y="1825625"/>
            <a:ext cx="10515600" cy="4799110"/>
          </a:xfrm>
        </p:spPr>
        <p:txBody>
          <a:bodyPr>
            <a:normAutofit fontScale="92500" lnSpcReduction="20000"/>
          </a:bodyPr>
          <a:lstStyle/>
          <a:p>
            <a:pPr marL="0" indent="0">
              <a:buNone/>
            </a:pPr>
            <a:r>
              <a:rPr lang="en-NZ" dirty="0">
                <a:solidFill>
                  <a:schemeClr val="accent2"/>
                </a:solidFill>
              </a:rPr>
              <a:t>We can’t afford to design meaningful social interactions out of our lives, it needs to be built into our living environment.</a:t>
            </a:r>
          </a:p>
          <a:p>
            <a:pPr marL="0" indent="0">
              <a:buNone/>
            </a:pPr>
            <a:r>
              <a:rPr lang="en-NZ" dirty="0"/>
              <a:t>To achieve this, some next steps include:</a:t>
            </a:r>
          </a:p>
          <a:p>
            <a:r>
              <a:rPr lang="en-NZ" dirty="0"/>
              <a:t>Gaining buy in to the importance of these principles and systemic change from all players in the land development cycle :</a:t>
            </a:r>
          </a:p>
          <a:p>
            <a:pPr lvl="2"/>
            <a:r>
              <a:rPr lang="en-NZ" dirty="0"/>
              <a:t>Real estate agents and “the market”, </a:t>
            </a:r>
          </a:p>
          <a:p>
            <a:pPr lvl="2"/>
            <a:r>
              <a:rPr lang="en-NZ" dirty="0"/>
              <a:t>the financial sector, </a:t>
            </a:r>
          </a:p>
          <a:p>
            <a:pPr lvl="2"/>
            <a:r>
              <a:rPr lang="en-NZ" dirty="0"/>
              <a:t>central and local government, </a:t>
            </a:r>
          </a:p>
          <a:p>
            <a:pPr lvl="2"/>
            <a:r>
              <a:rPr lang="en-NZ" dirty="0"/>
              <a:t>developers, </a:t>
            </a:r>
          </a:p>
          <a:p>
            <a:pPr lvl="2"/>
            <a:r>
              <a:rPr lang="en-NZ" b="1" dirty="0">
                <a:solidFill>
                  <a:schemeClr val="accent2"/>
                </a:solidFill>
              </a:rPr>
              <a:t>and us as surveyors.</a:t>
            </a:r>
          </a:p>
          <a:p>
            <a:r>
              <a:rPr lang="en-NZ" dirty="0"/>
              <a:t>Better funding support for private groups/developers looking to implement these developments.</a:t>
            </a:r>
          </a:p>
          <a:p>
            <a:r>
              <a:rPr lang="en-NZ" dirty="0"/>
              <a:t>Local and central govt funded co-habitation developments to create some different working examples.</a:t>
            </a:r>
          </a:p>
        </p:txBody>
      </p:sp>
      <p:sp>
        <p:nvSpPr>
          <p:cNvPr id="5" name="Rectangle 4">
            <a:extLst>
              <a:ext uri="{FF2B5EF4-FFF2-40B4-BE49-F238E27FC236}">
                <a16:creationId xmlns:a16="http://schemas.microsoft.com/office/drawing/2014/main" id="{1135E193-8492-30F9-F7B4-89D5686E06E2}"/>
              </a:ext>
            </a:extLst>
          </p:cNvPr>
          <p:cNvSpPr/>
          <p:nvPr/>
        </p:nvSpPr>
        <p:spPr>
          <a:xfrm>
            <a:off x="0" y="681037"/>
            <a:ext cx="321013" cy="5642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9824620"/>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book cover of a monkey&#10;&#10;Description automatically generated">
            <a:extLst>
              <a:ext uri="{FF2B5EF4-FFF2-40B4-BE49-F238E27FC236}">
                <a16:creationId xmlns:a16="http://schemas.microsoft.com/office/drawing/2014/main" id="{68C5EEE4-FEFE-EB98-E30C-2FA11D9E40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40625" y="114921"/>
            <a:ext cx="4507387" cy="6377954"/>
          </a:xfrm>
        </p:spPr>
      </p:pic>
      <p:sp>
        <p:nvSpPr>
          <p:cNvPr id="7" name="TextBox 6">
            <a:extLst>
              <a:ext uri="{FF2B5EF4-FFF2-40B4-BE49-F238E27FC236}">
                <a16:creationId xmlns:a16="http://schemas.microsoft.com/office/drawing/2014/main" id="{AE2D0465-B8F7-8745-838C-271A9C4DB85C}"/>
              </a:ext>
            </a:extLst>
          </p:cNvPr>
          <p:cNvSpPr txBox="1"/>
          <p:nvPr/>
        </p:nvSpPr>
        <p:spPr>
          <a:xfrm>
            <a:off x="3544932" y="6492875"/>
            <a:ext cx="6125592" cy="230832"/>
          </a:xfrm>
          <a:prstGeom prst="rect">
            <a:avLst/>
          </a:prstGeom>
          <a:noFill/>
        </p:spPr>
        <p:txBody>
          <a:bodyPr wrap="square">
            <a:spAutoFit/>
          </a:bodyPr>
          <a:lstStyle/>
          <a:p>
            <a:r>
              <a:rPr lang="en-US" sz="900" dirty="0"/>
              <a:t>Source: m.media-amazon.com (2023</a:t>
            </a:r>
          </a:p>
        </p:txBody>
      </p:sp>
    </p:spTree>
    <p:extLst>
      <p:ext uri="{BB962C8B-B14F-4D97-AF65-F5344CB8AC3E}">
        <p14:creationId xmlns:p14="http://schemas.microsoft.com/office/powerpoint/2010/main" val="3651521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520D2-6F37-B0CB-00C3-D903302B7716}"/>
              </a:ext>
            </a:extLst>
          </p:cNvPr>
          <p:cNvSpPr>
            <a:spLocks noGrp="1"/>
          </p:cNvSpPr>
          <p:nvPr>
            <p:ph type="title"/>
          </p:nvPr>
        </p:nvSpPr>
        <p:spPr/>
        <p:txBody>
          <a:bodyPr/>
          <a:lstStyle/>
          <a:p>
            <a:r>
              <a:rPr lang="en-GB" dirty="0"/>
              <a:t>References</a:t>
            </a:r>
            <a:endParaRPr lang="en-NZ" dirty="0"/>
          </a:p>
        </p:txBody>
      </p:sp>
      <p:sp>
        <p:nvSpPr>
          <p:cNvPr id="3" name="Content Placeholder 2">
            <a:extLst>
              <a:ext uri="{FF2B5EF4-FFF2-40B4-BE49-F238E27FC236}">
                <a16:creationId xmlns:a16="http://schemas.microsoft.com/office/drawing/2014/main" id="{AB52907D-D776-E59A-1A64-5842348A411B}"/>
              </a:ext>
            </a:extLst>
          </p:cNvPr>
          <p:cNvSpPr>
            <a:spLocks noGrp="1"/>
          </p:cNvSpPr>
          <p:nvPr>
            <p:ph idx="1"/>
          </p:nvPr>
        </p:nvSpPr>
        <p:spPr/>
        <p:txBody>
          <a:bodyPr/>
          <a:lstStyle/>
          <a:p>
            <a:r>
              <a:rPr lang="en-GB" dirty="0"/>
              <a:t>Sapiens, </a:t>
            </a:r>
            <a:r>
              <a:rPr lang="en-GB" dirty="0" err="1"/>
              <a:t>Youval</a:t>
            </a:r>
            <a:r>
              <a:rPr lang="en-GB" dirty="0"/>
              <a:t> Noah Harari</a:t>
            </a:r>
          </a:p>
          <a:p>
            <a:r>
              <a:rPr lang="en-GB" dirty="0"/>
              <a:t>Tribe, Sebastien Junger</a:t>
            </a:r>
          </a:p>
          <a:p>
            <a:r>
              <a:rPr lang="en-GB" dirty="0"/>
              <a:t>At Home, Bill Bryson</a:t>
            </a:r>
          </a:p>
          <a:p>
            <a:r>
              <a:rPr lang="en-GB" dirty="0"/>
              <a:t>Civilized to Death, Christopher Ryan</a:t>
            </a:r>
          </a:p>
          <a:p>
            <a:r>
              <a:rPr lang="en-GB" dirty="0"/>
              <a:t>Happy City, Charles Montgomery</a:t>
            </a:r>
            <a:endParaRPr lang="en-NZ" dirty="0"/>
          </a:p>
        </p:txBody>
      </p:sp>
    </p:spTree>
    <p:extLst>
      <p:ext uri="{BB962C8B-B14F-4D97-AF65-F5344CB8AC3E}">
        <p14:creationId xmlns:p14="http://schemas.microsoft.com/office/powerpoint/2010/main" val="3577742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82729-D406-CCE4-88C0-DD05D88988F8}"/>
              </a:ext>
            </a:extLst>
          </p:cNvPr>
          <p:cNvSpPr>
            <a:spLocks noGrp="1"/>
          </p:cNvSpPr>
          <p:nvPr>
            <p:ph type="title"/>
          </p:nvPr>
        </p:nvSpPr>
        <p:spPr/>
        <p:txBody>
          <a:bodyPr/>
          <a:lstStyle/>
          <a:p>
            <a:r>
              <a:rPr lang="en-NZ" dirty="0"/>
              <a:t>Image References</a:t>
            </a:r>
            <a:endParaRPr lang="en-US" dirty="0">
              <a:highlight>
                <a:srgbClr val="FFFF00"/>
              </a:highlight>
            </a:endParaRPr>
          </a:p>
        </p:txBody>
      </p:sp>
      <p:sp>
        <p:nvSpPr>
          <p:cNvPr id="3" name="Content Placeholder 2">
            <a:extLst>
              <a:ext uri="{FF2B5EF4-FFF2-40B4-BE49-F238E27FC236}">
                <a16:creationId xmlns:a16="http://schemas.microsoft.com/office/drawing/2014/main" id="{55E35BEE-4AD4-A324-3735-1966A9CC3E30}"/>
              </a:ext>
            </a:extLst>
          </p:cNvPr>
          <p:cNvSpPr>
            <a:spLocks noGrp="1"/>
          </p:cNvSpPr>
          <p:nvPr>
            <p:ph idx="1"/>
          </p:nvPr>
        </p:nvSpPr>
        <p:spPr/>
        <p:txBody>
          <a:bodyPr>
            <a:normAutofit/>
          </a:bodyPr>
          <a:lstStyle/>
          <a:p>
            <a:r>
              <a:rPr lang="en-NZ" sz="1400" dirty="0"/>
              <a:t>Slide 3</a:t>
            </a:r>
          </a:p>
          <a:p>
            <a:endParaRPr lang="en-NZ" sz="1400" dirty="0"/>
          </a:p>
          <a:p>
            <a:r>
              <a:rPr lang="en-NZ" sz="1400" dirty="0"/>
              <a:t>Slide 4</a:t>
            </a:r>
          </a:p>
          <a:p>
            <a:endParaRPr lang="en-NZ" sz="1400" dirty="0"/>
          </a:p>
          <a:p>
            <a:r>
              <a:rPr lang="en-NZ" sz="1400" dirty="0"/>
              <a:t>Slide 5</a:t>
            </a:r>
          </a:p>
          <a:p>
            <a:endParaRPr lang="en-NZ" sz="1400" dirty="0"/>
          </a:p>
          <a:p>
            <a:r>
              <a:rPr lang="en-NZ" sz="1400" dirty="0"/>
              <a:t>Slide 6</a:t>
            </a:r>
          </a:p>
          <a:p>
            <a:endParaRPr lang="en-NZ" sz="1400" dirty="0"/>
          </a:p>
          <a:p>
            <a:r>
              <a:rPr lang="en-NZ" sz="1400" dirty="0"/>
              <a:t>Slide 7</a:t>
            </a:r>
          </a:p>
          <a:p>
            <a:endParaRPr lang="en-NZ" sz="1400" dirty="0"/>
          </a:p>
          <a:p>
            <a:r>
              <a:rPr lang="en-NZ" sz="1400" dirty="0"/>
              <a:t>Slide 8</a:t>
            </a:r>
          </a:p>
          <a:p>
            <a:endParaRPr lang="en-NZ" sz="1400" dirty="0"/>
          </a:p>
          <a:p>
            <a:r>
              <a:rPr lang="en-NZ" sz="1400" dirty="0"/>
              <a:t>Slide 9</a:t>
            </a:r>
            <a:endParaRPr lang="en-US" sz="1400" dirty="0"/>
          </a:p>
        </p:txBody>
      </p:sp>
      <p:sp>
        <p:nvSpPr>
          <p:cNvPr id="4" name="TextBox 3">
            <a:extLst>
              <a:ext uri="{FF2B5EF4-FFF2-40B4-BE49-F238E27FC236}">
                <a16:creationId xmlns:a16="http://schemas.microsoft.com/office/drawing/2014/main" id="{35639C59-CE4D-33F8-3C05-DAD145358398}"/>
              </a:ext>
            </a:extLst>
          </p:cNvPr>
          <p:cNvSpPr txBox="1"/>
          <p:nvPr/>
        </p:nvSpPr>
        <p:spPr>
          <a:xfrm>
            <a:off x="685962" y="2077716"/>
            <a:ext cx="4948463" cy="200055"/>
          </a:xfrm>
          <a:prstGeom prst="rect">
            <a:avLst/>
          </a:prstGeom>
          <a:noFill/>
        </p:spPr>
        <p:txBody>
          <a:bodyPr wrap="square">
            <a:spAutoFit/>
          </a:bodyPr>
          <a:lstStyle/>
          <a:p>
            <a:pPr defTabSz="777240">
              <a:spcAft>
                <a:spcPts val="600"/>
              </a:spcAft>
            </a:pPr>
            <a:r>
              <a:rPr lang="en-US" sz="700" kern="1200" dirty="0">
                <a:solidFill>
                  <a:schemeClr val="tx1"/>
                </a:solidFill>
                <a:latin typeface="+mn-lt"/>
                <a:ea typeface="+mn-ea"/>
                <a:cs typeface="+mn-cs"/>
              </a:rPr>
              <a:t>By JMGRACIA100 - Own work, CC BY-SA 4.0, https://commons.wikimedia.org/w/index.php?curid=52373514</a:t>
            </a:r>
            <a:endParaRPr lang="en-US" sz="700" dirty="0"/>
          </a:p>
        </p:txBody>
      </p:sp>
      <p:sp>
        <p:nvSpPr>
          <p:cNvPr id="5" name="TextBox 4">
            <a:extLst>
              <a:ext uri="{FF2B5EF4-FFF2-40B4-BE49-F238E27FC236}">
                <a16:creationId xmlns:a16="http://schemas.microsoft.com/office/drawing/2014/main" id="{5071B7DE-9CE9-A4FB-F721-3431EB7CF1B5}"/>
              </a:ext>
            </a:extLst>
          </p:cNvPr>
          <p:cNvSpPr txBox="1"/>
          <p:nvPr/>
        </p:nvSpPr>
        <p:spPr>
          <a:xfrm>
            <a:off x="6664631" y="1975085"/>
            <a:ext cx="5253228" cy="307777"/>
          </a:xfrm>
          <a:prstGeom prst="rect">
            <a:avLst/>
          </a:prstGeom>
          <a:noFill/>
        </p:spPr>
        <p:txBody>
          <a:bodyPr wrap="square">
            <a:spAutoFit/>
          </a:bodyPr>
          <a:lstStyle/>
          <a:p>
            <a:pPr defTabSz="777240">
              <a:spcAft>
                <a:spcPts val="600"/>
              </a:spcAft>
            </a:pPr>
            <a:r>
              <a:rPr lang="en-US" sz="700" kern="1200" dirty="0">
                <a:solidFill>
                  <a:schemeClr val="tx1"/>
                </a:solidFill>
                <a:latin typeface="+mn-lt"/>
                <a:ea typeface="+mn-ea"/>
                <a:cs typeface="+mn-cs"/>
              </a:rPr>
              <a:t>https://static.boredpanda.com/blog/wp-content/uploads/2016/04/color-photos-native-americans-paul-ratner-moses-on-the-mesa-49-5710a471e35e1__700.jpg</a:t>
            </a:r>
            <a:endParaRPr lang="en-US" sz="700" dirty="0"/>
          </a:p>
        </p:txBody>
      </p:sp>
      <p:sp>
        <p:nvSpPr>
          <p:cNvPr id="6" name="TextBox 5">
            <a:extLst>
              <a:ext uri="{FF2B5EF4-FFF2-40B4-BE49-F238E27FC236}">
                <a16:creationId xmlns:a16="http://schemas.microsoft.com/office/drawing/2014/main" id="{23424469-DD01-AE90-7606-CB80995EA7E9}"/>
              </a:ext>
            </a:extLst>
          </p:cNvPr>
          <p:cNvSpPr txBox="1"/>
          <p:nvPr/>
        </p:nvSpPr>
        <p:spPr>
          <a:xfrm>
            <a:off x="6664630" y="2664388"/>
            <a:ext cx="5009207" cy="209288"/>
          </a:xfrm>
          <a:prstGeom prst="rect">
            <a:avLst/>
          </a:prstGeom>
          <a:noFill/>
        </p:spPr>
        <p:txBody>
          <a:bodyPr wrap="square">
            <a:spAutoFit/>
          </a:bodyPr>
          <a:lstStyle/>
          <a:p>
            <a:pPr defTabSz="694944">
              <a:spcAft>
                <a:spcPts val="600"/>
              </a:spcAft>
            </a:pPr>
            <a:r>
              <a:rPr lang="en-US" sz="760" kern="1200" dirty="0">
                <a:solidFill>
                  <a:schemeClr val="tx1"/>
                </a:solidFill>
                <a:latin typeface="+mn-lt"/>
                <a:ea typeface="+mn-ea"/>
                <a:cs typeface="+mn-cs"/>
              </a:rPr>
              <a:t>https://whc.unesco.org/uploads/thumbs/site_1572_0006-1000-668-20180220153959.jpg</a:t>
            </a:r>
            <a:endParaRPr lang="en-US" sz="1000" dirty="0"/>
          </a:p>
        </p:txBody>
      </p:sp>
      <p:sp>
        <p:nvSpPr>
          <p:cNvPr id="7" name="TextBox 6">
            <a:extLst>
              <a:ext uri="{FF2B5EF4-FFF2-40B4-BE49-F238E27FC236}">
                <a16:creationId xmlns:a16="http://schemas.microsoft.com/office/drawing/2014/main" id="{88AB24B1-0FBA-4AC4-82CE-53BFEA3ECB37}"/>
              </a:ext>
            </a:extLst>
          </p:cNvPr>
          <p:cNvSpPr txBox="1"/>
          <p:nvPr/>
        </p:nvSpPr>
        <p:spPr>
          <a:xfrm>
            <a:off x="584202" y="2710555"/>
            <a:ext cx="4677067" cy="326243"/>
          </a:xfrm>
          <a:prstGeom prst="rect">
            <a:avLst/>
          </a:prstGeom>
          <a:noFill/>
        </p:spPr>
        <p:txBody>
          <a:bodyPr wrap="square">
            <a:spAutoFit/>
          </a:bodyPr>
          <a:lstStyle/>
          <a:p>
            <a:pPr defTabSz="694944">
              <a:spcAft>
                <a:spcPts val="600"/>
              </a:spcAft>
            </a:pPr>
            <a:r>
              <a:rPr lang="en-US" sz="760" kern="1200" dirty="0">
                <a:solidFill>
                  <a:schemeClr val="bg2">
                    <a:lumMod val="90000"/>
                  </a:schemeClr>
                </a:solidFill>
                <a:latin typeface="+mn-lt"/>
                <a:ea typeface="+mn-ea"/>
                <a:cs typeface="+mn-cs"/>
              </a:rPr>
              <a:t>https://cdnb.artstation.com/p/assets/images/images/018/693/299/large/sofian-moumene-egypt-village-highres.jpg?1560347719</a:t>
            </a:r>
            <a:endParaRPr lang="en-US" sz="1000" dirty="0">
              <a:solidFill>
                <a:schemeClr val="bg2">
                  <a:lumMod val="90000"/>
                </a:schemeClr>
              </a:solidFill>
            </a:endParaRPr>
          </a:p>
        </p:txBody>
      </p:sp>
      <p:sp>
        <p:nvSpPr>
          <p:cNvPr id="8" name="TextBox 7">
            <a:extLst>
              <a:ext uri="{FF2B5EF4-FFF2-40B4-BE49-F238E27FC236}">
                <a16:creationId xmlns:a16="http://schemas.microsoft.com/office/drawing/2014/main" id="{1AE71A73-F531-1952-0F12-CDF60AD9BFD8}"/>
              </a:ext>
            </a:extLst>
          </p:cNvPr>
          <p:cNvSpPr txBox="1"/>
          <p:nvPr/>
        </p:nvSpPr>
        <p:spPr>
          <a:xfrm>
            <a:off x="559471" y="3436311"/>
            <a:ext cx="4677067" cy="215444"/>
          </a:xfrm>
          <a:prstGeom prst="rect">
            <a:avLst/>
          </a:prstGeom>
          <a:noFill/>
        </p:spPr>
        <p:txBody>
          <a:bodyPr wrap="square">
            <a:spAutoFit/>
          </a:bodyPr>
          <a:lstStyle/>
          <a:p>
            <a:r>
              <a:rPr lang="en-US" sz="800" dirty="0"/>
              <a:t>https://qph.cf2.quoracdn.net/main-qimg-fe6984df5ef1e080e17750f2cb48be04-lq</a:t>
            </a:r>
          </a:p>
        </p:txBody>
      </p:sp>
      <p:sp>
        <p:nvSpPr>
          <p:cNvPr id="12" name="TextBox 11">
            <a:extLst>
              <a:ext uri="{FF2B5EF4-FFF2-40B4-BE49-F238E27FC236}">
                <a16:creationId xmlns:a16="http://schemas.microsoft.com/office/drawing/2014/main" id="{095211D9-D070-BC58-9BB2-1DD60116AA62}"/>
              </a:ext>
            </a:extLst>
          </p:cNvPr>
          <p:cNvSpPr txBox="1"/>
          <p:nvPr/>
        </p:nvSpPr>
        <p:spPr>
          <a:xfrm>
            <a:off x="6677580" y="3418428"/>
            <a:ext cx="5133733" cy="307778"/>
          </a:xfrm>
          <a:prstGeom prst="rect">
            <a:avLst/>
          </a:prstGeom>
        </p:spPr>
        <p:txBody>
          <a:bodyPr vert="horz" lIns="91440" tIns="45720" rIns="91440" bIns="45720" rtlCol="0" anchor="ctr">
            <a:normAutofit/>
          </a:bodyPr>
          <a:lstStyle/>
          <a:p>
            <a:pPr>
              <a:lnSpc>
                <a:spcPct val="90000"/>
              </a:lnSpc>
              <a:spcAft>
                <a:spcPts val="600"/>
              </a:spcAft>
            </a:pPr>
            <a:r>
              <a:rPr lang="en-US" sz="1000" dirty="0"/>
              <a:t>https://malevus.com/wp-content/uploads/2023/05/ancient-roman-insula-house.jpeg</a:t>
            </a:r>
          </a:p>
        </p:txBody>
      </p:sp>
      <p:sp>
        <p:nvSpPr>
          <p:cNvPr id="13" name="TextBox 12">
            <a:extLst>
              <a:ext uri="{FF2B5EF4-FFF2-40B4-BE49-F238E27FC236}">
                <a16:creationId xmlns:a16="http://schemas.microsoft.com/office/drawing/2014/main" id="{0BB48B82-9CDE-1D8B-B157-672830F28720}"/>
              </a:ext>
            </a:extLst>
          </p:cNvPr>
          <p:cNvSpPr txBox="1"/>
          <p:nvPr/>
        </p:nvSpPr>
        <p:spPr>
          <a:xfrm>
            <a:off x="584202" y="4088636"/>
            <a:ext cx="6130212" cy="246221"/>
          </a:xfrm>
          <a:prstGeom prst="rect">
            <a:avLst/>
          </a:prstGeom>
          <a:noFill/>
        </p:spPr>
        <p:txBody>
          <a:bodyPr wrap="square">
            <a:spAutoFit/>
          </a:bodyPr>
          <a:lstStyle/>
          <a:p>
            <a:pPr>
              <a:spcAft>
                <a:spcPts val="600"/>
              </a:spcAft>
            </a:pPr>
            <a:r>
              <a:rPr lang="en-US" sz="1000" dirty="0"/>
              <a:t>https://www.thinglink.com/scene/915675706065682433</a:t>
            </a:r>
          </a:p>
        </p:txBody>
      </p:sp>
      <p:sp>
        <p:nvSpPr>
          <p:cNvPr id="14" name="TextBox 13">
            <a:extLst>
              <a:ext uri="{FF2B5EF4-FFF2-40B4-BE49-F238E27FC236}">
                <a16:creationId xmlns:a16="http://schemas.microsoft.com/office/drawing/2014/main" id="{0EE8C5F9-5C00-95D1-EA29-01246EB62F50}"/>
              </a:ext>
            </a:extLst>
          </p:cNvPr>
          <p:cNvSpPr txBox="1"/>
          <p:nvPr/>
        </p:nvSpPr>
        <p:spPr>
          <a:xfrm>
            <a:off x="539038" y="4713765"/>
            <a:ext cx="6125592" cy="230832"/>
          </a:xfrm>
          <a:prstGeom prst="rect">
            <a:avLst/>
          </a:prstGeom>
          <a:noFill/>
        </p:spPr>
        <p:txBody>
          <a:bodyPr wrap="square">
            <a:spAutoFit/>
          </a:bodyPr>
          <a:lstStyle/>
          <a:p>
            <a:r>
              <a:rPr lang="en-US" sz="900" dirty="0"/>
              <a:t>https://i2-prod.mirror.co.uk/incoming/article10544148.ece/ALTERNATES/s1227b/NEW-YORK-SLUMS.jpg</a:t>
            </a:r>
          </a:p>
        </p:txBody>
      </p:sp>
      <p:sp>
        <p:nvSpPr>
          <p:cNvPr id="15" name="TextBox 14">
            <a:extLst>
              <a:ext uri="{FF2B5EF4-FFF2-40B4-BE49-F238E27FC236}">
                <a16:creationId xmlns:a16="http://schemas.microsoft.com/office/drawing/2014/main" id="{C1255874-7F6E-E9A8-035A-9469AF346BF4}"/>
              </a:ext>
            </a:extLst>
          </p:cNvPr>
          <p:cNvSpPr txBox="1"/>
          <p:nvPr/>
        </p:nvSpPr>
        <p:spPr>
          <a:xfrm>
            <a:off x="6677580" y="4721877"/>
            <a:ext cx="6130212" cy="230832"/>
          </a:xfrm>
          <a:prstGeom prst="rect">
            <a:avLst/>
          </a:prstGeom>
          <a:noFill/>
        </p:spPr>
        <p:txBody>
          <a:bodyPr wrap="square">
            <a:spAutoFit/>
          </a:bodyPr>
          <a:lstStyle/>
          <a:p>
            <a:r>
              <a:rPr lang="en-US" sz="900" dirty="0"/>
              <a:t>https://64.media.tumblr.com/e929faa1462bd9348fa37c06037a2b41/tumblr_nw5ztgxSud1qhdrjpo1_1280.jpg</a:t>
            </a:r>
          </a:p>
        </p:txBody>
      </p:sp>
      <p:sp>
        <p:nvSpPr>
          <p:cNvPr id="16" name="TextBox 15">
            <a:extLst>
              <a:ext uri="{FF2B5EF4-FFF2-40B4-BE49-F238E27FC236}">
                <a16:creationId xmlns:a16="http://schemas.microsoft.com/office/drawing/2014/main" id="{3E9A0556-B13A-4AB9-2683-CC34010EAC53}"/>
              </a:ext>
            </a:extLst>
          </p:cNvPr>
          <p:cNvSpPr txBox="1"/>
          <p:nvPr/>
        </p:nvSpPr>
        <p:spPr>
          <a:xfrm>
            <a:off x="559471" y="5326543"/>
            <a:ext cx="4584243" cy="200055"/>
          </a:xfrm>
          <a:prstGeom prst="rect">
            <a:avLst/>
          </a:prstGeom>
          <a:noFill/>
        </p:spPr>
        <p:txBody>
          <a:bodyPr wrap="square">
            <a:spAutoFit/>
          </a:bodyPr>
          <a:lstStyle/>
          <a:p>
            <a:pPr defTabSz="676656">
              <a:spcAft>
                <a:spcPts val="600"/>
              </a:spcAft>
            </a:pPr>
            <a:r>
              <a:rPr lang="en-US" sz="700" kern="1200" dirty="0">
                <a:solidFill>
                  <a:schemeClr val="tx1"/>
                </a:solidFill>
                <a:latin typeface="+mn-lt"/>
                <a:ea typeface="+mn-ea"/>
                <a:cs typeface="+mn-cs"/>
              </a:rPr>
              <a:t>https://64.media.tumblr.com/06097305bde8821baabefe52080f44ae/tumblr_inline_oif91nKDfB1sppt0x_540.jpg</a:t>
            </a:r>
            <a:endParaRPr lang="en-US" sz="900" dirty="0"/>
          </a:p>
        </p:txBody>
      </p:sp>
      <p:sp>
        <p:nvSpPr>
          <p:cNvPr id="17" name="TextBox 16">
            <a:extLst>
              <a:ext uri="{FF2B5EF4-FFF2-40B4-BE49-F238E27FC236}">
                <a16:creationId xmlns:a16="http://schemas.microsoft.com/office/drawing/2014/main" id="{84A9C223-D0B6-A608-6763-45DB2D60549D}"/>
              </a:ext>
            </a:extLst>
          </p:cNvPr>
          <p:cNvSpPr txBox="1"/>
          <p:nvPr/>
        </p:nvSpPr>
        <p:spPr>
          <a:xfrm>
            <a:off x="6412722" y="5360069"/>
            <a:ext cx="5513021" cy="200055"/>
          </a:xfrm>
          <a:prstGeom prst="rect">
            <a:avLst/>
          </a:prstGeom>
          <a:noFill/>
        </p:spPr>
        <p:txBody>
          <a:bodyPr wrap="square">
            <a:spAutoFit/>
          </a:bodyPr>
          <a:lstStyle/>
          <a:p>
            <a:pPr defTabSz="676656">
              <a:spcAft>
                <a:spcPts val="600"/>
              </a:spcAft>
            </a:pPr>
            <a:r>
              <a:rPr lang="en-US" sz="700" kern="1200" dirty="0">
                <a:solidFill>
                  <a:schemeClr val="tx1"/>
                </a:solidFill>
                <a:latin typeface="+mn-lt"/>
                <a:ea typeface="+mn-ea"/>
                <a:cs typeface="+mn-cs"/>
              </a:rPr>
              <a:t>https://upload.wikimedia.org/wikipedia/commons/thumb/4/49/Markham-suburbs_id.jpg/1280px-Markham-suburbs_id.jpg</a:t>
            </a:r>
            <a:endParaRPr lang="en-US" sz="900" dirty="0"/>
          </a:p>
        </p:txBody>
      </p:sp>
      <p:sp>
        <p:nvSpPr>
          <p:cNvPr id="18" name="TextBox 17">
            <a:extLst>
              <a:ext uri="{FF2B5EF4-FFF2-40B4-BE49-F238E27FC236}">
                <a16:creationId xmlns:a16="http://schemas.microsoft.com/office/drawing/2014/main" id="{6286DDA9-9C05-85F4-6F51-C4B059762C51}"/>
              </a:ext>
            </a:extLst>
          </p:cNvPr>
          <p:cNvSpPr txBox="1"/>
          <p:nvPr/>
        </p:nvSpPr>
        <p:spPr>
          <a:xfrm>
            <a:off x="314961" y="6113673"/>
            <a:ext cx="5506720" cy="200055"/>
          </a:xfrm>
          <a:prstGeom prst="rect">
            <a:avLst/>
          </a:prstGeom>
          <a:noFill/>
        </p:spPr>
        <p:txBody>
          <a:bodyPr wrap="square">
            <a:spAutoFit/>
          </a:bodyPr>
          <a:lstStyle/>
          <a:p>
            <a:pPr defTabSz="749808">
              <a:spcAft>
                <a:spcPts val="600"/>
              </a:spcAft>
            </a:pPr>
            <a:r>
              <a:rPr lang="en-US" sz="700" kern="1200" dirty="0">
                <a:solidFill>
                  <a:schemeClr val="tx1"/>
                </a:solidFill>
                <a:latin typeface="+mn-lt"/>
                <a:ea typeface="+mn-ea"/>
                <a:cs typeface="+mn-cs"/>
              </a:rPr>
              <a:t>https://images.nationalgeographic.org/image/upload/t_edhub_resource_key_image/v1638892099/EducationHub/photos/hunting-for-game.jpg</a:t>
            </a:r>
            <a:endParaRPr lang="en-US" sz="700" dirty="0"/>
          </a:p>
        </p:txBody>
      </p:sp>
      <p:sp>
        <p:nvSpPr>
          <p:cNvPr id="19" name="TextBox 18">
            <a:extLst>
              <a:ext uri="{FF2B5EF4-FFF2-40B4-BE49-F238E27FC236}">
                <a16:creationId xmlns:a16="http://schemas.microsoft.com/office/drawing/2014/main" id="{CBFC36C8-CEE5-6EA6-D6AC-EFF7196FC330}"/>
              </a:ext>
            </a:extLst>
          </p:cNvPr>
          <p:cNvSpPr txBox="1"/>
          <p:nvPr/>
        </p:nvSpPr>
        <p:spPr>
          <a:xfrm>
            <a:off x="6434155" y="6113673"/>
            <a:ext cx="5757845" cy="200055"/>
          </a:xfrm>
          <a:prstGeom prst="rect">
            <a:avLst/>
          </a:prstGeom>
          <a:noFill/>
        </p:spPr>
        <p:txBody>
          <a:bodyPr wrap="square">
            <a:spAutoFit/>
          </a:bodyPr>
          <a:lstStyle/>
          <a:p>
            <a:pPr defTabSz="749808">
              <a:spcAft>
                <a:spcPts val="600"/>
              </a:spcAft>
            </a:pPr>
            <a:r>
              <a:rPr lang="en-US" sz="700" kern="1200" dirty="0">
                <a:solidFill>
                  <a:schemeClr val="tx1"/>
                </a:solidFill>
                <a:latin typeface="+mn-lt"/>
                <a:ea typeface="+mn-ea"/>
                <a:cs typeface="+mn-cs"/>
              </a:rPr>
              <a:t>https://newcreationscounseling.net/wp-content/uploads/2020/06/bigstock-Portrait-Of-Family-With-Two-Ki-251875159_1280x420_acf_cropped.jpg</a:t>
            </a:r>
            <a:endParaRPr lang="en-US" sz="700" dirty="0"/>
          </a:p>
        </p:txBody>
      </p:sp>
    </p:spTree>
    <p:extLst>
      <p:ext uri="{BB962C8B-B14F-4D97-AF65-F5344CB8AC3E}">
        <p14:creationId xmlns:p14="http://schemas.microsoft.com/office/powerpoint/2010/main" val="3714169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B07BC-9EA5-8593-4FA1-88F683D8F0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A0BD26C-175D-35E7-9F90-F2E20334566F}"/>
              </a:ext>
            </a:extLst>
          </p:cNvPr>
          <p:cNvSpPr>
            <a:spLocks noGrp="1"/>
          </p:cNvSpPr>
          <p:nvPr>
            <p:ph idx="1"/>
          </p:nvPr>
        </p:nvSpPr>
        <p:spPr>
          <a:xfrm>
            <a:off x="838200" y="1825624"/>
            <a:ext cx="10515600" cy="4905915"/>
          </a:xfrm>
        </p:spPr>
        <p:txBody>
          <a:bodyPr>
            <a:normAutofit fontScale="62500" lnSpcReduction="20000"/>
          </a:bodyPr>
          <a:lstStyle/>
          <a:p>
            <a:r>
              <a:rPr lang="en-NZ" dirty="0"/>
              <a:t>Slide 10</a:t>
            </a:r>
          </a:p>
          <a:p>
            <a:endParaRPr lang="en-NZ" dirty="0"/>
          </a:p>
          <a:p>
            <a:r>
              <a:rPr lang="en-NZ" dirty="0"/>
              <a:t>Slide 11</a:t>
            </a:r>
          </a:p>
          <a:p>
            <a:endParaRPr lang="en-NZ" dirty="0"/>
          </a:p>
          <a:p>
            <a:r>
              <a:rPr lang="en-NZ" dirty="0"/>
              <a:t>Slide 12</a:t>
            </a:r>
          </a:p>
          <a:p>
            <a:endParaRPr lang="en-NZ" dirty="0"/>
          </a:p>
          <a:p>
            <a:r>
              <a:rPr lang="en-NZ" dirty="0"/>
              <a:t>Slide 13</a:t>
            </a:r>
          </a:p>
          <a:p>
            <a:endParaRPr lang="en-NZ" dirty="0"/>
          </a:p>
          <a:p>
            <a:r>
              <a:rPr lang="en-NZ" dirty="0"/>
              <a:t>Slide 14</a:t>
            </a:r>
          </a:p>
          <a:p>
            <a:endParaRPr lang="en-NZ" dirty="0"/>
          </a:p>
          <a:p>
            <a:r>
              <a:rPr lang="en-NZ" dirty="0"/>
              <a:t>Slide 16</a:t>
            </a:r>
          </a:p>
          <a:p>
            <a:endParaRPr lang="en-NZ" dirty="0"/>
          </a:p>
          <a:p>
            <a:r>
              <a:rPr lang="en-NZ" dirty="0"/>
              <a:t>Slide 18</a:t>
            </a:r>
          </a:p>
          <a:p>
            <a:endParaRPr lang="en-NZ" dirty="0"/>
          </a:p>
          <a:p>
            <a:r>
              <a:rPr lang="en-NZ" dirty="0"/>
              <a:t>Slide 21</a:t>
            </a:r>
            <a:endParaRPr lang="en-US" dirty="0"/>
          </a:p>
        </p:txBody>
      </p:sp>
      <p:sp>
        <p:nvSpPr>
          <p:cNvPr id="4" name="TextBox 3">
            <a:extLst>
              <a:ext uri="{FF2B5EF4-FFF2-40B4-BE49-F238E27FC236}">
                <a16:creationId xmlns:a16="http://schemas.microsoft.com/office/drawing/2014/main" id="{0108D71B-E4B6-A8B3-8C8F-B118826B4309}"/>
              </a:ext>
            </a:extLst>
          </p:cNvPr>
          <p:cNvSpPr txBox="1"/>
          <p:nvPr/>
        </p:nvSpPr>
        <p:spPr>
          <a:xfrm>
            <a:off x="838200" y="2085945"/>
            <a:ext cx="6125592" cy="200055"/>
          </a:xfrm>
          <a:prstGeom prst="rect">
            <a:avLst/>
          </a:prstGeom>
          <a:noFill/>
        </p:spPr>
        <p:txBody>
          <a:bodyPr wrap="square">
            <a:spAutoFit/>
          </a:bodyPr>
          <a:lstStyle/>
          <a:p>
            <a:pPr>
              <a:spcAft>
                <a:spcPts val="600"/>
              </a:spcAft>
            </a:pPr>
            <a:r>
              <a:rPr lang="en-US" sz="700" dirty="0"/>
              <a:t>https://www.anxiety.org/loneliness-impacts-physical-mental-health-anxiety-depression</a:t>
            </a:r>
          </a:p>
        </p:txBody>
      </p:sp>
      <p:sp>
        <p:nvSpPr>
          <p:cNvPr id="5" name="TextBox 4">
            <a:extLst>
              <a:ext uri="{FF2B5EF4-FFF2-40B4-BE49-F238E27FC236}">
                <a16:creationId xmlns:a16="http://schemas.microsoft.com/office/drawing/2014/main" id="{75B6E87E-03BA-DF3E-4822-7E5FE85C95CF}"/>
              </a:ext>
            </a:extLst>
          </p:cNvPr>
          <p:cNvSpPr txBox="1"/>
          <p:nvPr/>
        </p:nvSpPr>
        <p:spPr>
          <a:xfrm>
            <a:off x="838200" y="2695545"/>
            <a:ext cx="6125592" cy="200055"/>
          </a:xfrm>
          <a:prstGeom prst="rect">
            <a:avLst/>
          </a:prstGeom>
          <a:noFill/>
        </p:spPr>
        <p:txBody>
          <a:bodyPr wrap="square">
            <a:spAutoFit/>
          </a:bodyPr>
          <a:lstStyle/>
          <a:p>
            <a:r>
              <a:rPr lang="en-US" sz="700" dirty="0"/>
              <a:t>https://www.japan-guide.com/thumb/destination_tokyo.jpg</a:t>
            </a:r>
          </a:p>
        </p:txBody>
      </p:sp>
      <p:sp>
        <p:nvSpPr>
          <p:cNvPr id="6" name="TextBox 5">
            <a:extLst>
              <a:ext uri="{FF2B5EF4-FFF2-40B4-BE49-F238E27FC236}">
                <a16:creationId xmlns:a16="http://schemas.microsoft.com/office/drawing/2014/main" id="{ABE16FEA-0901-EFBF-54F5-8316394BC50C}"/>
              </a:ext>
            </a:extLst>
          </p:cNvPr>
          <p:cNvSpPr txBox="1"/>
          <p:nvPr/>
        </p:nvSpPr>
        <p:spPr>
          <a:xfrm>
            <a:off x="6458369" y="2707237"/>
            <a:ext cx="6125592" cy="200055"/>
          </a:xfrm>
          <a:prstGeom prst="rect">
            <a:avLst/>
          </a:prstGeom>
          <a:noFill/>
        </p:spPr>
        <p:txBody>
          <a:bodyPr wrap="square">
            <a:spAutoFit/>
          </a:bodyPr>
          <a:lstStyle/>
          <a:p>
            <a:r>
              <a:rPr lang="en-US" sz="700" dirty="0"/>
              <a:t>https://farm5.staticflickr.com/4359/37034688031_3529bef3c5_c.jpg</a:t>
            </a:r>
          </a:p>
        </p:txBody>
      </p:sp>
      <p:sp>
        <p:nvSpPr>
          <p:cNvPr id="7" name="TextBox 6">
            <a:extLst>
              <a:ext uri="{FF2B5EF4-FFF2-40B4-BE49-F238E27FC236}">
                <a16:creationId xmlns:a16="http://schemas.microsoft.com/office/drawing/2014/main" id="{FAA362FF-AA3C-235D-83CE-E78CEB8C2708}"/>
              </a:ext>
            </a:extLst>
          </p:cNvPr>
          <p:cNvSpPr txBox="1"/>
          <p:nvPr/>
        </p:nvSpPr>
        <p:spPr>
          <a:xfrm>
            <a:off x="844296" y="3429000"/>
            <a:ext cx="5138911" cy="181716"/>
          </a:xfrm>
          <a:prstGeom prst="rect">
            <a:avLst/>
          </a:prstGeom>
          <a:noFill/>
        </p:spPr>
        <p:txBody>
          <a:bodyPr wrap="square">
            <a:spAutoFit/>
          </a:bodyPr>
          <a:lstStyle/>
          <a:p>
            <a:pPr defTabSz="758952">
              <a:spcAft>
                <a:spcPts val="600"/>
              </a:spcAft>
            </a:pPr>
            <a:r>
              <a:rPr lang="en-US" sz="581" kern="1200" dirty="0">
                <a:solidFill>
                  <a:schemeClr val="tx1"/>
                </a:solidFill>
                <a:latin typeface="+mn-lt"/>
                <a:ea typeface="+mn-ea"/>
                <a:cs typeface="+mn-cs"/>
              </a:rPr>
              <a:t>http://www.peterborough.nz/uploads/6/6/8/0/66801343/peterborough-page_orig.jpg</a:t>
            </a:r>
            <a:endParaRPr lang="en-US" sz="700" dirty="0"/>
          </a:p>
        </p:txBody>
      </p:sp>
      <p:sp>
        <p:nvSpPr>
          <p:cNvPr id="8" name="TextBox 7">
            <a:extLst>
              <a:ext uri="{FF2B5EF4-FFF2-40B4-BE49-F238E27FC236}">
                <a16:creationId xmlns:a16="http://schemas.microsoft.com/office/drawing/2014/main" id="{C0203DF3-7739-1E30-88B7-B81DADA5389A}"/>
              </a:ext>
            </a:extLst>
          </p:cNvPr>
          <p:cNvSpPr txBox="1"/>
          <p:nvPr/>
        </p:nvSpPr>
        <p:spPr>
          <a:xfrm>
            <a:off x="6214889" y="3398753"/>
            <a:ext cx="5138911" cy="181716"/>
          </a:xfrm>
          <a:prstGeom prst="rect">
            <a:avLst/>
          </a:prstGeom>
          <a:noFill/>
        </p:spPr>
        <p:txBody>
          <a:bodyPr wrap="square">
            <a:spAutoFit/>
          </a:bodyPr>
          <a:lstStyle/>
          <a:p>
            <a:pPr defTabSz="758952">
              <a:spcAft>
                <a:spcPts val="600"/>
              </a:spcAft>
            </a:pPr>
            <a:r>
              <a:rPr lang="en-US" sz="581" kern="1200" dirty="0">
                <a:solidFill>
                  <a:schemeClr val="tx1"/>
                </a:solidFill>
                <a:latin typeface="+mn-lt"/>
                <a:ea typeface="+mn-ea"/>
                <a:cs typeface="+mn-cs"/>
                <a:hlinkClick r:id="rId3"/>
              </a:rPr>
              <a:t>https://www.newsroom.co.nz/time-for-cohousing-to-go-mainstream</a:t>
            </a:r>
            <a:endParaRPr lang="en-US" sz="700" dirty="0"/>
          </a:p>
        </p:txBody>
      </p:sp>
      <p:sp>
        <p:nvSpPr>
          <p:cNvPr id="9" name="TextBox 8">
            <a:extLst>
              <a:ext uri="{FF2B5EF4-FFF2-40B4-BE49-F238E27FC236}">
                <a16:creationId xmlns:a16="http://schemas.microsoft.com/office/drawing/2014/main" id="{7CBD3D46-869A-6C57-E243-274D2887B687}"/>
              </a:ext>
            </a:extLst>
          </p:cNvPr>
          <p:cNvSpPr txBox="1"/>
          <p:nvPr/>
        </p:nvSpPr>
        <p:spPr>
          <a:xfrm>
            <a:off x="914400" y="4663537"/>
            <a:ext cx="6125592" cy="200055"/>
          </a:xfrm>
          <a:prstGeom prst="rect">
            <a:avLst/>
          </a:prstGeom>
          <a:noFill/>
        </p:spPr>
        <p:txBody>
          <a:bodyPr wrap="square">
            <a:spAutoFit/>
          </a:bodyPr>
          <a:lstStyle/>
          <a:p>
            <a:r>
              <a:rPr lang="en-US" sz="700" dirty="0"/>
              <a:t>https://www.allgenhomes.com/uploads/2/7/5/0/27501353/dpn-isometorics-walls-005-shadow2_1_orig.jpg</a:t>
            </a:r>
          </a:p>
        </p:txBody>
      </p:sp>
      <p:sp>
        <p:nvSpPr>
          <p:cNvPr id="10" name="TextBox 9">
            <a:extLst>
              <a:ext uri="{FF2B5EF4-FFF2-40B4-BE49-F238E27FC236}">
                <a16:creationId xmlns:a16="http://schemas.microsoft.com/office/drawing/2014/main" id="{E59009EA-AA10-77DC-9CB6-1B583DB1548B}"/>
              </a:ext>
            </a:extLst>
          </p:cNvPr>
          <p:cNvSpPr txBox="1"/>
          <p:nvPr/>
        </p:nvSpPr>
        <p:spPr>
          <a:xfrm>
            <a:off x="838200" y="5348406"/>
            <a:ext cx="3433031" cy="247504"/>
          </a:xfrm>
          <a:prstGeom prst="rect">
            <a:avLst/>
          </a:prstGeom>
          <a:noFill/>
        </p:spPr>
        <p:txBody>
          <a:bodyPr wrap="square">
            <a:spAutoFit/>
          </a:bodyPr>
          <a:lstStyle/>
          <a:p>
            <a:pPr defTabSz="658368">
              <a:spcAft>
                <a:spcPts val="600"/>
              </a:spcAft>
            </a:pPr>
            <a:r>
              <a:rPr lang="en-US" sz="504" kern="1200">
                <a:solidFill>
                  <a:schemeClr val="tx1"/>
                </a:solidFill>
                <a:latin typeface="+mn-lt"/>
                <a:ea typeface="+mn-ea"/>
                <a:cs typeface="+mn-cs"/>
              </a:rPr>
              <a:t>https://images.squarespace-cdn.com/content/v1/5a91fb418ab722caaebd381c/1607317424050-YK2XBX07S4SEN41QWHPV/TRR_architectural+CD+set_Stage1SitePlan.jpg?format=2500w</a:t>
            </a:r>
            <a:endParaRPr lang="en-US" sz="700"/>
          </a:p>
        </p:txBody>
      </p:sp>
      <p:sp>
        <p:nvSpPr>
          <p:cNvPr id="11" name="TextBox 10">
            <a:extLst>
              <a:ext uri="{FF2B5EF4-FFF2-40B4-BE49-F238E27FC236}">
                <a16:creationId xmlns:a16="http://schemas.microsoft.com/office/drawing/2014/main" id="{DBE3E9D7-0482-5F61-9A28-2C32CCC45389}"/>
              </a:ext>
            </a:extLst>
          </p:cNvPr>
          <p:cNvSpPr txBox="1"/>
          <p:nvPr/>
        </p:nvSpPr>
        <p:spPr>
          <a:xfrm>
            <a:off x="7017458" y="5348406"/>
            <a:ext cx="4461461" cy="247504"/>
          </a:xfrm>
          <a:prstGeom prst="rect">
            <a:avLst/>
          </a:prstGeom>
          <a:noFill/>
        </p:spPr>
        <p:txBody>
          <a:bodyPr wrap="square">
            <a:spAutoFit/>
          </a:bodyPr>
          <a:lstStyle/>
          <a:p>
            <a:pPr defTabSz="658368">
              <a:spcAft>
                <a:spcPts val="600"/>
              </a:spcAft>
            </a:pPr>
            <a:r>
              <a:rPr lang="en-US" sz="504" kern="1200" dirty="0">
                <a:solidFill>
                  <a:schemeClr val="tx1"/>
                </a:solidFill>
                <a:latin typeface="+mn-lt"/>
                <a:ea typeface="+mn-ea"/>
                <a:cs typeface="+mn-cs"/>
              </a:rPr>
              <a:t>https://rnz-ressh.cloudinary.com/image/upload/s--Ips5-nu6--/ar_16:10,c_fill,f_auto,g_auto,q_auto,w_1050/v1652842729/4LSCSPD_20220503_PAPAKAINGA_ORAKEI0004_jpg</a:t>
            </a:r>
            <a:endParaRPr lang="en-US" sz="700" dirty="0"/>
          </a:p>
        </p:txBody>
      </p:sp>
      <p:sp>
        <p:nvSpPr>
          <p:cNvPr id="12" name="TextBox 11">
            <a:extLst>
              <a:ext uri="{FF2B5EF4-FFF2-40B4-BE49-F238E27FC236}">
                <a16:creationId xmlns:a16="http://schemas.microsoft.com/office/drawing/2014/main" id="{8971C423-3C6E-ACC3-7E03-C6B00C15C89C}"/>
              </a:ext>
            </a:extLst>
          </p:cNvPr>
          <p:cNvSpPr txBox="1"/>
          <p:nvPr/>
        </p:nvSpPr>
        <p:spPr>
          <a:xfrm>
            <a:off x="895579" y="5946660"/>
            <a:ext cx="5087628" cy="184666"/>
          </a:xfrm>
          <a:prstGeom prst="rect">
            <a:avLst/>
          </a:prstGeom>
          <a:noFill/>
        </p:spPr>
        <p:txBody>
          <a:bodyPr wrap="square">
            <a:spAutoFit/>
          </a:bodyPr>
          <a:lstStyle/>
          <a:p>
            <a:r>
              <a:rPr lang="en-US" sz="600" dirty="0"/>
              <a:t>https://www.google.com/maps/@55.6853786,12.5552118,265m/data=!3m1!1e3?entry=ttu</a:t>
            </a:r>
          </a:p>
        </p:txBody>
      </p:sp>
      <p:sp>
        <p:nvSpPr>
          <p:cNvPr id="13" name="TextBox 12">
            <a:extLst>
              <a:ext uri="{FF2B5EF4-FFF2-40B4-BE49-F238E27FC236}">
                <a16:creationId xmlns:a16="http://schemas.microsoft.com/office/drawing/2014/main" id="{991E5444-6DBC-314A-5C00-1AE243BD5A75}"/>
              </a:ext>
            </a:extLst>
          </p:cNvPr>
          <p:cNvSpPr txBox="1"/>
          <p:nvPr/>
        </p:nvSpPr>
        <p:spPr>
          <a:xfrm>
            <a:off x="6862039" y="5916857"/>
            <a:ext cx="5087628" cy="271100"/>
          </a:xfrm>
          <a:prstGeom prst="rect">
            <a:avLst/>
          </a:prstGeom>
          <a:noFill/>
        </p:spPr>
        <p:txBody>
          <a:bodyPr wrap="square">
            <a:spAutoFit/>
          </a:bodyPr>
          <a:lstStyle/>
          <a:p>
            <a:pPr defTabSz="758952">
              <a:spcAft>
                <a:spcPts val="600"/>
              </a:spcAft>
            </a:pPr>
            <a:r>
              <a:rPr lang="en-US" sz="581" kern="1200" dirty="0">
                <a:solidFill>
                  <a:schemeClr val="tx1"/>
                </a:solidFill>
                <a:latin typeface="+mn-lt"/>
                <a:ea typeface="+mn-ea"/>
                <a:cs typeface="+mn-cs"/>
              </a:rPr>
              <a:t>https://landlab.nl/sites/default/files/styles/page/public/2017-12/LANDLAB%20FUNEN_NL%20block%20high_photo%20by%20Jeroen%20Musch.jpg?itok=yXDM6p2a</a:t>
            </a:r>
            <a:endParaRPr lang="en-US" sz="700" dirty="0"/>
          </a:p>
        </p:txBody>
      </p:sp>
      <p:sp>
        <p:nvSpPr>
          <p:cNvPr id="14" name="TextBox 13">
            <a:extLst>
              <a:ext uri="{FF2B5EF4-FFF2-40B4-BE49-F238E27FC236}">
                <a16:creationId xmlns:a16="http://schemas.microsoft.com/office/drawing/2014/main" id="{3A48F751-A38C-E97B-5D17-F22C04382237}"/>
              </a:ext>
            </a:extLst>
          </p:cNvPr>
          <p:cNvSpPr txBox="1"/>
          <p:nvPr/>
        </p:nvSpPr>
        <p:spPr>
          <a:xfrm>
            <a:off x="838200" y="6490019"/>
            <a:ext cx="6125592" cy="184666"/>
          </a:xfrm>
          <a:prstGeom prst="rect">
            <a:avLst/>
          </a:prstGeom>
          <a:noFill/>
        </p:spPr>
        <p:txBody>
          <a:bodyPr wrap="square">
            <a:spAutoFit/>
          </a:bodyPr>
          <a:lstStyle/>
          <a:p>
            <a:r>
              <a:rPr lang="en-US" sz="600" dirty="0"/>
              <a:t>https://m.media-amazon.com/images/I/51nYcj7eUtL._SX329_BO1,204,203,200_.jpg</a:t>
            </a:r>
          </a:p>
        </p:txBody>
      </p:sp>
      <p:sp>
        <p:nvSpPr>
          <p:cNvPr id="15" name="TextBox 14">
            <a:extLst>
              <a:ext uri="{FF2B5EF4-FFF2-40B4-BE49-F238E27FC236}">
                <a16:creationId xmlns:a16="http://schemas.microsoft.com/office/drawing/2014/main" id="{DBEE8800-6F95-6C68-B76B-A12D38B2C7DB}"/>
              </a:ext>
            </a:extLst>
          </p:cNvPr>
          <p:cNvSpPr txBox="1"/>
          <p:nvPr/>
        </p:nvSpPr>
        <p:spPr>
          <a:xfrm>
            <a:off x="890978" y="4036877"/>
            <a:ext cx="6126480" cy="200055"/>
          </a:xfrm>
          <a:prstGeom prst="rect">
            <a:avLst/>
          </a:prstGeom>
          <a:noFill/>
        </p:spPr>
        <p:txBody>
          <a:bodyPr wrap="square">
            <a:spAutoFit/>
          </a:bodyPr>
          <a:lstStyle/>
          <a:p>
            <a:r>
              <a:rPr lang="en-US" sz="700" kern="1200" dirty="0">
                <a:solidFill>
                  <a:schemeClr val="tx1"/>
                </a:solidFill>
                <a:latin typeface="+mn-lt"/>
                <a:ea typeface="+mn-ea"/>
                <a:cs typeface="+mn-cs"/>
              </a:rPr>
              <a:t>http://www.peterborough.nz/uploads/6/6/8/0/66801343/peterborough_community_rules_2020-01-30_1.pdf</a:t>
            </a:r>
            <a:endParaRPr lang="en-US" sz="700" dirty="0"/>
          </a:p>
        </p:txBody>
      </p:sp>
    </p:spTree>
    <p:extLst>
      <p:ext uri="{BB962C8B-B14F-4D97-AF65-F5344CB8AC3E}">
        <p14:creationId xmlns:p14="http://schemas.microsoft.com/office/powerpoint/2010/main" val="2556972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A27A-F61E-7591-1BC1-EF9CF073F691}"/>
              </a:ext>
            </a:extLst>
          </p:cNvPr>
          <p:cNvSpPr>
            <a:spLocks noGrp="1"/>
          </p:cNvSpPr>
          <p:nvPr>
            <p:ph type="title"/>
          </p:nvPr>
        </p:nvSpPr>
        <p:spPr>
          <a:xfrm>
            <a:off x="841248" y="251312"/>
            <a:ext cx="10506456" cy="1010264"/>
          </a:xfrm>
        </p:spPr>
        <p:txBody>
          <a:bodyPr anchor="ctr">
            <a:normAutofit/>
          </a:bodyPr>
          <a:lstStyle/>
          <a:p>
            <a:r>
              <a:rPr lang="en-GB" dirty="0">
                <a:latin typeface="Adobe Gothic Std B" panose="020B0800000000000000" pitchFamily="34" charset="-128"/>
                <a:ea typeface="Adobe Gothic Std B" panose="020B0800000000000000" pitchFamily="34" charset="-128"/>
              </a:rPr>
              <a:t>The early days of humans</a:t>
            </a:r>
            <a:endParaRPr lang="en-NZ" dirty="0">
              <a:latin typeface="Adobe Gothic Std B" panose="020B0800000000000000" pitchFamily="34" charset="-128"/>
              <a:ea typeface="Adobe Gothic Std B" panose="020B0800000000000000" pitchFamily="34" charset="-128"/>
            </a:endParaRPr>
          </a:p>
        </p:txBody>
      </p:sp>
      <p:pic>
        <p:nvPicPr>
          <p:cNvPr id="7" name="Picture 6" descr="A person sitting outside by a fire&#10;&#10;Description automatically generated with medium confidence">
            <a:extLst>
              <a:ext uri="{FF2B5EF4-FFF2-40B4-BE49-F238E27FC236}">
                <a16:creationId xmlns:a16="http://schemas.microsoft.com/office/drawing/2014/main" id="{75399FE4-C648-E6E8-1CE0-AFF467F4D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248" y="1843870"/>
            <a:ext cx="5031476" cy="3340312"/>
          </a:xfrm>
          <a:prstGeom prst="rect">
            <a:avLst/>
          </a:prstGeom>
        </p:spPr>
      </p:pic>
      <p:pic>
        <p:nvPicPr>
          <p:cNvPr id="11" name="Picture 10" descr="A group of people standing in a field&#10;&#10;Description automatically generated">
            <a:extLst>
              <a:ext uri="{FF2B5EF4-FFF2-40B4-BE49-F238E27FC236}">
                <a16:creationId xmlns:a16="http://schemas.microsoft.com/office/drawing/2014/main" id="{C29D4CE8-AB7F-EA00-909C-76EDAD887EE4}"/>
              </a:ext>
            </a:extLst>
          </p:cNvPr>
          <p:cNvPicPr>
            <a:picLocks noChangeAspect="1"/>
          </p:cNvPicPr>
          <p:nvPr/>
        </p:nvPicPr>
        <p:blipFill rotWithShape="1">
          <a:blip r:embed="rId4">
            <a:extLst>
              <a:ext uri="{28A0092B-C50C-407E-A947-70E740481C1C}">
                <a14:useLocalDpi xmlns:a14="http://schemas.microsoft.com/office/drawing/2010/main" val="0"/>
              </a:ext>
            </a:extLst>
          </a:blip>
          <a:srcRect l="653" t="2817" r="-653" b="17186"/>
          <a:stretch/>
        </p:blipFill>
        <p:spPr>
          <a:xfrm>
            <a:off x="6051962" y="1843870"/>
            <a:ext cx="5182494" cy="3340312"/>
          </a:xfrm>
          <a:prstGeom prst="rect">
            <a:avLst/>
          </a:prstGeom>
        </p:spPr>
      </p:pic>
      <p:sp>
        <p:nvSpPr>
          <p:cNvPr id="3" name="TextBox 2">
            <a:extLst>
              <a:ext uri="{FF2B5EF4-FFF2-40B4-BE49-F238E27FC236}">
                <a16:creationId xmlns:a16="http://schemas.microsoft.com/office/drawing/2014/main" id="{7774FF90-5C5A-1B2B-6995-0257F0A8EB9E}"/>
              </a:ext>
            </a:extLst>
          </p:cNvPr>
          <p:cNvSpPr txBox="1"/>
          <p:nvPr/>
        </p:nvSpPr>
        <p:spPr>
          <a:xfrm>
            <a:off x="812736" y="5385636"/>
            <a:ext cx="10119976" cy="784830"/>
          </a:xfrm>
          <a:prstGeom prst="rect">
            <a:avLst/>
          </a:prstGeom>
          <a:noFill/>
        </p:spPr>
        <p:txBody>
          <a:bodyPr wrap="square">
            <a:spAutoFit/>
          </a:bodyPr>
          <a:lstStyle/>
          <a:p>
            <a:pPr algn="ctr" defTabSz="694944">
              <a:spcAft>
                <a:spcPts val="600"/>
              </a:spcAft>
            </a:pPr>
            <a:r>
              <a:rPr lang="en-US" sz="2000" kern="1200" dirty="0">
                <a:solidFill>
                  <a:schemeClr val="accent2"/>
                </a:solidFill>
                <a:latin typeface="+mn-lt"/>
                <a:ea typeface="+mn-ea"/>
                <a:cs typeface="+mn-cs"/>
              </a:rPr>
              <a:t>The earliest homo sapiens were physically and mentally the same as we are now. </a:t>
            </a:r>
          </a:p>
          <a:p>
            <a:pPr algn="ctr" defTabSz="694944">
              <a:spcAft>
                <a:spcPts val="600"/>
              </a:spcAft>
            </a:pPr>
            <a:r>
              <a:rPr lang="en-US" sz="2000" kern="1200" dirty="0">
                <a:solidFill>
                  <a:schemeClr val="accent2"/>
                </a:solidFill>
                <a:latin typeface="+mn-lt"/>
                <a:ea typeface="+mn-ea"/>
                <a:cs typeface="+mn-cs"/>
              </a:rPr>
              <a:t>We are them.</a:t>
            </a:r>
            <a:endParaRPr lang="en-US" sz="3200" dirty="0">
              <a:solidFill>
                <a:schemeClr val="accent2"/>
              </a:solidFill>
            </a:endParaRPr>
          </a:p>
        </p:txBody>
      </p:sp>
      <p:sp>
        <p:nvSpPr>
          <p:cNvPr id="5" name="TextBox 4">
            <a:extLst>
              <a:ext uri="{FF2B5EF4-FFF2-40B4-BE49-F238E27FC236}">
                <a16:creationId xmlns:a16="http://schemas.microsoft.com/office/drawing/2014/main" id="{48D6A1DD-C128-4E45-567D-1B157D3EA831}"/>
              </a:ext>
            </a:extLst>
          </p:cNvPr>
          <p:cNvSpPr txBox="1"/>
          <p:nvPr/>
        </p:nvSpPr>
        <p:spPr>
          <a:xfrm>
            <a:off x="841248" y="4976006"/>
            <a:ext cx="4948463" cy="200055"/>
          </a:xfrm>
          <a:prstGeom prst="rect">
            <a:avLst/>
          </a:prstGeom>
          <a:noFill/>
        </p:spPr>
        <p:txBody>
          <a:bodyPr wrap="square">
            <a:spAutoFit/>
          </a:bodyPr>
          <a:lstStyle/>
          <a:p>
            <a:pPr defTabSz="777240">
              <a:spcAft>
                <a:spcPts val="600"/>
              </a:spcAft>
            </a:pPr>
            <a:r>
              <a:rPr lang="en-US" sz="700" kern="1200" dirty="0">
                <a:solidFill>
                  <a:schemeClr val="bg1"/>
                </a:solidFill>
                <a:latin typeface="+mn-lt"/>
                <a:ea typeface="+mn-ea"/>
                <a:cs typeface="+mn-cs"/>
              </a:rPr>
              <a:t>By JMGRACIA100 - Own work, Source: Wikipedia (2023)</a:t>
            </a:r>
            <a:endParaRPr lang="en-US" sz="700" dirty="0">
              <a:solidFill>
                <a:schemeClr val="bg1"/>
              </a:solidFill>
            </a:endParaRPr>
          </a:p>
        </p:txBody>
      </p:sp>
      <p:sp>
        <p:nvSpPr>
          <p:cNvPr id="9" name="TextBox 8">
            <a:extLst>
              <a:ext uri="{FF2B5EF4-FFF2-40B4-BE49-F238E27FC236}">
                <a16:creationId xmlns:a16="http://schemas.microsoft.com/office/drawing/2014/main" id="{D64DFFA8-13A6-1D0B-74CA-536A8FF9E6AF}"/>
              </a:ext>
            </a:extLst>
          </p:cNvPr>
          <p:cNvSpPr txBox="1"/>
          <p:nvPr/>
        </p:nvSpPr>
        <p:spPr>
          <a:xfrm>
            <a:off x="6051962" y="4976005"/>
            <a:ext cx="5253228" cy="200055"/>
          </a:xfrm>
          <a:prstGeom prst="rect">
            <a:avLst/>
          </a:prstGeom>
          <a:noFill/>
        </p:spPr>
        <p:txBody>
          <a:bodyPr wrap="square">
            <a:spAutoFit/>
          </a:bodyPr>
          <a:lstStyle/>
          <a:p>
            <a:pPr defTabSz="777240">
              <a:spcAft>
                <a:spcPts val="600"/>
              </a:spcAft>
            </a:pPr>
            <a:r>
              <a:rPr lang="en-US" sz="700" kern="1200" dirty="0">
                <a:solidFill>
                  <a:schemeClr val="tx1"/>
                </a:solidFill>
                <a:latin typeface="+mn-lt"/>
                <a:ea typeface="+mn-ea"/>
                <a:cs typeface="+mn-cs"/>
              </a:rPr>
              <a:t>Source: static.boredpanda.com/blog/ (2023)</a:t>
            </a:r>
            <a:endParaRPr lang="en-US" sz="700" dirty="0"/>
          </a:p>
        </p:txBody>
      </p:sp>
      <p:sp>
        <p:nvSpPr>
          <p:cNvPr id="4" name="Rectangle 3">
            <a:extLst>
              <a:ext uri="{FF2B5EF4-FFF2-40B4-BE49-F238E27FC236}">
                <a16:creationId xmlns:a16="http://schemas.microsoft.com/office/drawing/2014/main" id="{3D8723C1-4B90-72E0-9FF0-61FFBDC70F94}"/>
              </a:ext>
            </a:extLst>
          </p:cNvPr>
          <p:cNvSpPr/>
          <p:nvPr/>
        </p:nvSpPr>
        <p:spPr>
          <a:xfrm>
            <a:off x="-1" y="457200"/>
            <a:ext cx="321013" cy="564204"/>
          </a:xfrm>
          <a:prstGeom prst="rect">
            <a:avLst/>
          </a:prstGeom>
          <a:solidFill>
            <a:srgbClr val="FEC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aph showing a number of people&#10;&#10;Description automatically generated with medium confidence">
            <a:extLst>
              <a:ext uri="{FF2B5EF4-FFF2-40B4-BE49-F238E27FC236}">
                <a16:creationId xmlns:a16="http://schemas.microsoft.com/office/drawing/2014/main" id="{F5B4E797-2D4C-4FDD-E263-D42FDA64EB8C}"/>
              </a:ext>
            </a:extLst>
          </p:cNvPr>
          <p:cNvPicPr>
            <a:picLocks noChangeAspect="1"/>
          </p:cNvPicPr>
          <p:nvPr/>
        </p:nvPicPr>
        <p:blipFill rotWithShape="1">
          <a:blip r:embed="rId5">
            <a:extLst>
              <a:ext uri="{28A0092B-C50C-407E-A947-70E740481C1C}">
                <a14:useLocalDpi xmlns:a14="http://schemas.microsoft.com/office/drawing/2010/main" val="0"/>
              </a:ext>
            </a:extLst>
          </a:blip>
          <a:srcRect l="1487" t="34838" r="6218" b="58897"/>
          <a:stretch/>
        </p:blipFill>
        <p:spPr>
          <a:xfrm>
            <a:off x="553487" y="6531486"/>
            <a:ext cx="10680969" cy="200056"/>
          </a:xfrm>
          <a:prstGeom prst="rect">
            <a:avLst/>
          </a:prstGeom>
        </p:spPr>
      </p:pic>
      <p:sp>
        <p:nvSpPr>
          <p:cNvPr id="8" name="TextBox 7">
            <a:extLst>
              <a:ext uri="{FF2B5EF4-FFF2-40B4-BE49-F238E27FC236}">
                <a16:creationId xmlns:a16="http://schemas.microsoft.com/office/drawing/2014/main" id="{29EECE2E-B2D4-1E48-B2C1-58AFCCA7707F}"/>
              </a:ext>
            </a:extLst>
          </p:cNvPr>
          <p:cNvSpPr txBox="1"/>
          <p:nvPr/>
        </p:nvSpPr>
        <p:spPr>
          <a:xfrm>
            <a:off x="586455" y="6269876"/>
            <a:ext cx="2770531" cy="261610"/>
          </a:xfrm>
          <a:prstGeom prst="rect">
            <a:avLst/>
          </a:prstGeom>
          <a:noFill/>
        </p:spPr>
        <p:txBody>
          <a:bodyPr wrap="square" rtlCol="0">
            <a:spAutoFit/>
          </a:bodyPr>
          <a:lstStyle/>
          <a:p>
            <a:r>
              <a:rPr lang="en-GB" sz="1100" dirty="0">
                <a:latin typeface="Arial Narrow" panose="020B0606020202030204" pitchFamily="34" charset="0"/>
              </a:rPr>
              <a:t>300,000 years ago</a:t>
            </a:r>
            <a:endParaRPr lang="en-NZ" sz="1100" dirty="0">
              <a:latin typeface="Arial Narrow" panose="020B0606020202030204" pitchFamily="34" charset="0"/>
            </a:endParaRPr>
          </a:p>
        </p:txBody>
      </p:sp>
    </p:spTree>
    <p:extLst>
      <p:ext uri="{BB962C8B-B14F-4D97-AF65-F5344CB8AC3E}">
        <p14:creationId xmlns:p14="http://schemas.microsoft.com/office/powerpoint/2010/main" val="3447293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66FA8-2B28-F574-30F1-FB6A3F75F26B}"/>
              </a:ext>
            </a:extLst>
          </p:cNvPr>
          <p:cNvSpPr>
            <a:spLocks noGrp="1"/>
          </p:cNvSpPr>
          <p:nvPr>
            <p:ph type="title"/>
          </p:nvPr>
        </p:nvSpPr>
        <p:spPr>
          <a:xfrm>
            <a:off x="841248" y="251312"/>
            <a:ext cx="10506456" cy="1010264"/>
          </a:xfrm>
        </p:spPr>
        <p:txBody>
          <a:bodyPr anchor="ctr">
            <a:normAutofit/>
          </a:bodyPr>
          <a:lstStyle/>
          <a:p>
            <a:r>
              <a:rPr lang="en-GB" dirty="0">
                <a:latin typeface="Adobe Gothic Std B" panose="020B0800000000000000" pitchFamily="34" charset="-128"/>
                <a:ea typeface="Adobe Gothic Std B" panose="020B0800000000000000" pitchFamily="34" charset="-128"/>
              </a:rPr>
              <a:t>Agricultural revolution</a:t>
            </a:r>
            <a:endParaRPr lang="en-NZ" dirty="0">
              <a:latin typeface="Adobe Gothic Std B" panose="020B0800000000000000" pitchFamily="34" charset="-128"/>
              <a:ea typeface="Adobe Gothic Std B" panose="020B0800000000000000" pitchFamily="34" charset="-128"/>
            </a:endParaRPr>
          </a:p>
        </p:txBody>
      </p:sp>
      <p:pic>
        <p:nvPicPr>
          <p:cNvPr id="7" name="Picture 6" descr="A model of a village&#10;&#10;Description automatically generated">
            <a:extLst>
              <a:ext uri="{FF2B5EF4-FFF2-40B4-BE49-F238E27FC236}">
                <a16:creationId xmlns:a16="http://schemas.microsoft.com/office/drawing/2014/main" id="{D1B49AA8-9A3E-12D8-7BF5-3D0D419F710D}"/>
              </a:ext>
            </a:extLst>
          </p:cNvPr>
          <p:cNvPicPr>
            <a:picLocks noChangeAspect="1"/>
          </p:cNvPicPr>
          <p:nvPr/>
        </p:nvPicPr>
        <p:blipFill rotWithShape="1">
          <a:blip r:embed="rId3">
            <a:extLst>
              <a:ext uri="{28A0092B-C50C-407E-A947-70E740481C1C}">
                <a14:useLocalDpi xmlns:a14="http://schemas.microsoft.com/office/drawing/2010/main" val="0"/>
              </a:ext>
            </a:extLst>
          </a:blip>
          <a:srcRect l="15034" b="15482"/>
          <a:stretch/>
        </p:blipFill>
        <p:spPr>
          <a:xfrm>
            <a:off x="175641" y="1657969"/>
            <a:ext cx="6159807" cy="3641293"/>
          </a:xfrm>
          <a:prstGeom prst="rect">
            <a:avLst/>
          </a:prstGeom>
        </p:spPr>
      </p:pic>
      <p:pic>
        <p:nvPicPr>
          <p:cNvPr id="11" name="Picture 10" descr="An aerial view of a stone structure&#10;&#10;Description automatically generated">
            <a:extLst>
              <a:ext uri="{FF2B5EF4-FFF2-40B4-BE49-F238E27FC236}">
                <a16:creationId xmlns:a16="http://schemas.microsoft.com/office/drawing/2014/main" id="{D00740EB-A43C-8692-8D6F-D2D59CB45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5448" y="1664377"/>
            <a:ext cx="5534027" cy="3696730"/>
          </a:xfrm>
          <a:prstGeom prst="rect">
            <a:avLst/>
          </a:prstGeom>
        </p:spPr>
      </p:pic>
      <p:sp>
        <p:nvSpPr>
          <p:cNvPr id="8" name="TextBox 7">
            <a:extLst>
              <a:ext uri="{FF2B5EF4-FFF2-40B4-BE49-F238E27FC236}">
                <a16:creationId xmlns:a16="http://schemas.microsoft.com/office/drawing/2014/main" id="{FF8960BF-1FE0-7430-CDE6-49ECF2E20D07}"/>
              </a:ext>
            </a:extLst>
          </p:cNvPr>
          <p:cNvSpPr txBox="1"/>
          <p:nvPr/>
        </p:nvSpPr>
        <p:spPr>
          <a:xfrm>
            <a:off x="1124384" y="5563853"/>
            <a:ext cx="10422128" cy="400110"/>
          </a:xfrm>
          <a:prstGeom prst="rect">
            <a:avLst/>
          </a:prstGeom>
          <a:noFill/>
        </p:spPr>
        <p:txBody>
          <a:bodyPr wrap="square">
            <a:spAutoFit/>
          </a:bodyPr>
          <a:lstStyle/>
          <a:p>
            <a:pPr algn="ctr" defTabSz="694944">
              <a:spcAft>
                <a:spcPts val="600"/>
              </a:spcAft>
            </a:pPr>
            <a:r>
              <a:rPr lang="en-US" sz="2000" kern="1200" dirty="0">
                <a:solidFill>
                  <a:schemeClr val="accent2"/>
                </a:solidFill>
                <a:latin typeface="+mn-lt"/>
                <a:ea typeface="+mn-ea"/>
                <a:cs typeface="+mn-cs"/>
              </a:rPr>
              <a:t>The first time people built houses and lived in one spot for any length of time.</a:t>
            </a:r>
            <a:endParaRPr lang="en-US" sz="2000" dirty="0">
              <a:solidFill>
                <a:schemeClr val="accent2"/>
              </a:solidFill>
            </a:endParaRPr>
          </a:p>
        </p:txBody>
      </p:sp>
      <p:sp>
        <p:nvSpPr>
          <p:cNvPr id="9" name="TextBox 8">
            <a:extLst>
              <a:ext uri="{FF2B5EF4-FFF2-40B4-BE49-F238E27FC236}">
                <a16:creationId xmlns:a16="http://schemas.microsoft.com/office/drawing/2014/main" id="{0FECD077-DC12-5468-CCD5-04BF5729CEC8}"/>
              </a:ext>
            </a:extLst>
          </p:cNvPr>
          <p:cNvSpPr txBox="1"/>
          <p:nvPr/>
        </p:nvSpPr>
        <p:spPr>
          <a:xfrm>
            <a:off x="6338497" y="5120897"/>
            <a:ext cx="5009207" cy="209288"/>
          </a:xfrm>
          <a:prstGeom prst="rect">
            <a:avLst/>
          </a:prstGeom>
          <a:noFill/>
        </p:spPr>
        <p:txBody>
          <a:bodyPr wrap="square">
            <a:spAutoFit/>
          </a:bodyPr>
          <a:lstStyle/>
          <a:p>
            <a:pPr defTabSz="694944">
              <a:spcAft>
                <a:spcPts val="600"/>
              </a:spcAft>
            </a:pPr>
            <a:r>
              <a:rPr lang="en-US" sz="760" dirty="0">
                <a:solidFill>
                  <a:schemeClr val="bg1"/>
                </a:solidFill>
              </a:rPr>
              <a:t>Source: UNESCO (2023) </a:t>
            </a:r>
            <a:endParaRPr lang="en-US" sz="1000" dirty="0"/>
          </a:p>
        </p:txBody>
      </p:sp>
      <p:sp>
        <p:nvSpPr>
          <p:cNvPr id="5" name="TextBox 4">
            <a:extLst>
              <a:ext uri="{FF2B5EF4-FFF2-40B4-BE49-F238E27FC236}">
                <a16:creationId xmlns:a16="http://schemas.microsoft.com/office/drawing/2014/main" id="{25FD37E0-7B56-8879-826E-9229E5C68BB8}"/>
              </a:ext>
            </a:extLst>
          </p:cNvPr>
          <p:cNvSpPr txBox="1"/>
          <p:nvPr/>
        </p:nvSpPr>
        <p:spPr>
          <a:xfrm>
            <a:off x="175640" y="5166653"/>
            <a:ext cx="4677067" cy="209288"/>
          </a:xfrm>
          <a:prstGeom prst="rect">
            <a:avLst/>
          </a:prstGeom>
          <a:noFill/>
        </p:spPr>
        <p:txBody>
          <a:bodyPr wrap="square">
            <a:spAutoFit/>
          </a:bodyPr>
          <a:lstStyle/>
          <a:p>
            <a:pPr defTabSz="694944">
              <a:spcAft>
                <a:spcPts val="600"/>
              </a:spcAft>
            </a:pPr>
            <a:r>
              <a:rPr lang="en-US" sz="760" kern="1200" dirty="0">
                <a:solidFill>
                  <a:schemeClr val="bg2">
                    <a:lumMod val="90000"/>
                  </a:schemeClr>
                </a:solidFill>
                <a:latin typeface="+mn-lt"/>
                <a:ea typeface="+mn-ea"/>
                <a:cs typeface="+mn-cs"/>
              </a:rPr>
              <a:t>Source: cdnb.artstation.com (2023)</a:t>
            </a:r>
            <a:endParaRPr lang="en-US" sz="1000" dirty="0">
              <a:solidFill>
                <a:schemeClr val="bg2">
                  <a:lumMod val="90000"/>
                </a:schemeClr>
              </a:solidFill>
            </a:endParaRPr>
          </a:p>
        </p:txBody>
      </p:sp>
      <p:sp>
        <p:nvSpPr>
          <p:cNvPr id="3" name="Rectangle 2">
            <a:extLst>
              <a:ext uri="{FF2B5EF4-FFF2-40B4-BE49-F238E27FC236}">
                <a16:creationId xmlns:a16="http://schemas.microsoft.com/office/drawing/2014/main" id="{CB221275-0A74-683F-8FBF-9E82A1E33D2D}"/>
              </a:ext>
            </a:extLst>
          </p:cNvPr>
          <p:cNvSpPr/>
          <p:nvPr/>
        </p:nvSpPr>
        <p:spPr>
          <a:xfrm>
            <a:off x="6483" y="489625"/>
            <a:ext cx="321013" cy="564204"/>
          </a:xfrm>
          <a:prstGeom prst="rect">
            <a:avLst/>
          </a:prstGeom>
          <a:solidFill>
            <a:srgbClr val="C2D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aph showing a number of people&#10;&#10;Description automatically generated with medium confidence">
            <a:extLst>
              <a:ext uri="{FF2B5EF4-FFF2-40B4-BE49-F238E27FC236}">
                <a16:creationId xmlns:a16="http://schemas.microsoft.com/office/drawing/2014/main" id="{BE3A26D0-21B3-CCB5-655C-94732B60EC68}"/>
              </a:ext>
            </a:extLst>
          </p:cNvPr>
          <p:cNvPicPr>
            <a:picLocks noChangeAspect="1"/>
          </p:cNvPicPr>
          <p:nvPr/>
        </p:nvPicPr>
        <p:blipFill rotWithShape="1">
          <a:blip r:embed="rId5">
            <a:extLst>
              <a:ext uri="{28A0092B-C50C-407E-A947-70E740481C1C}">
                <a14:useLocalDpi xmlns:a14="http://schemas.microsoft.com/office/drawing/2010/main" val="0"/>
              </a:ext>
            </a:extLst>
          </a:blip>
          <a:srcRect l="1487" t="46422" r="6218" b="43361"/>
          <a:stretch/>
        </p:blipFill>
        <p:spPr>
          <a:xfrm>
            <a:off x="553487" y="6405299"/>
            <a:ext cx="10680969" cy="326243"/>
          </a:xfrm>
          <a:prstGeom prst="rect">
            <a:avLst/>
          </a:prstGeom>
        </p:spPr>
      </p:pic>
      <p:sp>
        <p:nvSpPr>
          <p:cNvPr id="4" name="TextBox 3">
            <a:extLst>
              <a:ext uri="{FF2B5EF4-FFF2-40B4-BE49-F238E27FC236}">
                <a16:creationId xmlns:a16="http://schemas.microsoft.com/office/drawing/2014/main" id="{2A6CC793-BE73-9C01-FC84-6EFF145F1588}"/>
              </a:ext>
            </a:extLst>
          </p:cNvPr>
          <p:cNvSpPr txBox="1"/>
          <p:nvPr/>
        </p:nvSpPr>
        <p:spPr>
          <a:xfrm>
            <a:off x="8843100" y="6228554"/>
            <a:ext cx="1323455" cy="261610"/>
          </a:xfrm>
          <a:prstGeom prst="rect">
            <a:avLst/>
          </a:prstGeom>
          <a:noFill/>
        </p:spPr>
        <p:txBody>
          <a:bodyPr wrap="square" rtlCol="0">
            <a:spAutoFit/>
          </a:bodyPr>
          <a:lstStyle/>
          <a:p>
            <a:r>
              <a:rPr lang="en-GB" sz="1100" dirty="0">
                <a:latin typeface="Arial Narrow" panose="020B0606020202030204" pitchFamily="34" charset="0"/>
              </a:rPr>
              <a:t>12-15,000 years ago</a:t>
            </a:r>
            <a:endParaRPr lang="en-NZ" sz="1100" dirty="0">
              <a:latin typeface="Arial Narrow" panose="020B0606020202030204" pitchFamily="34" charset="0"/>
            </a:endParaRPr>
          </a:p>
        </p:txBody>
      </p:sp>
    </p:spTree>
    <p:extLst>
      <p:ext uri="{BB962C8B-B14F-4D97-AF65-F5344CB8AC3E}">
        <p14:creationId xmlns:p14="http://schemas.microsoft.com/office/powerpoint/2010/main" val="4001735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group of people walking around a horse drawn carriage&#10;&#10;Description automatically generated">
            <a:extLst>
              <a:ext uri="{FF2B5EF4-FFF2-40B4-BE49-F238E27FC236}">
                <a16:creationId xmlns:a16="http://schemas.microsoft.com/office/drawing/2014/main" id="{7498B164-8200-EB2D-DDF6-9730679422EC}"/>
              </a:ext>
            </a:extLst>
          </p:cNvPr>
          <p:cNvPicPr>
            <a:picLocks noChangeAspect="1"/>
          </p:cNvPicPr>
          <p:nvPr/>
        </p:nvPicPr>
        <p:blipFill rotWithShape="1">
          <a:blip r:embed="rId3">
            <a:extLst>
              <a:ext uri="{28A0092B-C50C-407E-A947-70E740481C1C}">
                <a14:useLocalDpi xmlns:a14="http://schemas.microsoft.com/office/drawing/2010/main" val="0"/>
              </a:ext>
            </a:extLst>
          </a:blip>
          <a:srcRect t="4463" r="2" b="2"/>
          <a:stretch/>
        </p:blipFill>
        <p:spPr>
          <a:xfrm>
            <a:off x="574175" y="2514567"/>
            <a:ext cx="6288262" cy="3063875"/>
          </a:xfrm>
          <a:prstGeom prst="rect">
            <a:avLst/>
          </a:prstGeom>
        </p:spPr>
      </p:pic>
      <p:pic>
        <p:nvPicPr>
          <p:cNvPr id="7" name="Content Placeholder 6" descr="A drawing of a house with people walking around&#10;&#10;Description automatically generated">
            <a:extLst>
              <a:ext uri="{FF2B5EF4-FFF2-40B4-BE49-F238E27FC236}">
                <a16:creationId xmlns:a16="http://schemas.microsoft.com/office/drawing/2014/main" id="{B255BA38-5846-601A-C706-200A8C2E0BC9}"/>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38947" r="291" b="4391"/>
          <a:stretch/>
        </p:blipFill>
        <p:spPr>
          <a:xfrm>
            <a:off x="7048499" y="2514566"/>
            <a:ext cx="4569325" cy="3063876"/>
          </a:xfrm>
          <a:prstGeom prst="rect">
            <a:avLst/>
          </a:prstGeom>
        </p:spPr>
      </p:pic>
      <p:sp>
        <p:nvSpPr>
          <p:cNvPr id="5" name="TextBox 4">
            <a:extLst>
              <a:ext uri="{FF2B5EF4-FFF2-40B4-BE49-F238E27FC236}">
                <a16:creationId xmlns:a16="http://schemas.microsoft.com/office/drawing/2014/main" id="{AF89D84C-FFD8-1D85-16BA-D66DB6D5B8EB}"/>
              </a:ext>
            </a:extLst>
          </p:cNvPr>
          <p:cNvSpPr txBox="1"/>
          <p:nvPr/>
        </p:nvSpPr>
        <p:spPr>
          <a:xfrm>
            <a:off x="3360563" y="3849688"/>
            <a:ext cx="3315810" cy="2105025"/>
          </a:xfrm>
          <a:prstGeom prst="rect">
            <a:avLst/>
          </a:prstGeom>
        </p:spPr>
        <p:txBody>
          <a:bodyPr vert="horz" lIns="91440" tIns="45720" rIns="91440" bIns="45720" rtlCol="0" anchor="ctr">
            <a:normAutofit/>
          </a:bodyPr>
          <a:lstStyle/>
          <a:p>
            <a:pPr>
              <a:lnSpc>
                <a:spcPct val="90000"/>
              </a:lnSpc>
              <a:spcAft>
                <a:spcPts val="600"/>
              </a:spcAft>
            </a:pPr>
            <a:endParaRPr lang="en-US" sz="1600" dirty="0"/>
          </a:p>
        </p:txBody>
      </p:sp>
      <p:sp>
        <p:nvSpPr>
          <p:cNvPr id="3" name="TextBox 2">
            <a:extLst>
              <a:ext uri="{FF2B5EF4-FFF2-40B4-BE49-F238E27FC236}">
                <a16:creationId xmlns:a16="http://schemas.microsoft.com/office/drawing/2014/main" id="{17275BF2-66D7-A325-B0A4-EFA445A1ED53}"/>
              </a:ext>
            </a:extLst>
          </p:cNvPr>
          <p:cNvSpPr txBox="1"/>
          <p:nvPr/>
        </p:nvSpPr>
        <p:spPr>
          <a:xfrm>
            <a:off x="10243113" y="5246586"/>
            <a:ext cx="3315810" cy="365109"/>
          </a:xfrm>
          <a:prstGeom prst="rect">
            <a:avLst/>
          </a:prstGeom>
        </p:spPr>
        <p:txBody>
          <a:bodyPr vert="horz" lIns="91440" tIns="45720" rIns="91440" bIns="45720" rtlCol="0" anchor="ctr">
            <a:normAutofit/>
          </a:bodyPr>
          <a:lstStyle/>
          <a:p>
            <a:pPr>
              <a:lnSpc>
                <a:spcPct val="90000"/>
              </a:lnSpc>
              <a:spcAft>
                <a:spcPts val="600"/>
              </a:spcAft>
            </a:pPr>
            <a:r>
              <a:rPr lang="en-US" sz="1000" dirty="0"/>
              <a:t>Source: </a:t>
            </a:r>
            <a:r>
              <a:rPr lang="en-US" sz="1000" dirty="0" err="1"/>
              <a:t>Malevus</a:t>
            </a:r>
            <a:r>
              <a:rPr lang="en-US" sz="1000" dirty="0"/>
              <a:t> (2023)</a:t>
            </a:r>
          </a:p>
        </p:txBody>
      </p:sp>
      <p:sp>
        <p:nvSpPr>
          <p:cNvPr id="8" name="TextBox 7">
            <a:extLst>
              <a:ext uri="{FF2B5EF4-FFF2-40B4-BE49-F238E27FC236}">
                <a16:creationId xmlns:a16="http://schemas.microsoft.com/office/drawing/2014/main" id="{E93135A6-0EEC-4FC4-1BD7-64A7BEBC722E}"/>
              </a:ext>
            </a:extLst>
          </p:cNvPr>
          <p:cNvSpPr txBox="1"/>
          <p:nvPr/>
        </p:nvSpPr>
        <p:spPr>
          <a:xfrm>
            <a:off x="1195695" y="5717609"/>
            <a:ext cx="10422128" cy="784830"/>
          </a:xfrm>
          <a:prstGeom prst="rect">
            <a:avLst/>
          </a:prstGeom>
          <a:noFill/>
        </p:spPr>
        <p:txBody>
          <a:bodyPr wrap="square">
            <a:spAutoFit/>
          </a:bodyPr>
          <a:lstStyle/>
          <a:p>
            <a:pPr algn="ctr" defTabSz="694944">
              <a:spcAft>
                <a:spcPts val="600"/>
              </a:spcAft>
            </a:pPr>
            <a:r>
              <a:rPr lang="en-NZ" sz="2000" dirty="0">
                <a:solidFill>
                  <a:schemeClr val="accent2"/>
                </a:solidFill>
              </a:rPr>
              <a:t>The first evidence of complex social structures</a:t>
            </a:r>
            <a:endParaRPr lang="en-US" sz="2000" dirty="0">
              <a:solidFill>
                <a:schemeClr val="accent2"/>
              </a:solidFill>
            </a:endParaRPr>
          </a:p>
          <a:p>
            <a:pPr algn="ctr" defTabSz="694944">
              <a:spcAft>
                <a:spcPts val="600"/>
              </a:spcAft>
            </a:pPr>
            <a:endParaRPr lang="en-US" sz="2000" dirty="0">
              <a:solidFill>
                <a:schemeClr val="accent2"/>
              </a:solidFill>
            </a:endParaRPr>
          </a:p>
        </p:txBody>
      </p:sp>
      <p:pic>
        <p:nvPicPr>
          <p:cNvPr id="12" name="Content Placeholder 6" descr="A drawing of a house with people walking around&#10;&#10;Description automatically generated">
            <a:extLst>
              <a:ext uri="{FF2B5EF4-FFF2-40B4-BE49-F238E27FC236}">
                <a16:creationId xmlns:a16="http://schemas.microsoft.com/office/drawing/2014/main" id="{20A0638B-7E67-B8B5-D623-E55094B3CB5A}"/>
              </a:ext>
            </a:extLst>
          </p:cNvPr>
          <p:cNvPicPr>
            <a:picLocks noChangeAspect="1"/>
          </p:cNvPicPr>
          <p:nvPr/>
        </p:nvPicPr>
        <p:blipFill rotWithShape="1">
          <a:blip r:embed="rId4">
            <a:extLst>
              <a:ext uri="{28A0092B-C50C-407E-A947-70E740481C1C}">
                <a14:useLocalDpi xmlns:a14="http://schemas.microsoft.com/office/drawing/2010/main" val="0"/>
              </a:ext>
            </a:extLst>
          </a:blip>
          <a:srcRect l="-444" t="6746" r="735" b="64826"/>
          <a:stretch/>
        </p:blipFill>
        <p:spPr>
          <a:xfrm>
            <a:off x="7048498" y="911157"/>
            <a:ext cx="4569325" cy="1537143"/>
          </a:xfrm>
          <a:prstGeom prst="rect">
            <a:avLst/>
          </a:prstGeom>
        </p:spPr>
      </p:pic>
      <p:pic>
        <p:nvPicPr>
          <p:cNvPr id="13" name="Picture 12" descr="A graph showing a number of people&#10;&#10;Description automatically generated with medium confidence">
            <a:extLst>
              <a:ext uri="{FF2B5EF4-FFF2-40B4-BE49-F238E27FC236}">
                <a16:creationId xmlns:a16="http://schemas.microsoft.com/office/drawing/2014/main" id="{52C1543F-5D38-C4F0-9ACE-AB77D1C87FEF}"/>
              </a:ext>
            </a:extLst>
          </p:cNvPr>
          <p:cNvPicPr>
            <a:picLocks noChangeAspect="1"/>
          </p:cNvPicPr>
          <p:nvPr/>
        </p:nvPicPr>
        <p:blipFill rotWithShape="1">
          <a:blip r:embed="rId5">
            <a:extLst>
              <a:ext uri="{28A0092B-C50C-407E-A947-70E740481C1C}">
                <a14:useLocalDpi xmlns:a14="http://schemas.microsoft.com/office/drawing/2010/main" val="0"/>
              </a:ext>
            </a:extLst>
          </a:blip>
          <a:srcRect l="1765" t="57998" r="5940" b="31785"/>
          <a:stretch/>
        </p:blipFill>
        <p:spPr>
          <a:xfrm>
            <a:off x="553487" y="6405299"/>
            <a:ext cx="10680969" cy="326243"/>
          </a:xfrm>
          <a:prstGeom prst="rect">
            <a:avLst/>
          </a:prstGeom>
        </p:spPr>
      </p:pic>
      <p:sp>
        <p:nvSpPr>
          <p:cNvPr id="14" name="Title 1">
            <a:extLst>
              <a:ext uri="{FF2B5EF4-FFF2-40B4-BE49-F238E27FC236}">
                <a16:creationId xmlns:a16="http://schemas.microsoft.com/office/drawing/2014/main" id="{AAE75B70-C234-AE51-6857-A0A6FC420DE2}"/>
              </a:ext>
            </a:extLst>
          </p:cNvPr>
          <p:cNvSpPr>
            <a:spLocks noGrp="1"/>
          </p:cNvSpPr>
          <p:nvPr>
            <p:ph type="title"/>
          </p:nvPr>
        </p:nvSpPr>
        <p:spPr>
          <a:xfrm>
            <a:off x="841248" y="449669"/>
            <a:ext cx="10506456" cy="1010264"/>
          </a:xfrm>
        </p:spPr>
        <p:txBody>
          <a:bodyPr anchor="ctr">
            <a:normAutofit/>
          </a:bodyPr>
          <a:lstStyle/>
          <a:p>
            <a:r>
              <a:rPr lang="en-GB" dirty="0">
                <a:latin typeface="Adobe Gothic Std B" panose="020B0800000000000000" pitchFamily="34" charset="-128"/>
                <a:ea typeface="Adobe Gothic Std B" panose="020B0800000000000000" pitchFamily="34" charset="-128"/>
              </a:rPr>
              <a:t>The early empires</a:t>
            </a:r>
            <a:endParaRPr lang="en-NZ" dirty="0">
              <a:latin typeface="Adobe Gothic Std B" panose="020B0800000000000000" pitchFamily="34" charset="-128"/>
              <a:ea typeface="Adobe Gothic Std B" panose="020B0800000000000000" pitchFamily="34" charset="-128"/>
            </a:endParaRPr>
          </a:p>
        </p:txBody>
      </p:sp>
      <p:sp>
        <p:nvSpPr>
          <p:cNvPr id="15" name="Rectangle 14">
            <a:extLst>
              <a:ext uri="{FF2B5EF4-FFF2-40B4-BE49-F238E27FC236}">
                <a16:creationId xmlns:a16="http://schemas.microsoft.com/office/drawing/2014/main" id="{A866F4D1-0968-D716-96DB-4453D11EDFB8}"/>
              </a:ext>
            </a:extLst>
          </p:cNvPr>
          <p:cNvSpPr/>
          <p:nvPr/>
        </p:nvSpPr>
        <p:spPr>
          <a:xfrm>
            <a:off x="1618" y="662042"/>
            <a:ext cx="321013" cy="564204"/>
          </a:xfrm>
          <a:prstGeom prst="rect">
            <a:avLst/>
          </a:prstGeom>
          <a:solidFill>
            <a:srgbClr val="87D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1843566-B5D6-A281-5993-7E678C934045}"/>
              </a:ext>
            </a:extLst>
          </p:cNvPr>
          <p:cNvSpPr txBox="1"/>
          <p:nvPr/>
        </p:nvSpPr>
        <p:spPr>
          <a:xfrm>
            <a:off x="9849190" y="6224576"/>
            <a:ext cx="2770531" cy="261610"/>
          </a:xfrm>
          <a:prstGeom prst="rect">
            <a:avLst/>
          </a:prstGeom>
          <a:noFill/>
        </p:spPr>
        <p:txBody>
          <a:bodyPr wrap="square" rtlCol="0">
            <a:spAutoFit/>
          </a:bodyPr>
          <a:lstStyle/>
          <a:p>
            <a:r>
              <a:rPr lang="en-GB" sz="1100" dirty="0">
                <a:latin typeface="Arial Narrow" panose="020B0606020202030204" pitchFamily="34" charset="0"/>
              </a:rPr>
              <a:t>7,000 years ago</a:t>
            </a:r>
            <a:endParaRPr lang="en-NZ" sz="1100" dirty="0">
              <a:latin typeface="Arial Narrow" panose="020B0606020202030204" pitchFamily="34" charset="0"/>
            </a:endParaRPr>
          </a:p>
        </p:txBody>
      </p:sp>
    </p:spTree>
    <p:extLst>
      <p:ext uri="{BB962C8B-B14F-4D97-AF65-F5344CB8AC3E}">
        <p14:creationId xmlns:p14="http://schemas.microsoft.com/office/powerpoint/2010/main" val="271602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8F28E-95B5-CC1D-CAC9-4C8C20BA724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Fudalism</a:t>
            </a:r>
          </a:p>
        </p:txBody>
      </p:sp>
      <p:pic>
        <p:nvPicPr>
          <p:cNvPr id="5" name="Content Placeholder 4">
            <a:extLst>
              <a:ext uri="{FF2B5EF4-FFF2-40B4-BE49-F238E27FC236}">
                <a16:creationId xmlns:a16="http://schemas.microsoft.com/office/drawing/2014/main" id="{609C25F1-64E1-7071-F7E7-E2D4137D6A36}"/>
              </a:ext>
            </a:extLst>
          </p:cNvPr>
          <p:cNvPicPr>
            <a:picLocks noGrp="1" noChangeAspect="1"/>
          </p:cNvPicPr>
          <p:nvPr>
            <p:ph idx="1"/>
          </p:nvPr>
        </p:nvPicPr>
        <p:blipFill rotWithShape="1">
          <a:blip r:embed="rId3"/>
          <a:srcRect l="16936" t="8075" b="6371"/>
          <a:stretch/>
        </p:blipFill>
        <p:spPr>
          <a:xfrm>
            <a:off x="876109" y="1236817"/>
            <a:ext cx="10506456" cy="5140225"/>
          </a:xfrm>
          <a:prstGeom prst="rect">
            <a:avLst/>
          </a:prstGeom>
        </p:spPr>
      </p:pic>
      <p:sp>
        <p:nvSpPr>
          <p:cNvPr id="7" name="TextBox 6">
            <a:extLst>
              <a:ext uri="{FF2B5EF4-FFF2-40B4-BE49-F238E27FC236}">
                <a16:creationId xmlns:a16="http://schemas.microsoft.com/office/drawing/2014/main" id="{5DCB7373-A769-2308-8883-D7042DD68101}"/>
              </a:ext>
            </a:extLst>
          </p:cNvPr>
          <p:cNvSpPr txBox="1"/>
          <p:nvPr/>
        </p:nvSpPr>
        <p:spPr>
          <a:xfrm>
            <a:off x="1161669" y="6102564"/>
            <a:ext cx="6130212" cy="246221"/>
          </a:xfrm>
          <a:prstGeom prst="rect">
            <a:avLst/>
          </a:prstGeom>
          <a:noFill/>
        </p:spPr>
        <p:txBody>
          <a:bodyPr wrap="square">
            <a:spAutoFit/>
          </a:bodyPr>
          <a:lstStyle/>
          <a:p>
            <a:pPr>
              <a:spcAft>
                <a:spcPts val="600"/>
              </a:spcAft>
            </a:pPr>
            <a:r>
              <a:rPr lang="en-US" sz="1000" dirty="0"/>
              <a:t>Source: </a:t>
            </a:r>
            <a:r>
              <a:rPr lang="en-US" sz="1000" dirty="0" err="1"/>
              <a:t>Thinglink</a:t>
            </a:r>
            <a:r>
              <a:rPr lang="en-US" sz="1000" dirty="0"/>
              <a:t> (2023)</a:t>
            </a:r>
          </a:p>
        </p:txBody>
      </p:sp>
      <p:sp>
        <p:nvSpPr>
          <p:cNvPr id="3" name="Title 1">
            <a:extLst>
              <a:ext uri="{FF2B5EF4-FFF2-40B4-BE49-F238E27FC236}">
                <a16:creationId xmlns:a16="http://schemas.microsoft.com/office/drawing/2014/main" id="{1CB7AB0C-12CF-C46A-B004-B2C3FD481D70}"/>
              </a:ext>
            </a:extLst>
          </p:cNvPr>
          <p:cNvSpPr txBox="1">
            <a:spLocks/>
          </p:cNvSpPr>
          <p:nvPr/>
        </p:nvSpPr>
        <p:spPr>
          <a:xfrm>
            <a:off x="841248" y="253625"/>
            <a:ext cx="10506456" cy="10102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dirty="0">
                <a:latin typeface="Adobe Gothic Std B" panose="020B0800000000000000" pitchFamily="34" charset="-128"/>
                <a:ea typeface="Adobe Gothic Std B" panose="020B0800000000000000" pitchFamily="34" charset="-128"/>
              </a:rPr>
              <a:t>Feudalism</a:t>
            </a:r>
          </a:p>
        </p:txBody>
      </p:sp>
      <p:sp>
        <p:nvSpPr>
          <p:cNvPr id="6" name="Rectangle 5">
            <a:extLst>
              <a:ext uri="{FF2B5EF4-FFF2-40B4-BE49-F238E27FC236}">
                <a16:creationId xmlns:a16="http://schemas.microsoft.com/office/drawing/2014/main" id="{A42B70E7-1C88-81EB-9307-21DD2A79CB17}"/>
              </a:ext>
            </a:extLst>
          </p:cNvPr>
          <p:cNvSpPr/>
          <p:nvPr/>
        </p:nvSpPr>
        <p:spPr>
          <a:xfrm>
            <a:off x="-6485" y="476655"/>
            <a:ext cx="321013" cy="564204"/>
          </a:xfrm>
          <a:prstGeom prst="rect">
            <a:avLst/>
          </a:prstGeom>
          <a:solidFill>
            <a:srgbClr val="452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aph showing a number of people&#10;&#10;Description automatically generated with medium confidence">
            <a:extLst>
              <a:ext uri="{FF2B5EF4-FFF2-40B4-BE49-F238E27FC236}">
                <a16:creationId xmlns:a16="http://schemas.microsoft.com/office/drawing/2014/main" id="{E0B172D9-D085-82A0-79E6-D802691F4A24}"/>
              </a:ext>
            </a:extLst>
          </p:cNvPr>
          <p:cNvPicPr>
            <a:picLocks noChangeAspect="1"/>
          </p:cNvPicPr>
          <p:nvPr/>
        </p:nvPicPr>
        <p:blipFill rotWithShape="1">
          <a:blip r:embed="rId4">
            <a:extLst>
              <a:ext uri="{28A0092B-C50C-407E-A947-70E740481C1C}">
                <a14:useLocalDpi xmlns:a14="http://schemas.microsoft.com/office/drawing/2010/main" val="0"/>
              </a:ext>
            </a:extLst>
          </a:blip>
          <a:srcRect l="1818" t="67423" r="5887" b="22360"/>
          <a:stretch/>
        </p:blipFill>
        <p:spPr>
          <a:xfrm>
            <a:off x="841248" y="6394847"/>
            <a:ext cx="10680969" cy="326243"/>
          </a:xfrm>
          <a:prstGeom prst="rect">
            <a:avLst/>
          </a:prstGeom>
        </p:spPr>
      </p:pic>
      <p:sp>
        <p:nvSpPr>
          <p:cNvPr id="4" name="TextBox 3">
            <a:extLst>
              <a:ext uri="{FF2B5EF4-FFF2-40B4-BE49-F238E27FC236}">
                <a16:creationId xmlns:a16="http://schemas.microsoft.com/office/drawing/2014/main" id="{D1B692DE-7164-C316-CE95-178961B450F0}"/>
              </a:ext>
            </a:extLst>
          </p:cNvPr>
          <p:cNvSpPr txBox="1"/>
          <p:nvPr/>
        </p:nvSpPr>
        <p:spPr>
          <a:xfrm>
            <a:off x="10644502" y="6596390"/>
            <a:ext cx="2770531" cy="261610"/>
          </a:xfrm>
          <a:prstGeom prst="rect">
            <a:avLst/>
          </a:prstGeom>
          <a:noFill/>
        </p:spPr>
        <p:txBody>
          <a:bodyPr wrap="square" rtlCol="0">
            <a:spAutoFit/>
          </a:bodyPr>
          <a:lstStyle/>
          <a:p>
            <a:r>
              <a:rPr lang="en-GB" sz="1100" dirty="0">
                <a:latin typeface="Arial Narrow" panose="020B0606020202030204" pitchFamily="34" charset="0"/>
              </a:rPr>
              <a:t>1,500 years ago</a:t>
            </a:r>
            <a:endParaRPr lang="en-NZ" sz="1100" dirty="0">
              <a:latin typeface="Arial Narrow" panose="020B0606020202030204" pitchFamily="34" charset="0"/>
            </a:endParaRPr>
          </a:p>
        </p:txBody>
      </p:sp>
    </p:spTree>
    <p:extLst>
      <p:ext uri="{BB962C8B-B14F-4D97-AF65-F5344CB8AC3E}">
        <p14:creationId xmlns:p14="http://schemas.microsoft.com/office/powerpoint/2010/main" val="3648302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66FA8-2B28-F574-30F1-FB6A3F75F26B}"/>
              </a:ext>
            </a:extLst>
          </p:cNvPr>
          <p:cNvSpPr>
            <a:spLocks noGrp="1"/>
          </p:cNvSpPr>
          <p:nvPr>
            <p:ph type="title"/>
          </p:nvPr>
        </p:nvSpPr>
        <p:spPr>
          <a:xfrm>
            <a:off x="841248" y="251312"/>
            <a:ext cx="5254752" cy="1010264"/>
          </a:xfrm>
        </p:spPr>
        <p:txBody>
          <a:bodyPr anchor="ctr">
            <a:normAutofit fontScale="90000"/>
          </a:bodyPr>
          <a:lstStyle/>
          <a:p>
            <a:r>
              <a:rPr lang="en-GB" dirty="0">
                <a:latin typeface="Adobe Gothic Std B" panose="020B0800000000000000" pitchFamily="34" charset="-128"/>
                <a:ea typeface="Adobe Gothic Std B" panose="020B0800000000000000" pitchFamily="34" charset="-128"/>
              </a:rPr>
              <a:t>Industrial Revolution</a:t>
            </a:r>
            <a:endParaRPr lang="en-NZ" dirty="0">
              <a:latin typeface="Adobe Gothic Std B" panose="020B0800000000000000" pitchFamily="34" charset="-128"/>
              <a:ea typeface="Adobe Gothic Std B" panose="020B0800000000000000" pitchFamily="34" charset="-128"/>
            </a:endParaRPr>
          </a:p>
        </p:txBody>
      </p:sp>
      <p:pic>
        <p:nvPicPr>
          <p:cNvPr id="4" name="Content Placeholder 11" descr="A city with clothes from a rope&#10;&#10;Description automatically generated with medium confidence">
            <a:extLst>
              <a:ext uri="{FF2B5EF4-FFF2-40B4-BE49-F238E27FC236}">
                <a16:creationId xmlns:a16="http://schemas.microsoft.com/office/drawing/2014/main" id="{D2E1FEFD-EC17-5CF1-376A-99734BAC1B7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0614"/>
          <a:stretch/>
        </p:blipFill>
        <p:spPr>
          <a:xfrm>
            <a:off x="6955959" y="1642842"/>
            <a:ext cx="3831646" cy="4187574"/>
          </a:xfrm>
        </p:spPr>
      </p:pic>
      <p:sp>
        <p:nvSpPr>
          <p:cNvPr id="8" name="TextBox 7">
            <a:extLst>
              <a:ext uri="{FF2B5EF4-FFF2-40B4-BE49-F238E27FC236}">
                <a16:creationId xmlns:a16="http://schemas.microsoft.com/office/drawing/2014/main" id="{FF8960BF-1FE0-7430-CDE6-49ECF2E20D07}"/>
              </a:ext>
            </a:extLst>
          </p:cNvPr>
          <p:cNvSpPr txBox="1"/>
          <p:nvPr/>
        </p:nvSpPr>
        <p:spPr>
          <a:xfrm>
            <a:off x="1626770" y="5960626"/>
            <a:ext cx="8938459" cy="400110"/>
          </a:xfrm>
          <a:prstGeom prst="rect">
            <a:avLst/>
          </a:prstGeom>
          <a:noFill/>
        </p:spPr>
        <p:txBody>
          <a:bodyPr wrap="square">
            <a:spAutoFit/>
          </a:bodyPr>
          <a:lstStyle/>
          <a:p>
            <a:pPr algn="ctr" defTabSz="694944">
              <a:spcAft>
                <a:spcPts val="600"/>
              </a:spcAft>
            </a:pPr>
            <a:r>
              <a:rPr lang="en-US" sz="2000" kern="1200" dirty="0">
                <a:solidFill>
                  <a:schemeClr val="accent2"/>
                </a:solidFill>
                <a:latin typeface="+mn-lt"/>
                <a:ea typeface="+mn-ea"/>
                <a:cs typeface="+mn-cs"/>
              </a:rPr>
              <a:t>Mass migration from the countryside to the </a:t>
            </a:r>
            <a:r>
              <a:rPr lang="en-US" sz="2000" kern="1200" dirty="0" err="1">
                <a:solidFill>
                  <a:schemeClr val="accent2"/>
                </a:solidFill>
                <a:latin typeface="+mn-lt"/>
                <a:ea typeface="+mn-ea"/>
                <a:cs typeface="+mn-cs"/>
              </a:rPr>
              <a:t>centres</a:t>
            </a:r>
            <a:r>
              <a:rPr lang="en-US" sz="2000" kern="1200" dirty="0">
                <a:solidFill>
                  <a:schemeClr val="accent2"/>
                </a:solidFill>
                <a:latin typeface="+mn-lt"/>
                <a:ea typeface="+mn-ea"/>
                <a:cs typeface="+mn-cs"/>
              </a:rPr>
              <a:t> of industry</a:t>
            </a:r>
            <a:endParaRPr lang="en-US" sz="2000" dirty="0">
              <a:solidFill>
                <a:schemeClr val="accent2"/>
              </a:solidFill>
            </a:endParaRPr>
          </a:p>
        </p:txBody>
      </p:sp>
      <p:pic>
        <p:nvPicPr>
          <p:cNvPr id="3" name="Picture 2">
            <a:extLst>
              <a:ext uri="{FF2B5EF4-FFF2-40B4-BE49-F238E27FC236}">
                <a16:creationId xmlns:a16="http://schemas.microsoft.com/office/drawing/2014/main" id="{ED63FB24-52C1-D05B-E213-A37609D68827}"/>
              </a:ext>
            </a:extLst>
          </p:cNvPr>
          <p:cNvPicPr>
            <a:picLocks noChangeAspect="1"/>
          </p:cNvPicPr>
          <p:nvPr/>
        </p:nvPicPr>
        <p:blipFill>
          <a:blip r:embed="rId4"/>
          <a:stretch>
            <a:fillRect/>
          </a:stretch>
        </p:blipFill>
        <p:spPr>
          <a:xfrm>
            <a:off x="1500089" y="1642842"/>
            <a:ext cx="5216873" cy="4187574"/>
          </a:xfrm>
          <a:prstGeom prst="rect">
            <a:avLst/>
          </a:prstGeom>
        </p:spPr>
      </p:pic>
      <p:sp>
        <p:nvSpPr>
          <p:cNvPr id="6" name="TextBox 5">
            <a:extLst>
              <a:ext uri="{FF2B5EF4-FFF2-40B4-BE49-F238E27FC236}">
                <a16:creationId xmlns:a16="http://schemas.microsoft.com/office/drawing/2014/main" id="{947A1FD3-C4E7-22F8-7FA8-8B2CB84072ED}"/>
              </a:ext>
            </a:extLst>
          </p:cNvPr>
          <p:cNvSpPr txBox="1"/>
          <p:nvPr/>
        </p:nvSpPr>
        <p:spPr>
          <a:xfrm>
            <a:off x="1554259" y="5581739"/>
            <a:ext cx="6125592" cy="246221"/>
          </a:xfrm>
          <a:prstGeom prst="rect">
            <a:avLst/>
          </a:prstGeom>
          <a:noFill/>
        </p:spPr>
        <p:txBody>
          <a:bodyPr wrap="square">
            <a:spAutoFit/>
          </a:bodyPr>
          <a:lstStyle/>
          <a:p>
            <a:r>
              <a:rPr lang="en-US" sz="1000" dirty="0">
                <a:solidFill>
                  <a:schemeClr val="bg1"/>
                </a:solidFill>
              </a:rPr>
              <a:t>Source:  prod.mirror.co.uk (2023)</a:t>
            </a:r>
          </a:p>
        </p:txBody>
      </p:sp>
      <p:sp>
        <p:nvSpPr>
          <p:cNvPr id="10" name="TextBox 9">
            <a:extLst>
              <a:ext uri="{FF2B5EF4-FFF2-40B4-BE49-F238E27FC236}">
                <a16:creationId xmlns:a16="http://schemas.microsoft.com/office/drawing/2014/main" id="{E7342980-53D8-532C-6CA7-3D9DE0C66EF8}"/>
              </a:ext>
            </a:extLst>
          </p:cNvPr>
          <p:cNvSpPr txBox="1"/>
          <p:nvPr/>
        </p:nvSpPr>
        <p:spPr>
          <a:xfrm>
            <a:off x="6955959" y="5579283"/>
            <a:ext cx="6130212" cy="246221"/>
          </a:xfrm>
          <a:prstGeom prst="rect">
            <a:avLst/>
          </a:prstGeom>
          <a:noFill/>
        </p:spPr>
        <p:txBody>
          <a:bodyPr wrap="square">
            <a:spAutoFit/>
          </a:bodyPr>
          <a:lstStyle/>
          <a:p>
            <a:r>
              <a:rPr lang="en-US" sz="1000" dirty="0">
                <a:solidFill>
                  <a:schemeClr val="bg1"/>
                </a:solidFill>
              </a:rPr>
              <a:t>Source: Tumblr (2023(</a:t>
            </a:r>
          </a:p>
        </p:txBody>
      </p:sp>
      <p:sp>
        <p:nvSpPr>
          <p:cNvPr id="5" name="Rectangle 4">
            <a:extLst>
              <a:ext uri="{FF2B5EF4-FFF2-40B4-BE49-F238E27FC236}">
                <a16:creationId xmlns:a16="http://schemas.microsoft.com/office/drawing/2014/main" id="{F8CAE05E-0152-4D7B-5019-3EB025CFC49C}"/>
              </a:ext>
            </a:extLst>
          </p:cNvPr>
          <p:cNvSpPr/>
          <p:nvPr/>
        </p:nvSpPr>
        <p:spPr>
          <a:xfrm>
            <a:off x="-1" y="457200"/>
            <a:ext cx="321013" cy="564204"/>
          </a:xfrm>
          <a:prstGeom prst="rect">
            <a:avLst/>
          </a:prstGeom>
          <a:solidFill>
            <a:srgbClr val="CE2F92"/>
          </a:solidFill>
          <a:ln>
            <a:solidFill>
              <a:srgbClr val="CE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aph showing a number of people&#10;&#10;Description automatically generated with medium confidence">
            <a:extLst>
              <a:ext uri="{FF2B5EF4-FFF2-40B4-BE49-F238E27FC236}">
                <a16:creationId xmlns:a16="http://schemas.microsoft.com/office/drawing/2014/main" id="{DCCB247B-2842-B745-DA03-1004EC4381AE}"/>
              </a:ext>
            </a:extLst>
          </p:cNvPr>
          <p:cNvPicPr>
            <a:picLocks noChangeAspect="1"/>
          </p:cNvPicPr>
          <p:nvPr/>
        </p:nvPicPr>
        <p:blipFill rotWithShape="1">
          <a:blip r:embed="rId5">
            <a:extLst>
              <a:ext uri="{28A0092B-C50C-407E-A947-70E740481C1C}">
                <a14:useLocalDpi xmlns:a14="http://schemas.microsoft.com/office/drawing/2010/main" val="0"/>
              </a:ext>
            </a:extLst>
          </a:blip>
          <a:srcRect l="1917" t="75541" r="5788" b="14242"/>
          <a:stretch/>
        </p:blipFill>
        <p:spPr>
          <a:xfrm>
            <a:off x="841248" y="6360122"/>
            <a:ext cx="10680969" cy="326243"/>
          </a:xfrm>
          <a:prstGeom prst="rect">
            <a:avLst/>
          </a:prstGeom>
        </p:spPr>
      </p:pic>
      <p:sp>
        <p:nvSpPr>
          <p:cNvPr id="9" name="TextBox 8">
            <a:extLst>
              <a:ext uri="{FF2B5EF4-FFF2-40B4-BE49-F238E27FC236}">
                <a16:creationId xmlns:a16="http://schemas.microsoft.com/office/drawing/2014/main" id="{3FB5A139-A406-B72C-EB9B-CD4FD6BEF4D0}"/>
              </a:ext>
            </a:extLst>
          </p:cNvPr>
          <p:cNvSpPr txBox="1"/>
          <p:nvPr/>
        </p:nvSpPr>
        <p:spPr>
          <a:xfrm>
            <a:off x="10787605" y="6224405"/>
            <a:ext cx="1025287" cy="261610"/>
          </a:xfrm>
          <a:prstGeom prst="rect">
            <a:avLst/>
          </a:prstGeom>
          <a:noFill/>
        </p:spPr>
        <p:txBody>
          <a:bodyPr wrap="square" rtlCol="0">
            <a:spAutoFit/>
          </a:bodyPr>
          <a:lstStyle/>
          <a:p>
            <a:r>
              <a:rPr lang="en-GB" sz="1100" dirty="0">
                <a:latin typeface="Arial Narrow" panose="020B0606020202030204" pitchFamily="34" charset="0"/>
              </a:rPr>
              <a:t>250 years ago</a:t>
            </a:r>
            <a:endParaRPr lang="en-NZ" sz="1100" dirty="0">
              <a:latin typeface="Arial Narrow" panose="020B0606020202030204" pitchFamily="34" charset="0"/>
            </a:endParaRPr>
          </a:p>
        </p:txBody>
      </p:sp>
    </p:spTree>
    <p:extLst>
      <p:ext uri="{BB962C8B-B14F-4D97-AF65-F5344CB8AC3E}">
        <p14:creationId xmlns:p14="http://schemas.microsoft.com/office/powerpoint/2010/main" val="405515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53DAF19-99B5-9E5A-E721-2EDA0DB2C23F}"/>
              </a:ext>
            </a:extLst>
          </p:cNvPr>
          <p:cNvSpPr txBox="1">
            <a:spLocks/>
          </p:cNvSpPr>
          <p:nvPr/>
        </p:nvSpPr>
        <p:spPr>
          <a:xfrm>
            <a:off x="841248" y="493161"/>
            <a:ext cx="10506456" cy="101026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dirty="0">
                <a:solidFill>
                  <a:schemeClr val="tx1"/>
                </a:solidFill>
                <a:latin typeface="Adobe Gothic Std B" panose="020B0800000000000000" pitchFamily="34" charset="-128"/>
                <a:ea typeface="Adobe Gothic Std B" panose="020B0800000000000000" pitchFamily="34" charset="-128"/>
              </a:rPr>
              <a:t>The rise of suburbia and the middle class</a:t>
            </a:r>
          </a:p>
        </p:txBody>
      </p:sp>
      <p:pic>
        <p:nvPicPr>
          <p:cNvPr id="7" name="Content Placeholder 6" descr="A long shot of a street&#10;&#10;Description automatically generated">
            <a:extLst>
              <a:ext uri="{FF2B5EF4-FFF2-40B4-BE49-F238E27FC236}">
                <a16:creationId xmlns:a16="http://schemas.microsoft.com/office/drawing/2014/main" id="{8A42C54B-B533-690A-4752-109DC3E0092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308" t="2716" r="2747" b="2610"/>
          <a:stretch/>
        </p:blipFill>
        <p:spPr>
          <a:xfrm>
            <a:off x="385790" y="1782771"/>
            <a:ext cx="5942504" cy="3398827"/>
          </a:xfrm>
        </p:spPr>
      </p:pic>
      <p:pic>
        <p:nvPicPr>
          <p:cNvPr id="11" name="Picture 10" descr="Aerial view of a row of houses&#10;&#10;Description automatically generated">
            <a:extLst>
              <a:ext uri="{FF2B5EF4-FFF2-40B4-BE49-F238E27FC236}">
                <a16:creationId xmlns:a16="http://schemas.microsoft.com/office/drawing/2014/main" id="{56FDCACA-A1E7-3DBA-403E-AD9F70B95CED}"/>
              </a:ext>
            </a:extLst>
          </p:cNvPr>
          <p:cNvPicPr>
            <a:picLocks noChangeAspect="1"/>
          </p:cNvPicPr>
          <p:nvPr/>
        </p:nvPicPr>
        <p:blipFill rotWithShape="1">
          <a:blip r:embed="rId4">
            <a:extLst>
              <a:ext uri="{28A0092B-C50C-407E-A947-70E740481C1C}">
                <a14:useLocalDpi xmlns:a14="http://schemas.microsoft.com/office/drawing/2010/main" val="0"/>
              </a:ext>
            </a:extLst>
          </a:blip>
          <a:srcRect t="14883"/>
          <a:stretch/>
        </p:blipFill>
        <p:spPr>
          <a:xfrm>
            <a:off x="6464981" y="1782771"/>
            <a:ext cx="5357663" cy="3398827"/>
          </a:xfrm>
          <a:prstGeom prst="rect">
            <a:avLst/>
          </a:prstGeom>
        </p:spPr>
      </p:pic>
      <p:sp>
        <p:nvSpPr>
          <p:cNvPr id="4" name="TextBox 3">
            <a:extLst>
              <a:ext uri="{FF2B5EF4-FFF2-40B4-BE49-F238E27FC236}">
                <a16:creationId xmlns:a16="http://schemas.microsoft.com/office/drawing/2014/main" id="{26063A4F-14FF-CAD2-3FCB-E8C6D0B411FD}"/>
              </a:ext>
            </a:extLst>
          </p:cNvPr>
          <p:cNvSpPr txBox="1"/>
          <p:nvPr/>
        </p:nvSpPr>
        <p:spPr>
          <a:xfrm>
            <a:off x="1585731" y="5518127"/>
            <a:ext cx="9375493" cy="400110"/>
          </a:xfrm>
          <a:prstGeom prst="rect">
            <a:avLst/>
          </a:prstGeom>
          <a:noFill/>
        </p:spPr>
        <p:txBody>
          <a:bodyPr wrap="square">
            <a:spAutoFit/>
          </a:bodyPr>
          <a:lstStyle/>
          <a:p>
            <a:pPr algn="ctr" defTabSz="676656">
              <a:spcAft>
                <a:spcPts val="600"/>
              </a:spcAft>
            </a:pPr>
            <a:r>
              <a:rPr lang="en-US" sz="2000" kern="1200" dirty="0">
                <a:solidFill>
                  <a:schemeClr val="accent2"/>
                </a:solidFill>
                <a:latin typeface="+mn-lt"/>
                <a:ea typeface="+mn-ea"/>
                <a:cs typeface="+mn-cs"/>
              </a:rPr>
              <a:t>People with money fleeing the squalor of the inner cities for the freshly created suburbs.</a:t>
            </a:r>
            <a:endParaRPr lang="en-US" sz="3200" dirty="0">
              <a:solidFill>
                <a:schemeClr val="accent2"/>
              </a:solidFill>
            </a:endParaRPr>
          </a:p>
        </p:txBody>
      </p:sp>
      <p:sp>
        <p:nvSpPr>
          <p:cNvPr id="5" name="TextBox 4">
            <a:extLst>
              <a:ext uri="{FF2B5EF4-FFF2-40B4-BE49-F238E27FC236}">
                <a16:creationId xmlns:a16="http://schemas.microsoft.com/office/drawing/2014/main" id="{2504DC4E-126C-9B18-71EF-124B54F7A7F1}"/>
              </a:ext>
            </a:extLst>
          </p:cNvPr>
          <p:cNvSpPr txBox="1"/>
          <p:nvPr/>
        </p:nvSpPr>
        <p:spPr>
          <a:xfrm>
            <a:off x="518652" y="5008878"/>
            <a:ext cx="4584243" cy="200055"/>
          </a:xfrm>
          <a:prstGeom prst="rect">
            <a:avLst/>
          </a:prstGeom>
          <a:noFill/>
        </p:spPr>
        <p:txBody>
          <a:bodyPr wrap="square">
            <a:spAutoFit/>
          </a:bodyPr>
          <a:lstStyle/>
          <a:p>
            <a:pPr defTabSz="676656">
              <a:spcAft>
                <a:spcPts val="600"/>
              </a:spcAft>
            </a:pPr>
            <a:r>
              <a:rPr lang="en-US" sz="700" kern="1200" dirty="0">
                <a:solidFill>
                  <a:schemeClr val="bg1"/>
                </a:solidFill>
                <a:latin typeface="+mn-lt"/>
                <a:ea typeface="+mn-ea"/>
                <a:cs typeface="+mn-cs"/>
              </a:rPr>
              <a:t>Source: Tumbler (2023)</a:t>
            </a:r>
            <a:endParaRPr lang="en-US" sz="900" dirty="0">
              <a:solidFill>
                <a:schemeClr val="bg1"/>
              </a:solidFill>
            </a:endParaRPr>
          </a:p>
        </p:txBody>
      </p:sp>
      <p:sp>
        <p:nvSpPr>
          <p:cNvPr id="9" name="TextBox 8">
            <a:extLst>
              <a:ext uri="{FF2B5EF4-FFF2-40B4-BE49-F238E27FC236}">
                <a16:creationId xmlns:a16="http://schemas.microsoft.com/office/drawing/2014/main" id="{3A2B7A30-C07A-4A41-B889-807D10BE2C1E}"/>
              </a:ext>
            </a:extLst>
          </p:cNvPr>
          <p:cNvSpPr txBox="1"/>
          <p:nvPr/>
        </p:nvSpPr>
        <p:spPr>
          <a:xfrm>
            <a:off x="6430059" y="5000498"/>
            <a:ext cx="5513021" cy="200055"/>
          </a:xfrm>
          <a:prstGeom prst="rect">
            <a:avLst/>
          </a:prstGeom>
          <a:noFill/>
        </p:spPr>
        <p:txBody>
          <a:bodyPr wrap="square">
            <a:spAutoFit/>
          </a:bodyPr>
          <a:lstStyle/>
          <a:p>
            <a:pPr defTabSz="676656">
              <a:spcAft>
                <a:spcPts val="600"/>
              </a:spcAft>
            </a:pPr>
            <a:r>
              <a:rPr lang="en-US" sz="700" kern="1200" dirty="0">
                <a:solidFill>
                  <a:schemeClr val="bg1"/>
                </a:solidFill>
                <a:latin typeface="+mn-lt"/>
                <a:ea typeface="+mn-ea"/>
                <a:cs typeface="+mn-cs"/>
              </a:rPr>
              <a:t>Source: Wikimedia – Markham suburbs (2023) </a:t>
            </a:r>
            <a:endParaRPr lang="en-US" sz="900" dirty="0">
              <a:solidFill>
                <a:schemeClr val="bg1"/>
              </a:solidFill>
            </a:endParaRPr>
          </a:p>
        </p:txBody>
      </p:sp>
      <p:pic>
        <p:nvPicPr>
          <p:cNvPr id="6" name="Picture 5" descr="A graph showing a number of people&#10;&#10;Description automatically generated with medium confidence">
            <a:extLst>
              <a:ext uri="{FF2B5EF4-FFF2-40B4-BE49-F238E27FC236}">
                <a16:creationId xmlns:a16="http://schemas.microsoft.com/office/drawing/2014/main" id="{725B9633-7826-7470-1313-588EFF5A256D}"/>
              </a:ext>
            </a:extLst>
          </p:cNvPr>
          <p:cNvPicPr>
            <a:picLocks noChangeAspect="1"/>
          </p:cNvPicPr>
          <p:nvPr/>
        </p:nvPicPr>
        <p:blipFill rotWithShape="1">
          <a:blip r:embed="rId5">
            <a:extLst>
              <a:ext uri="{28A0092B-C50C-407E-A947-70E740481C1C}">
                <a14:useLocalDpi xmlns:a14="http://schemas.microsoft.com/office/drawing/2010/main" val="0"/>
              </a:ext>
            </a:extLst>
          </a:blip>
          <a:srcRect l="1995" t="86052" r="5709" b="3731"/>
          <a:stretch/>
        </p:blipFill>
        <p:spPr>
          <a:xfrm>
            <a:off x="841248" y="6360122"/>
            <a:ext cx="10680969" cy="326243"/>
          </a:xfrm>
          <a:prstGeom prst="rect">
            <a:avLst/>
          </a:prstGeom>
        </p:spPr>
      </p:pic>
      <p:sp>
        <p:nvSpPr>
          <p:cNvPr id="8" name="Rectangle 7">
            <a:extLst>
              <a:ext uri="{FF2B5EF4-FFF2-40B4-BE49-F238E27FC236}">
                <a16:creationId xmlns:a16="http://schemas.microsoft.com/office/drawing/2014/main" id="{6C919A4C-2EB2-5AF2-4E99-2CF42DEC6DE0}"/>
              </a:ext>
            </a:extLst>
          </p:cNvPr>
          <p:cNvSpPr/>
          <p:nvPr/>
        </p:nvSpPr>
        <p:spPr>
          <a:xfrm>
            <a:off x="0" y="745804"/>
            <a:ext cx="321013" cy="564204"/>
          </a:xfrm>
          <a:prstGeom prst="rect">
            <a:avLst/>
          </a:prstGeom>
          <a:solidFill>
            <a:srgbClr val="EA2E4B"/>
          </a:solidFill>
          <a:ln>
            <a:solidFill>
              <a:srgbClr val="CE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25F3D6B-033A-AE34-A04E-C4BB0EED653C}"/>
              </a:ext>
            </a:extLst>
          </p:cNvPr>
          <p:cNvSpPr txBox="1"/>
          <p:nvPr/>
        </p:nvSpPr>
        <p:spPr>
          <a:xfrm>
            <a:off x="10961225" y="6151285"/>
            <a:ext cx="861420" cy="261610"/>
          </a:xfrm>
          <a:prstGeom prst="rect">
            <a:avLst/>
          </a:prstGeom>
          <a:noFill/>
        </p:spPr>
        <p:txBody>
          <a:bodyPr wrap="square" rtlCol="0">
            <a:spAutoFit/>
          </a:bodyPr>
          <a:lstStyle/>
          <a:p>
            <a:r>
              <a:rPr lang="en-GB" sz="1100" dirty="0">
                <a:latin typeface="Arial Narrow" panose="020B0606020202030204" pitchFamily="34" charset="0"/>
              </a:rPr>
              <a:t>80 years ago</a:t>
            </a:r>
            <a:endParaRPr lang="en-NZ" sz="1100" dirty="0">
              <a:latin typeface="Arial Narrow" panose="020B0606020202030204" pitchFamily="34" charset="0"/>
            </a:endParaRPr>
          </a:p>
        </p:txBody>
      </p:sp>
    </p:spTree>
    <p:extLst>
      <p:ext uri="{BB962C8B-B14F-4D97-AF65-F5344CB8AC3E}">
        <p14:creationId xmlns:p14="http://schemas.microsoft.com/office/powerpoint/2010/main" val="2005210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5A76-B2A7-A6B6-15DA-5E1883F89202}"/>
              </a:ext>
            </a:extLst>
          </p:cNvPr>
          <p:cNvSpPr>
            <a:spLocks noGrp="1"/>
          </p:cNvSpPr>
          <p:nvPr>
            <p:ph type="title"/>
          </p:nvPr>
        </p:nvSpPr>
        <p:spPr>
          <a:xfrm>
            <a:off x="841248" y="256032"/>
            <a:ext cx="10506456" cy="1014984"/>
          </a:xfrm>
        </p:spPr>
        <p:txBody>
          <a:bodyPr anchor="b">
            <a:normAutofit/>
          </a:bodyPr>
          <a:lstStyle/>
          <a:p>
            <a:r>
              <a:rPr lang="en-NZ" dirty="0">
                <a:latin typeface="Adobe Gothic Std B" panose="020B0800000000000000" pitchFamily="34" charset="-128"/>
                <a:ea typeface="Adobe Gothic Std B" panose="020B0800000000000000" pitchFamily="34" charset="-128"/>
              </a:rPr>
              <a:t>Ills of the world today</a:t>
            </a:r>
            <a:endParaRPr lang="en-US" dirty="0">
              <a:latin typeface="Adobe Gothic Std B" panose="020B0800000000000000" pitchFamily="34" charset="-128"/>
              <a:ea typeface="Adobe Gothic Std B" panose="020B0800000000000000" pitchFamily="34" charset="-128"/>
            </a:endParaRPr>
          </a:p>
        </p:txBody>
      </p:sp>
      <p:pic>
        <p:nvPicPr>
          <p:cNvPr id="7" name="Content Placeholder 6" descr="A group of people in the woods&#10;&#10;Description automatically generated">
            <a:extLst>
              <a:ext uri="{FF2B5EF4-FFF2-40B4-BE49-F238E27FC236}">
                <a16:creationId xmlns:a16="http://schemas.microsoft.com/office/drawing/2014/main" id="{D754FCA6-C4F1-9F4F-4C9C-5AA6A79BF1E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7541" b="6364"/>
          <a:stretch/>
        </p:blipFill>
        <p:spPr>
          <a:xfrm>
            <a:off x="981118" y="1969265"/>
            <a:ext cx="5110083" cy="2277845"/>
          </a:xfrm>
        </p:spPr>
      </p:pic>
      <p:sp>
        <p:nvSpPr>
          <p:cNvPr id="5" name="TextBox 4">
            <a:extLst>
              <a:ext uri="{FF2B5EF4-FFF2-40B4-BE49-F238E27FC236}">
                <a16:creationId xmlns:a16="http://schemas.microsoft.com/office/drawing/2014/main" id="{FC58F6A0-08D2-C913-8CF5-D7CA0D4E2239}"/>
              </a:ext>
            </a:extLst>
          </p:cNvPr>
          <p:cNvSpPr txBox="1"/>
          <p:nvPr/>
        </p:nvSpPr>
        <p:spPr>
          <a:xfrm>
            <a:off x="1009111" y="4040145"/>
            <a:ext cx="5506720" cy="200055"/>
          </a:xfrm>
          <a:prstGeom prst="rect">
            <a:avLst/>
          </a:prstGeom>
          <a:noFill/>
        </p:spPr>
        <p:txBody>
          <a:bodyPr wrap="square">
            <a:spAutoFit/>
          </a:bodyPr>
          <a:lstStyle/>
          <a:p>
            <a:pPr defTabSz="749808">
              <a:spcAft>
                <a:spcPts val="600"/>
              </a:spcAft>
            </a:pPr>
            <a:r>
              <a:rPr lang="en-US" sz="700" kern="1200" dirty="0">
                <a:solidFill>
                  <a:schemeClr val="bg1"/>
                </a:solidFill>
                <a:latin typeface="+mn-lt"/>
                <a:ea typeface="+mn-ea"/>
                <a:cs typeface="+mn-cs"/>
              </a:rPr>
              <a:t>Source: National Geographic images (2023)</a:t>
            </a:r>
            <a:endParaRPr lang="en-US" sz="700" dirty="0">
              <a:solidFill>
                <a:schemeClr val="bg1"/>
              </a:solidFill>
            </a:endParaRPr>
          </a:p>
        </p:txBody>
      </p:sp>
      <p:pic>
        <p:nvPicPr>
          <p:cNvPr id="11" name="Picture 10" descr="A group of people sitting on a couch using their phones&#10;&#10;Description automatically generated">
            <a:extLst>
              <a:ext uri="{FF2B5EF4-FFF2-40B4-BE49-F238E27FC236}">
                <a16:creationId xmlns:a16="http://schemas.microsoft.com/office/drawing/2014/main" id="{7D26C82E-713F-65EF-F188-85393014B4D6}"/>
              </a:ext>
            </a:extLst>
          </p:cNvPr>
          <p:cNvPicPr>
            <a:picLocks noChangeAspect="1"/>
          </p:cNvPicPr>
          <p:nvPr/>
        </p:nvPicPr>
        <p:blipFill rotWithShape="1">
          <a:blip r:embed="rId4">
            <a:extLst>
              <a:ext uri="{28A0092B-C50C-407E-A947-70E740481C1C}">
                <a14:useLocalDpi xmlns:a14="http://schemas.microsoft.com/office/drawing/2010/main" val="0"/>
              </a:ext>
            </a:extLst>
          </a:blip>
          <a:srcRect l="18446" r="14610"/>
          <a:stretch/>
        </p:blipFill>
        <p:spPr>
          <a:xfrm>
            <a:off x="6341153" y="1969266"/>
            <a:ext cx="4647287" cy="2277844"/>
          </a:xfrm>
          <a:prstGeom prst="rect">
            <a:avLst/>
          </a:prstGeom>
        </p:spPr>
      </p:pic>
      <p:sp>
        <p:nvSpPr>
          <p:cNvPr id="3" name="TextBox 2">
            <a:extLst>
              <a:ext uri="{FF2B5EF4-FFF2-40B4-BE49-F238E27FC236}">
                <a16:creationId xmlns:a16="http://schemas.microsoft.com/office/drawing/2014/main" id="{07EBCF59-7B1B-6AF6-269F-BF85FEAA4ABA}"/>
              </a:ext>
            </a:extLst>
          </p:cNvPr>
          <p:cNvSpPr txBox="1"/>
          <p:nvPr/>
        </p:nvSpPr>
        <p:spPr>
          <a:xfrm>
            <a:off x="914698" y="4792328"/>
            <a:ext cx="10073742" cy="1015663"/>
          </a:xfrm>
          <a:prstGeom prst="rect">
            <a:avLst/>
          </a:prstGeom>
          <a:noFill/>
        </p:spPr>
        <p:txBody>
          <a:bodyPr wrap="square">
            <a:spAutoFit/>
          </a:bodyPr>
          <a:lstStyle/>
          <a:p>
            <a:pPr algn="ctr" defTabSz="749808">
              <a:spcAft>
                <a:spcPts val="600"/>
              </a:spcAft>
            </a:pPr>
            <a:r>
              <a:rPr lang="en-US" sz="2000" kern="1200" dirty="0">
                <a:solidFill>
                  <a:schemeClr val="accent2"/>
                </a:solidFill>
                <a:latin typeface="+mn-lt"/>
                <a:ea typeface="+mn-ea"/>
                <a:cs typeface="+mn-cs"/>
              </a:rPr>
              <a:t>Sharing every aspect of your life with close friends who live in the hut next door, that you helped them build, has been replaced by carefully curated content on an electronic device from who knows how far away.</a:t>
            </a:r>
            <a:endParaRPr lang="en-US" sz="2800" dirty="0">
              <a:solidFill>
                <a:schemeClr val="accent2"/>
              </a:solidFill>
            </a:endParaRPr>
          </a:p>
        </p:txBody>
      </p:sp>
      <p:sp>
        <p:nvSpPr>
          <p:cNvPr id="4" name="Rectangle 3">
            <a:extLst>
              <a:ext uri="{FF2B5EF4-FFF2-40B4-BE49-F238E27FC236}">
                <a16:creationId xmlns:a16="http://schemas.microsoft.com/office/drawing/2014/main" id="{0B1C01AE-EDB1-F4EE-5146-41DCF0DAE204}"/>
              </a:ext>
            </a:extLst>
          </p:cNvPr>
          <p:cNvSpPr/>
          <p:nvPr/>
        </p:nvSpPr>
        <p:spPr>
          <a:xfrm>
            <a:off x="-1" y="457200"/>
            <a:ext cx="321013" cy="564204"/>
          </a:xfrm>
          <a:prstGeom prst="rect">
            <a:avLst/>
          </a:prstGeom>
          <a:solidFill>
            <a:srgbClr val="EA2E4B"/>
          </a:solidFill>
          <a:ln>
            <a:solidFill>
              <a:srgbClr val="CE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aph showing a number of people&#10;&#10;Description automatically generated with medium confidence">
            <a:extLst>
              <a:ext uri="{FF2B5EF4-FFF2-40B4-BE49-F238E27FC236}">
                <a16:creationId xmlns:a16="http://schemas.microsoft.com/office/drawing/2014/main" id="{6372FA52-97D0-096F-5665-3BA8DAA725B0}"/>
              </a:ext>
            </a:extLst>
          </p:cNvPr>
          <p:cNvPicPr>
            <a:picLocks noChangeAspect="1"/>
          </p:cNvPicPr>
          <p:nvPr/>
        </p:nvPicPr>
        <p:blipFill rotWithShape="1">
          <a:blip r:embed="rId5">
            <a:extLst>
              <a:ext uri="{28A0092B-C50C-407E-A947-70E740481C1C}">
                <a14:useLocalDpi xmlns:a14="http://schemas.microsoft.com/office/drawing/2010/main" val="0"/>
              </a:ext>
            </a:extLst>
          </a:blip>
          <a:srcRect l="1995" t="86052" r="5709" b="3731"/>
          <a:stretch/>
        </p:blipFill>
        <p:spPr>
          <a:xfrm>
            <a:off x="841248" y="6360122"/>
            <a:ext cx="10680969" cy="326243"/>
          </a:xfrm>
          <a:prstGeom prst="rect">
            <a:avLst/>
          </a:prstGeom>
        </p:spPr>
      </p:pic>
      <p:sp>
        <p:nvSpPr>
          <p:cNvPr id="9" name="TextBox 8">
            <a:extLst>
              <a:ext uri="{FF2B5EF4-FFF2-40B4-BE49-F238E27FC236}">
                <a16:creationId xmlns:a16="http://schemas.microsoft.com/office/drawing/2014/main" id="{1D363A6C-578D-5642-A5B7-F5226E4876D0}"/>
              </a:ext>
            </a:extLst>
          </p:cNvPr>
          <p:cNvSpPr txBox="1"/>
          <p:nvPr/>
        </p:nvSpPr>
        <p:spPr>
          <a:xfrm>
            <a:off x="6341153" y="4040144"/>
            <a:ext cx="5757845" cy="200055"/>
          </a:xfrm>
          <a:prstGeom prst="rect">
            <a:avLst/>
          </a:prstGeom>
          <a:noFill/>
        </p:spPr>
        <p:txBody>
          <a:bodyPr wrap="square">
            <a:spAutoFit/>
          </a:bodyPr>
          <a:lstStyle/>
          <a:p>
            <a:pPr defTabSz="749808">
              <a:spcAft>
                <a:spcPts val="600"/>
              </a:spcAft>
            </a:pPr>
            <a:r>
              <a:rPr lang="en-US" sz="700" dirty="0"/>
              <a:t>Source: Ne</a:t>
            </a:r>
            <a:r>
              <a:rPr lang="en-US" sz="700" kern="1200" dirty="0">
                <a:solidFill>
                  <a:schemeClr val="tx1"/>
                </a:solidFill>
                <a:latin typeface="+mn-lt"/>
                <a:ea typeface="+mn-ea"/>
                <a:cs typeface="+mn-cs"/>
              </a:rPr>
              <a:t>w Creations Counseling (2023)</a:t>
            </a:r>
            <a:endParaRPr lang="en-US" sz="700" dirty="0"/>
          </a:p>
        </p:txBody>
      </p:sp>
    </p:spTree>
    <p:extLst>
      <p:ext uri="{BB962C8B-B14F-4D97-AF65-F5344CB8AC3E}">
        <p14:creationId xmlns:p14="http://schemas.microsoft.com/office/powerpoint/2010/main" val="31944419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56305A13776B418E6E31CC053FF3D3" ma:contentTypeVersion="19" ma:contentTypeDescription="Create a new document." ma:contentTypeScope="" ma:versionID="8f220eaa9b3f381a77d7e96375fd9b6e">
  <xsd:schema xmlns:xsd="http://www.w3.org/2001/XMLSchema" xmlns:xs="http://www.w3.org/2001/XMLSchema" xmlns:p="http://schemas.microsoft.com/office/2006/metadata/properties" xmlns:ns2="fe3c683a-4d59-4e68-bbf5-b85b675a3d09" xmlns:ns3="3a59c96b-8ea5-4302-9c29-aed8ce88851f" targetNamespace="http://schemas.microsoft.com/office/2006/metadata/properties" ma:root="true" ma:fieldsID="ce5263b31a53f13f05eabd0080780396" ns2:_="" ns3:_="">
    <xsd:import namespace="fe3c683a-4d59-4e68-bbf5-b85b675a3d09"/>
    <xsd:import namespace="3a59c96b-8ea5-4302-9c29-aed8ce8885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Image" minOccurs="0"/>
                <xsd:element ref="ns2:Thumbnai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3c683a-4d59-4e68-bbf5-b85b675a3d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bcee83-ce97-4ce2-bc05-7a2cc85f5ef9" ma:termSetId="09814cd3-568e-fe90-9814-8d621ff8fb84" ma:anchorId="fba54fb3-c3e1-fe81-a776-ca4b69148c4d" ma:open="true" ma:isKeyword="false">
      <xsd:complexType>
        <xsd:sequence>
          <xsd:element ref="pc:Terms" minOccurs="0" maxOccurs="1"/>
        </xsd:sequence>
      </xsd:complexType>
    </xsd:element>
    <xsd:element name="Image" ma:index="24" nillable="true" ma:displayName="Image" ma:format="Thumbnail" ma:internalName="Image">
      <xsd:simpleType>
        <xsd:restriction base="dms:Unknown"/>
      </xsd:simpleType>
    </xsd:element>
    <xsd:element name="Thumbnail" ma:index="25" nillable="true" ma:displayName="Thumbnail" ma:format="Thumbnail" ma:internalName="Thumbnail">
      <xsd:simpleType>
        <xsd:restriction base="dms:Unknow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59c96b-8ea5-4302-9c29-aed8ce88851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768c387-e8ad-49c8-9e90-8048015a46e9}" ma:internalName="TaxCatchAll" ma:showField="CatchAllData" ma:web="3a59c96b-8ea5-4302-9c29-aed8ce8885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humbnail xmlns="fe3c683a-4d59-4e68-bbf5-b85b675a3d09" xsi:nil="true"/>
    <lcf76f155ced4ddcb4097134ff3c332f xmlns="fe3c683a-4d59-4e68-bbf5-b85b675a3d09">
      <Terms xmlns="http://schemas.microsoft.com/office/infopath/2007/PartnerControls"/>
    </lcf76f155ced4ddcb4097134ff3c332f>
    <TaxCatchAll xmlns="3a59c96b-8ea5-4302-9c29-aed8ce88851f" xsi:nil="true"/>
    <Image xmlns="fe3c683a-4d59-4e68-bbf5-b85b675a3d09" xsi:nil="true"/>
  </documentManagement>
</p:properties>
</file>

<file path=customXml/itemProps1.xml><?xml version="1.0" encoding="utf-8"?>
<ds:datastoreItem xmlns:ds="http://schemas.openxmlformats.org/officeDocument/2006/customXml" ds:itemID="{DABFD9D2-9DFD-43B6-823A-71902416E2A9}"/>
</file>

<file path=customXml/itemProps2.xml><?xml version="1.0" encoding="utf-8"?>
<ds:datastoreItem xmlns:ds="http://schemas.openxmlformats.org/officeDocument/2006/customXml" ds:itemID="{2D526899-92FF-4751-8465-3D7FC3E263A3}"/>
</file>

<file path=customXml/itemProps3.xml><?xml version="1.0" encoding="utf-8"?>
<ds:datastoreItem xmlns:ds="http://schemas.openxmlformats.org/officeDocument/2006/customXml" ds:itemID="{590BF3D4-0523-4B34-9DD1-5BBAFC9E1DE4}"/>
</file>

<file path=docMetadata/LabelInfo.xml><?xml version="1.0" encoding="utf-8"?>
<clbl:labelList xmlns:clbl="http://schemas.microsoft.com/office/2020/mipLabelMetadata">
  <clbl:label id="{7ff3009e-32a6-4428-9d24-97a44ed5c911}" enabled="1" method="Privileged" siteId="{bb0f7126-b1c5-4f3e-8ca1-2b24f0f74620}" contentBits="0" removed="0"/>
</clbl:labelList>
</file>

<file path=docProps/app.xml><?xml version="1.0" encoding="utf-8"?>
<Properties xmlns="http://schemas.openxmlformats.org/officeDocument/2006/extended-properties" xmlns:vt="http://schemas.openxmlformats.org/officeDocument/2006/docPropsVTypes">
  <Template/>
  <TotalTime>12665</TotalTime>
  <Words>4086</Words>
  <Application>Microsoft Office PowerPoint</Application>
  <PresentationFormat>Widescreen</PresentationFormat>
  <Paragraphs>337</Paragraphs>
  <Slides>24</Slides>
  <Notes>23</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Adobe Gothic Std B</vt:lpstr>
      <vt:lpstr>Arial</vt:lpstr>
      <vt:lpstr>Arial Narrow</vt:lpstr>
      <vt:lpstr>Calibri</vt:lpstr>
      <vt:lpstr>Calibri Light</vt:lpstr>
      <vt:lpstr>Office Theme</vt:lpstr>
      <vt:lpstr>A Chronical of  Human Cohabitation</vt:lpstr>
      <vt:lpstr>Timeline of human existence</vt:lpstr>
      <vt:lpstr>The early days of humans</vt:lpstr>
      <vt:lpstr>Agricultural revolution</vt:lpstr>
      <vt:lpstr>The early empires</vt:lpstr>
      <vt:lpstr>Fudalism</vt:lpstr>
      <vt:lpstr>Industrial Revolution</vt:lpstr>
      <vt:lpstr>PowerPoint Presentation</vt:lpstr>
      <vt:lpstr>Ills of the world today</vt:lpstr>
      <vt:lpstr>PowerPoint Presentation</vt:lpstr>
      <vt:lpstr>PowerPoint Presentation</vt:lpstr>
      <vt:lpstr>PowerPoint Presentation</vt:lpstr>
      <vt:lpstr>Cohousing issues </vt:lpstr>
      <vt:lpstr>Multigenerational housing</vt:lpstr>
      <vt:lpstr>Multi-generational housing issues</vt:lpstr>
      <vt:lpstr>Papa Kainga</vt:lpstr>
      <vt:lpstr>Papa Kainga housing issues</vt:lpstr>
      <vt:lpstr>Semi public/private outdoor spaces</vt:lpstr>
      <vt:lpstr>Semi public/private space issues</vt:lpstr>
      <vt:lpstr>Conclusion</vt:lpstr>
      <vt:lpstr>PowerPoint Presentation</vt:lpstr>
      <vt:lpstr>References</vt:lpstr>
      <vt:lpstr>Image 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chronical of human cohabitation</dc:title>
  <dc:creator>Riki Cambridge</dc:creator>
  <cp:lastModifiedBy>Jenny  Houdalakis</cp:lastModifiedBy>
  <cp:revision>41</cp:revision>
  <dcterms:created xsi:type="dcterms:W3CDTF">2023-06-24T02:44:00Z</dcterms:created>
  <dcterms:modified xsi:type="dcterms:W3CDTF">2023-09-06T03:14:33Z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Text">
    <vt:lpwstr>Sensitivity: General</vt:lpwstr>
  </property>
  <property fmtid="{D5CDD505-2E9C-101B-9397-08002B2CF9AE}" pid="3" name="ContentTypeId">
    <vt:lpwstr>0x010100ED56305A13776B418E6E31CC053FF3D3</vt:lpwstr>
  </property>
</Properties>
</file>