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72" r:id="rId3"/>
    <p:sldId id="274" r:id="rId4"/>
    <p:sldId id="275" r:id="rId5"/>
    <p:sldId id="276" r:id="rId6"/>
    <p:sldId id="277" r:id="rId7"/>
    <p:sldId id="278" r:id="rId8"/>
    <p:sldId id="273"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53E"/>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56"/>
    <p:restoredTop sz="84917"/>
  </p:normalViewPr>
  <p:slideViewPr>
    <p:cSldViewPr snapToGrid="0" showGuides="1">
      <p:cViewPr varScale="1">
        <p:scale>
          <a:sx n="64" d="100"/>
          <a:sy n="64" d="100"/>
        </p:scale>
        <p:origin x="15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3E467-7901-DC4D-B511-45DE1B5588B9}"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748C9-04AC-F143-BEAB-4747028E85D3}" type="slidenum">
              <a:rPr lang="en-US" smtClean="0"/>
              <a:t>‹#›</a:t>
            </a:fld>
            <a:endParaRPr lang="en-US"/>
          </a:p>
        </p:txBody>
      </p:sp>
    </p:spTree>
    <p:extLst>
      <p:ext uri="{BB962C8B-B14F-4D97-AF65-F5344CB8AC3E}">
        <p14:creationId xmlns:p14="http://schemas.microsoft.com/office/powerpoint/2010/main" val="1608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40"/>
              </a:spcBef>
            </a:pPr>
            <a:r>
              <a:rPr lang="en-NZ" sz="1200" b="0" i="0" dirty="0">
                <a:solidFill>
                  <a:srgbClr val="2F5597"/>
                </a:solidFill>
                <a:effectLst/>
                <a:latin typeface="Calibri" panose="020F0502020204030204" pitchFamily="34" charset="0"/>
              </a:rPr>
              <a:t>Put your hand up if you have ever read your policy wordings? </a:t>
            </a:r>
          </a:p>
          <a:p>
            <a:pPr algn="l">
              <a:spcBef>
                <a:spcPts val="40"/>
              </a:spcBef>
            </a:pPr>
            <a:r>
              <a:rPr lang="en-NZ" sz="1200" b="0" i="0" dirty="0">
                <a:solidFill>
                  <a:srgbClr val="2F5597"/>
                </a:solidFill>
                <a:effectLst/>
                <a:latin typeface="Calibri" panose="020F0502020204030204" pitchFamily="34" charset="0"/>
              </a:rPr>
              <a:t> </a:t>
            </a:r>
            <a:endParaRPr lang="en-NZ" b="0" i="0" dirty="0">
              <a:solidFill>
                <a:srgbClr val="222222"/>
              </a:solidFill>
              <a:effectLst/>
              <a:latin typeface="Arial" panose="020B0604020202020204" pitchFamily="34" charset="0"/>
            </a:endParaRPr>
          </a:p>
          <a:p>
            <a:pPr algn="l">
              <a:spcBef>
                <a:spcPts val="40"/>
              </a:spcBef>
            </a:pPr>
            <a:r>
              <a:rPr lang="en-NZ" sz="1200" b="0" i="0" dirty="0">
                <a:solidFill>
                  <a:srgbClr val="2F5597"/>
                </a:solidFill>
                <a:effectLst/>
                <a:latin typeface="Calibri" panose="020F0502020204030204" pitchFamily="34" charset="0"/>
              </a:rPr>
              <a:t>Keep your hand up if you read that wording prior to something actually going wrong. </a:t>
            </a:r>
          </a:p>
          <a:p>
            <a:pPr algn="l">
              <a:spcBef>
                <a:spcPts val="40"/>
              </a:spcBef>
            </a:pPr>
            <a:r>
              <a:rPr lang="en-NZ" sz="1200" b="0" i="0" dirty="0">
                <a:solidFill>
                  <a:srgbClr val="2F5597"/>
                </a:solidFill>
                <a:effectLst/>
                <a:latin typeface="Arial" panose="020B0604020202020204" pitchFamily="34" charset="0"/>
              </a:rPr>
              <a:t> </a:t>
            </a:r>
            <a:endParaRPr lang="en-NZ" b="0" i="0" dirty="0">
              <a:solidFill>
                <a:srgbClr val="222222"/>
              </a:solidFill>
              <a:effectLst/>
              <a:latin typeface="Arial" panose="020B0604020202020204" pitchFamily="34" charset="0"/>
            </a:endParaRPr>
          </a:p>
          <a:p>
            <a:pPr algn="l"/>
            <a:r>
              <a:rPr lang="en-NZ" sz="1200" b="0" i="0" dirty="0">
                <a:solidFill>
                  <a:srgbClr val="2F5597"/>
                </a:solidFill>
                <a:effectLst/>
                <a:latin typeface="Arial" panose="020B0604020202020204" pitchFamily="34" charset="0"/>
              </a:rPr>
              <a:t>You should read all your policy wordings and that is my recommendation, but at the very least you should read your professional indemnity policy wording because that policy covers the great unknown of errors or omissions you may make and is arguably your most important policy.</a:t>
            </a:r>
            <a:endParaRPr lang="en-NZ" b="0" i="0" dirty="0">
              <a:solidFill>
                <a:srgbClr val="222222"/>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2</a:t>
            </a:fld>
            <a:endParaRPr lang="en-US"/>
          </a:p>
        </p:txBody>
      </p:sp>
    </p:spTree>
    <p:extLst>
      <p:ext uri="{BB962C8B-B14F-4D97-AF65-F5344CB8AC3E}">
        <p14:creationId xmlns:p14="http://schemas.microsoft.com/office/powerpoint/2010/main" val="185625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3</a:t>
            </a:fld>
            <a:endParaRPr lang="en-US"/>
          </a:p>
        </p:txBody>
      </p:sp>
    </p:spTree>
    <p:extLst>
      <p:ext uri="{BB962C8B-B14F-4D97-AF65-F5344CB8AC3E}">
        <p14:creationId xmlns:p14="http://schemas.microsoft.com/office/powerpoint/2010/main" val="393030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4</a:t>
            </a:fld>
            <a:endParaRPr lang="en-US"/>
          </a:p>
        </p:txBody>
      </p:sp>
    </p:spTree>
    <p:extLst>
      <p:ext uri="{BB962C8B-B14F-4D97-AF65-F5344CB8AC3E}">
        <p14:creationId xmlns:p14="http://schemas.microsoft.com/office/powerpoint/2010/main" val="67070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5</a:t>
            </a:fld>
            <a:endParaRPr lang="en-US"/>
          </a:p>
        </p:txBody>
      </p:sp>
    </p:spTree>
    <p:extLst>
      <p:ext uri="{BB962C8B-B14F-4D97-AF65-F5344CB8AC3E}">
        <p14:creationId xmlns:p14="http://schemas.microsoft.com/office/powerpoint/2010/main" val="28252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6</a:t>
            </a:fld>
            <a:endParaRPr lang="en-US"/>
          </a:p>
        </p:txBody>
      </p:sp>
    </p:spTree>
    <p:extLst>
      <p:ext uri="{BB962C8B-B14F-4D97-AF65-F5344CB8AC3E}">
        <p14:creationId xmlns:p14="http://schemas.microsoft.com/office/powerpoint/2010/main" val="401173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748C9-04AC-F143-BEAB-4747028E85D3}" type="slidenum">
              <a:rPr lang="en-US" smtClean="0"/>
              <a:t>7</a:t>
            </a:fld>
            <a:endParaRPr lang="en-US"/>
          </a:p>
        </p:txBody>
      </p:sp>
    </p:spTree>
    <p:extLst>
      <p:ext uri="{BB962C8B-B14F-4D97-AF65-F5344CB8AC3E}">
        <p14:creationId xmlns:p14="http://schemas.microsoft.com/office/powerpoint/2010/main" val="325183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BBF1-6CDC-D62C-5517-9ED61D77CE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80CAD9A-1DFC-F603-3655-820760459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B641B37-DA1A-6769-DC85-D02FE145D832}"/>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2F8A6965-28DF-A144-9F1F-AD9CD0E28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49BC0-484A-B809-5C76-9DECE2F4E51B}"/>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52311581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F41E-826D-CE60-F1ED-B5ECF215B53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900E0-1067-D446-42DD-827A217197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74017D-209E-E2F5-ADE6-F33166EAC277}"/>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FDE41A68-3164-874E-98B3-2D04428F5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F3C06-BEB9-C034-5B9F-97C5A9B5D304}"/>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248252397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6E050-9339-43EC-6E5D-3E2C947D28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8FBD3B-A7A0-3CBD-B5FA-6E38B63F55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E88D08-E0B5-4A89-53FB-96CAC74F6360}"/>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3ACC337A-DBBB-DE6E-CAC8-8F4986D0F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0885A-F34E-CB04-C686-BCED6D4DEA67}"/>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94778615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9A7A-68E5-F301-087F-E86B70EAC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0D5175-5BE6-7B79-B448-96C90AFB5D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70619F-C979-001D-812A-E7BCE87F0637}"/>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9AA4C69E-055A-8D42-D36E-75102D92B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94ED-5C55-5C5B-5657-E23BDD1E9C9B}"/>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89415414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D7DB-58B9-E25A-5213-7834693EE4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1A1D36E-3A2B-A2BA-8306-D67156A68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130B5E-0A36-51D8-FE6E-04508414A720}"/>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BC02D603-022F-724C-4A69-B4B8033D6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157C7-DB7F-EB73-D234-D941789FE044}"/>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8890734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8521-700F-3C19-F8CA-A169359D23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9F84F2-43F5-022A-3AAB-DB46251F2C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4B34950-356A-B790-3DB8-306FBE6A19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880DB9-A086-5C70-6CFB-DAE33C1EE8DC}"/>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6" name="Footer Placeholder 5">
            <a:extLst>
              <a:ext uri="{FF2B5EF4-FFF2-40B4-BE49-F238E27FC236}">
                <a16:creationId xmlns:a16="http://schemas.microsoft.com/office/drawing/2014/main" id="{44A87531-2825-C462-453C-3FEC870A5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1A631-458C-4574-FD06-5445C30BF694}"/>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6672970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3BF0-AD2A-9AE1-F3B3-2747C3A5FB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4D9AD2-23CA-731C-E9DD-759E86BFC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80A8CD-26A8-6C9B-5357-A83FFFA6286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E67BBC-9925-0A7B-BA63-95086F252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FC1C67-6D86-E9C7-F764-D6004FD792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50AC01-745C-91DA-AA46-C75F7BBD337C}"/>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8" name="Footer Placeholder 7">
            <a:extLst>
              <a:ext uri="{FF2B5EF4-FFF2-40B4-BE49-F238E27FC236}">
                <a16:creationId xmlns:a16="http://schemas.microsoft.com/office/drawing/2014/main" id="{196CAF8B-B1E4-039B-6B84-257B8CBF2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26C8D-E0DB-20DD-C231-DB713F9973CF}"/>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3920346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8172-0F34-208E-EC18-AC9502F29E1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5233427-75B5-2AC1-E5A1-53C547828FCD}"/>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4" name="Footer Placeholder 3">
            <a:extLst>
              <a:ext uri="{FF2B5EF4-FFF2-40B4-BE49-F238E27FC236}">
                <a16:creationId xmlns:a16="http://schemas.microsoft.com/office/drawing/2014/main" id="{E335E28C-C32F-4AED-CEB7-5B460EF31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B0DE9-78AC-5950-8C89-501CC4829610}"/>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29420148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350FE-3BEA-B8AE-5A98-26AC789CA16F}"/>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3" name="Footer Placeholder 2">
            <a:extLst>
              <a:ext uri="{FF2B5EF4-FFF2-40B4-BE49-F238E27FC236}">
                <a16:creationId xmlns:a16="http://schemas.microsoft.com/office/drawing/2014/main" id="{A06053C2-988C-8CE1-B66A-E6D00A7D8B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E0262E-9364-046A-DFB6-12308E511ED4}"/>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41325539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426C-EAA1-9232-73C3-6C21C9C8DA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58640F7-6D79-0589-FF3B-144DC04D3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278B214-82B0-4699-BAE6-A09E7D749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0A9F4C-527F-F797-B5FD-B6D74544B993}"/>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6" name="Footer Placeholder 5">
            <a:extLst>
              <a:ext uri="{FF2B5EF4-FFF2-40B4-BE49-F238E27FC236}">
                <a16:creationId xmlns:a16="http://schemas.microsoft.com/office/drawing/2014/main" id="{E980847F-271F-9231-0214-9A1C4DB56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7BD15-4D57-1FB1-552A-9E7266C87E57}"/>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14242550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F6CE-9FCA-289B-212A-694A64474D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B131EAA-ADAE-A157-6288-B8CDD3E90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435188-A60D-7579-8B00-7108C5882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DA9779-949A-DBC0-ABB9-7157C710E9A9}"/>
              </a:ext>
            </a:extLst>
          </p:cNvPr>
          <p:cNvSpPr>
            <a:spLocks noGrp="1"/>
          </p:cNvSpPr>
          <p:nvPr>
            <p:ph type="dt" sz="half" idx="10"/>
          </p:nvPr>
        </p:nvSpPr>
        <p:spPr/>
        <p:txBody>
          <a:bodyPr/>
          <a:lstStyle/>
          <a:p>
            <a:fld id="{CCC6A209-B8B4-144C-BC03-25A42BD742FF}" type="datetimeFigureOut">
              <a:rPr lang="en-US" smtClean="0"/>
              <a:t>9/6/2023</a:t>
            </a:fld>
            <a:endParaRPr lang="en-US"/>
          </a:p>
        </p:txBody>
      </p:sp>
      <p:sp>
        <p:nvSpPr>
          <p:cNvPr id="6" name="Footer Placeholder 5">
            <a:extLst>
              <a:ext uri="{FF2B5EF4-FFF2-40B4-BE49-F238E27FC236}">
                <a16:creationId xmlns:a16="http://schemas.microsoft.com/office/drawing/2014/main" id="{A9744684-AE9C-A385-2F1C-D1A209F18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C88E3-5AF8-667F-D32E-2414BF74069D}"/>
              </a:ext>
            </a:extLst>
          </p:cNvPr>
          <p:cNvSpPr>
            <a:spLocks noGrp="1"/>
          </p:cNvSpPr>
          <p:nvPr>
            <p:ph type="sldNum" sz="quarter" idx="12"/>
          </p:nvPr>
        </p:nvSpPr>
        <p:spPr/>
        <p:txBody>
          <a:bodyPr/>
          <a:lstStyle/>
          <a:p>
            <a:fld id="{181C7308-A8FE-3B4F-BB5D-8CFCE91CA7B6}" type="slidenum">
              <a:rPr lang="en-US" smtClean="0"/>
              <a:t>‹#›</a:t>
            </a:fld>
            <a:endParaRPr lang="en-US"/>
          </a:p>
        </p:txBody>
      </p:sp>
    </p:spTree>
    <p:extLst>
      <p:ext uri="{BB962C8B-B14F-4D97-AF65-F5344CB8AC3E}">
        <p14:creationId xmlns:p14="http://schemas.microsoft.com/office/powerpoint/2010/main" val="413157827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B4268-D655-246E-1C34-4A804AD22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A71E5C-05B3-CAC4-B711-CC6B281DB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C90CE8-0BB9-2DA8-B9AE-B75651B27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6A209-B8B4-144C-BC03-25A42BD742FF}" type="datetimeFigureOut">
              <a:rPr lang="en-US" smtClean="0"/>
              <a:t>9/6/2023</a:t>
            </a:fld>
            <a:endParaRPr lang="en-US"/>
          </a:p>
        </p:txBody>
      </p:sp>
      <p:sp>
        <p:nvSpPr>
          <p:cNvPr id="5" name="Footer Placeholder 4">
            <a:extLst>
              <a:ext uri="{FF2B5EF4-FFF2-40B4-BE49-F238E27FC236}">
                <a16:creationId xmlns:a16="http://schemas.microsoft.com/office/drawing/2014/main" id="{0C3B0C93-3127-E8A0-F4DE-4E8D51442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9283C3-AF0E-8D45-CE3A-AC51446C7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C7308-A8FE-3B4F-BB5D-8CFCE91CA7B6}" type="slidenum">
              <a:rPr lang="en-US" smtClean="0"/>
              <a:t>‹#›</a:t>
            </a:fld>
            <a:endParaRPr lang="en-US"/>
          </a:p>
        </p:txBody>
      </p:sp>
    </p:spTree>
    <p:extLst>
      <p:ext uri="{BB962C8B-B14F-4D97-AF65-F5344CB8AC3E}">
        <p14:creationId xmlns:p14="http://schemas.microsoft.com/office/powerpoint/2010/main" val="254495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white sign with white text&#10;&#10;Description automatically generated">
            <a:extLst>
              <a:ext uri="{FF2B5EF4-FFF2-40B4-BE49-F238E27FC236}">
                <a16:creationId xmlns:a16="http://schemas.microsoft.com/office/drawing/2014/main" id="{8C4E037E-C04F-04F7-68D8-72CA9B4C8926}"/>
              </a:ext>
            </a:extLst>
          </p:cNvPr>
          <p:cNvPicPr>
            <a:picLocks noChangeAspect="1"/>
          </p:cNvPicPr>
          <p:nvPr/>
        </p:nvPicPr>
        <p:blipFill>
          <a:blip r:embed="rId3"/>
          <a:stretch>
            <a:fillRect/>
          </a:stretch>
        </p:blipFill>
        <p:spPr>
          <a:xfrm>
            <a:off x="1130121" y="887504"/>
            <a:ext cx="1175247" cy="972517"/>
          </a:xfrm>
          <a:prstGeom prst="rect">
            <a:avLst/>
          </a:prstGeom>
        </p:spPr>
      </p:pic>
      <p:sp>
        <p:nvSpPr>
          <p:cNvPr id="8" name="TextBox 7">
            <a:extLst>
              <a:ext uri="{FF2B5EF4-FFF2-40B4-BE49-F238E27FC236}">
                <a16:creationId xmlns:a16="http://schemas.microsoft.com/office/drawing/2014/main" id="{96382EE6-E12B-9E93-2ACB-FC362EC8E39E}"/>
              </a:ext>
            </a:extLst>
          </p:cNvPr>
          <p:cNvSpPr txBox="1"/>
          <p:nvPr/>
        </p:nvSpPr>
        <p:spPr>
          <a:xfrm>
            <a:off x="1035445" y="3318808"/>
            <a:ext cx="9567240" cy="1938992"/>
          </a:xfrm>
          <a:prstGeom prst="rect">
            <a:avLst/>
          </a:prstGeom>
          <a:noFill/>
        </p:spPr>
        <p:txBody>
          <a:bodyPr wrap="square" rtlCol="0">
            <a:spAutoFit/>
          </a:bodyPr>
          <a:lstStyle/>
          <a:p>
            <a:r>
              <a:rPr lang="en-NZ" sz="600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Construction and Dissection of a PI Policy wording</a:t>
            </a:r>
            <a:endParaRPr lang="en-US" sz="6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7" name="TextBox 6">
            <a:extLst>
              <a:ext uri="{FF2B5EF4-FFF2-40B4-BE49-F238E27FC236}">
                <a16:creationId xmlns:a16="http://schemas.microsoft.com/office/drawing/2014/main" id="{4C41B79C-67F1-F038-16F6-51B413DAE4E9}"/>
              </a:ext>
            </a:extLst>
          </p:cNvPr>
          <p:cNvSpPr txBox="1"/>
          <p:nvPr/>
        </p:nvSpPr>
        <p:spPr>
          <a:xfrm>
            <a:off x="1035445" y="5337964"/>
            <a:ext cx="9567240" cy="584775"/>
          </a:xfrm>
          <a:prstGeom prst="rect">
            <a:avLst/>
          </a:prstGeom>
          <a:noFill/>
        </p:spPr>
        <p:txBody>
          <a:bodyPr wrap="square" rtlCol="0">
            <a:spAutoFit/>
          </a:bodyPr>
          <a:lstStyle/>
          <a:p>
            <a:r>
              <a:rPr lang="en-NZ" sz="320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The GSI Point of View</a:t>
            </a:r>
            <a:endParaRPr lang="en-US" sz="32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Tree>
    <p:extLst>
      <p:ext uri="{BB962C8B-B14F-4D97-AF65-F5344CB8AC3E}">
        <p14:creationId xmlns:p14="http://schemas.microsoft.com/office/powerpoint/2010/main" val="42347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1195472" y="1859339"/>
            <a:ext cx="10113685" cy="3139321"/>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In the following slides I will do my best to demonstrate how a policy wording is constructed and I will dissect parts of that wording as something you can takeaway with a view to minimising the risk of a future claim being declined that could otherwise have been covered.</a:t>
            </a:r>
          </a:p>
          <a:p>
            <a:endParaRPr lang="en-NZ" b="0" i="0" u="none" strike="noStrike" dirty="0">
              <a:solidFill>
                <a:schemeClr val="bg1"/>
              </a:solidFill>
              <a:effectLst/>
              <a:latin typeface="Montserrat" pitchFamily="2" charset="77"/>
            </a:endParaRPr>
          </a:p>
          <a:p>
            <a:r>
              <a:rPr lang="en-NZ" b="0" i="0" u="none" strike="noStrike" dirty="0">
                <a:solidFill>
                  <a:schemeClr val="bg1"/>
                </a:solidFill>
                <a:effectLst/>
                <a:latin typeface="Montserrat" pitchFamily="2" charset="77"/>
              </a:rPr>
              <a:t>Most policy wordings available in the New Zealand market are constructed this way, whether it is a professional indemnity, home, motor, or liability policy, they tend to follow a very similar format.</a:t>
            </a:r>
          </a:p>
          <a:p>
            <a:endParaRPr lang="en-NZ" b="0" i="0" u="none" strike="noStrike" dirty="0">
              <a:solidFill>
                <a:schemeClr val="bg1"/>
              </a:solidFill>
              <a:effectLst/>
              <a:latin typeface="Montserrat" pitchFamily="2" charset="77"/>
            </a:endParaRPr>
          </a:p>
          <a:p>
            <a:r>
              <a:rPr lang="en-NZ" b="0" i="0" u="none" strike="noStrike" dirty="0">
                <a:solidFill>
                  <a:schemeClr val="bg1"/>
                </a:solidFill>
                <a:effectLst/>
                <a:latin typeface="Montserrat" pitchFamily="2" charset="77"/>
              </a:rPr>
              <a:t>For the sake of this demonstration there are parts of the wording I have chosen to ignore as to address them would add little if no value.</a:t>
            </a:r>
            <a:endParaRPr lang="en-US" dirty="0">
              <a:solidFill>
                <a:schemeClr val="bg1"/>
              </a:solidFill>
              <a:latin typeface="Montserrat" pitchFamily="2" charset="77"/>
            </a:endParaRPr>
          </a:p>
        </p:txBody>
      </p:sp>
      <p:pic>
        <p:nvPicPr>
          <p:cNvPr id="7" name="Picture 6" descr="A black and white sign with white text&#10;&#10;Description automatically generated">
            <a:extLst>
              <a:ext uri="{FF2B5EF4-FFF2-40B4-BE49-F238E27FC236}">
                <a16:creationId xmlns:a16="http://schemas.microsoft.com/office/drawing/2014/main" id="{F245EB53-4B3C-79DA-83EF-3BD591AAD8D9}"/>
              </a:ext>
            </a:extLst>
          </p:cNvPr>
          <p:cNvPicPr>
            <a:picLocks noChangeAspect="1"/>
          </p:cNvPicPr>
          <p:nvPr/>
        </p:nvPicPr>
        <p:blipFill>
          <a:blip r:embed="rId4"/>
          <a:stretch>
            <a:fillRect/>
          </a:stretch>
        </p:blipFill>
        <p:spPr>
          <a:xfrm>
            <a:off x="10752186" y="5575383"/>
            <a:ext cx="820343" cy="678834"/>
          </a:xfrm>
          <a:prstGeom prst="rect">
            <a:avLst/>
          </a:prstGeom>
        </p:spPr>
      </p:pic>
    </p:spTree>
    <p:extLst>
      <p:ext uri="{BB962C8B-B14F-4D97-AF65-F5344CB8AC3E}">
        <p14:creationId xmlns:p14="http://schemas.microsoft.com/office/powerpoint/2010/main" val="321473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672961" y="562734"/>
            <a:ext cx="10113685" cy="707886"/>
          </a:xfrm>
          <a:prstGeom prst="rect">
            <a:avLst/>
          </a:prstGeom>
          <a:noFill/>
        </p:spPr>
        <p:txBody>
          <a:bodyPr wrap="square" rtlCol="0">
            <a:spAutoFit/>
          </a:bodyPr>
          <a:lstStyle/>
          <a:p>
            <a:r>
              <a:rPr lang="en-NZ" sz="40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Insuring clause</a:t>
            </a:r>
            <a:endParaRPr lang="en-US" sz="4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11" name="TextBox 10">
            <a:extLst>
              <a:ext uri="{FF2B5EF4-FFF2-40B4-BE49-F238E27FC236}">
                <a16:creationId xmlns:a16="http://schemas.microsoft.com/office/drawing/2014/main" id="{738BCE4B-D39C-99EB-B420-85714BBF66D8}"/>
              </a:ext>
            </a:extLst>
          </p:cNvPr>
          <p:cNvSpPr txBox="1"/>
          <p:nvPr/>
        </p:nvSpPr>
        <p:spPr>
          <a:xfrm>
            <a:off x="701990" y="1282617"/>
            <a:ext cx="8057382" cy="738664"/>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The first part of a policy wording is called the insuring clause, and it is a happy day moment, because at this stage everything is covered. A typical insuring clause will look something like this:</a:t>
            </a:r>
            <a:endParaRPr lang="en-US" sz="1400" dirty="0">
              <a:solidFill>
                <a:schemeClr val="bg1"/>
              </a:solidFill>
              <a:latin typeface="Montserrat" pitchFamily="2" charset="77"/>
            </a:endParaRPr>
          </a:p>
        </p:txBody>
      </p:sp>
      <p:sp>
        <p:nvSpPr>
          <p:cNvPr id="12" name="TextBox 11">
            <a:extLst>
              <a:ext uri="{FF2B5EF4-FFF2-40B4-BE49-F238E27FC236}">
                <a16:creationId xmlns:a16="http://schemas.microsoft.com/office/drawing/2014/main" id="{BB41A441-84BF-13F8-DA80-1C870F144376}"/>
              </a:ext>
            </a:extLst>
          </p:cNvPr>
          <p:cNvSpPr txBox="1"/>
          <p:nvPr/>
        </p:nvSpPr>
        <p:spPr>
          <a:xfrm>
            <a:off x="707979" y="2196198"/>
            <a:ext cx="734925"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1. </a:t>
            </a:r>
            <a:endParaRPr lang="en-US" dirty="0">
              <a:solidFill>
                <a:schemeClr val="bg1"/>
              </a:solidFill>
              <a:latin typeface="Montserrat" pitchFamily="2" charset="77"/>
            </a:endParaRPr>
          </a:p>
        </p:txBody>
      </p:sp>
      <p:sp>
        <p:nvSpPr>
          <p:cNvPr id="13" name="TextBox 12">
            <a:extLst>
              <a:ext uri="{FF2B5EF4-FFF2-40B4-BE49-F238E27FC236}">
                <a16:creationId xmlns:a16="http://schemas.microsoft.com/office/drawing/2014/main" id="{69F325FF-0CA0-417D-EB07-DCADEEF16958}"/>
              </a:ext>
            </a:extLst>
          </p:cNvPr>
          <p:cNvSpPr txBox="1"/>
          <p:nvPr/>
        </p:nvSpPr>
        <p:spPr>
          <a:xfrm>
            <a:off x="1324836" y="2196198"/>
            <a:ext cx="6032639"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 What this policy covers</a:t>
            </a:r>
            <a:endParaRPr lang="en-US" dirty="0">
              <a:solidFill>
                <a:schemeClr val="bg1"/>
              </a:solidFill>
              <a:latin typeface="Montserrat" pitchFamily="2" charset="77"/>
            </a:endParaRPr>
          </a:p>
        </p:txBody>
      </p:sp>
      <p:sp>
        <p:nvSpPr>
          <p:cNvPr id="16" name="TextBox 15">
            <a:extLst>
              <a:ext uri="{FF2B5EF4-FFF2-40B4-BE49-F238E27FC236}">
                <a16:creationId xmlns:a16="http://schemas.microsoft.com/office/drawing/2014/main" id="{193436F7-BA47-EAE4-42AB-414836F95EB8}"/>
              </a:ext>
            </a:extLst>
          </p:cNvPr>
          <p:cNvSpPr txBox="1"/>
          <p:nvPr/>
        </p:nvSpPr>
        <p:spPr>
          <a:xfrm>
            <a:off x="1442904" y="2595878"/>
            <a:ext cx="734925" cy="307777"/>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1. 1</a:t>
            </a:r>
            <a:endParaRPr lang="en-US" sz="1400" b="1" dirty="0">
              <a:solidFill>
                <a:schemeClr val="bg1"/>
              </a:solidFill>
              <a:latin typeface="Montserrat" pitchFamily="2" charset="77"/>
            </a:endParaRPr>
          </a:p>
        </p:txBody>
      </p:sp>
      <p:sp>
        <p:nvSpPr>
          <p:cNvPr id="17" name="TextBox 16">
            <a:extLst>
              <a:ext uri="{FF2B5EF4-FFF2-40B4-BE49-F238E27FC236}">
                <a16:creationId xmlns:a16="http://schemas.microsoft.com/office/drawing/2014/main" id="{CA30DA60-75BC-39EE-60CE-007EBC20E68F}"/>
              </a:ext>
            </a:extLst>
          </p:cNvPr>
          <p:cNvSpPr txBox="1"/>
          <p:nvPr/>
        </p:nvSpPr>
        <p:spPr>
          <a:xfrm>
            <a:off x="2059761" y="2595878"/>
            <a:ext cx="7382469" cy="523220"/>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Civil liability</a:t>
            </a:r>
          </a:p>
          <a:p>
            <a:r>
              <a:rPr lang="en-NZ" sz="1400" b="0" i="0" u="none" strike="noStrike" dirty="0">
                <a:solidFill>
                  <a:schemeClr val="bg1"/>
                </a:solidFill>
                <a:effectLst/>
                <a:latin typeface="Montserrat" pitchFamily="2" charset="77"/>
              </a:rPr>
              <a:t>We will cover the insured for civil liability arising out of a claim:</a:t>
            </a:r>
            <a:endParaRPr lang="en-US" sz="1400" dirty="0">
              <a:solidFill>
                <a:schemeClr val="bg1"/>
              </a:solidFill>
              <a:latin typeface="Montserrat" pitchFamily="2" charset="77"/>
            </a:endParaRPr>
          </a:p>
        </p:txBody>
      </p:sp>
      <p:sp>
        <p:nvSpPr>
          <p:cNvPr id="18" name="TextBox 17">
            <a:extLst>
              <a:ext uri="{FF2B5EF4-FFF2-40B4-BE49-F238E27FC236}">
                <a16:creationId xmlns:a16="http://schemas.microsoft.com/office/drawing/2014/main" id="{9A7E78E7-BC8C-38E4-543D-322C1AEBA056}"/>
              </a:ext>
            </a:extLst>
          </p:cNvPr>
          <p:cNvSpPr txBox="1"/>
          <p:nvPr/>
        </p:nvSpPr>
        <p:spPr>
          <a:xfrm>
            <a:off x="2149498" y="3129324"/>
            <a:ext cx="7382469" cy="1169551"/>
          </a:xfrm>
          <a:prstGeom prst="rect">
            <a:avLst/>
          </a:prstGeom>
          <a:noFill/>
        </p:spPr>
        <p:txBody>
          <a:bodyPr wrap="square" rtlCol="0">
            <a:spAutoFit/>
          </a:bodyPr>
          <a:lstStyle/>
          <a:p>
            <a:pPr marL="342900" indent="-342900">
              <a:buFont typeface="+mj-lt"/>
              <a:buAutoNum type="alphaLcParenR"/>
            </a:pPr>
            <a:r>
              <a:rPr lang="en-NZ" sz="1400" b="0" i="0" u="none" strike="noStrike" dirty="0">
                <a:solidFill>
                  <a:schemeClr val="bg1"/>
                </a:solidFill>
                <a:effectLst/>
                <a:latin typeface="Montserrat" pitchFamily="2" charset="77"/>
              </a:rPr>
              <a:t>first made against the insured and notified to us during the period of insurance or within 30 days of its expiry, and</a:t>
            </a:r>
          </a:p>
          <a:p>
            <a:pPr marL="342900" indent="-342900">
              <a:buFont typeface="+mj-lt"/>
              <a:buAutoNum type="alphaLcParenR"/>
            </a:pPr>
            <a:endParaRPr lang="en-NZ" sz="1400" b="0" i="0" u="none" strike="noStrike" dirty="0">
              <a:solidFill>
                <a:schemeClr val="bg1"/>
              </a:solidFill>
              <a:effectLst/>
              <a:latin typeface="Montserrat" pitchFamily="2" charset="77"/>
            </a:endParaRPr>
          </a:p>
          <a:p>
            <a:pPr marL="342900" indent="-342900">
              <a:buFont typeface="+mj-lt"/>
              <a:buAutoNum type="alphaLcParenR"/>
            </a:pPr>
            <a:r>
              <a:rPr lang="en-NZ" sz="1400" b="0" i="0" u="none" strike="noStrike" dirty="0">
                <a:solidFill>
                  <a:schemeClr val="bg1"/>
                </a:solidFill>
                <a:effectLst/>
                <a:latin typeface="Montserrat" pitchFamily="2" charset="77"/>
              </a:rPr>
              <a:t>for any actual or alleged act, error, omission or conduct in connection with the insured’s professional services that happened after the retroactive date.</a:t>
            </a:r>
            <a:endParaRPr lang="en-US" sz="1400" dirty="0">
              <a:solidFill>
                <a:schemeClr val="bg1"/>
              </a:solidFill>
              <a:latin typeface="Montserrat" pitchFamily="2" charset="77"/>
            </a:endParaRPr>
          </a:p>
        </p:txBody>
      </p:sp>
      <p:sp>
        <p:nvSpPr>
          <p:cNvPr id="19" name="TextBox 18">
            <a:extLst>
              <a:ext uri="{FF2B5EF4-FFF2-40B4-BE49-F238E27FC236}">
                <a16:creationId xmlns:a16="http://schemas.microsoft.com/office/drawing/2014/main" id="{41F21813-FAE9-B7FD-9459-0297003CA4C6}"/>
              </a:ext>
            </a:extLst>
          </p:cNvPr>
          <p:cNvSpPr txBox="1"/>
          <p:nvPr/>
        </p:nvSpPr>
        <p:spPr>
          <a:xfrm>
            <a:off x="1442904" y="4522749"/>
            <a:ext cx="734925" cy="307777"/>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1. 2</a:t>
            </a:r>
            <a:endParaRPr lang="en-US" sz="1400" b="1" dirty="0">
              <a:solidFill>
                <a:schemeClr val="bg1"/>
              </a:solidFill>
              <a:latin typeface="Montserrat" pitchFamily="2" charset="77"/>
            </a:endParaRPr>
          </a:p>
        </p:txBody>
      </p:sp>
      <p:sp>
        <p:nvSpPr>
          <p:cNvPr id="20" name="TextBox 19">
            <a:extLst>
              <a:ext uri="{FF2B5EF4-FFF2-40B4-BE49-F238E27FC236}">
                <a16:creationId xmlns:a16="http://schemas.microsoft.com/office/drawing/2014/main" id="{AB553BC8-D2B8-7E0B-B694-C6070E1A72E4}"/>
              </a:ext>
            </a:extLst>
          </p:cNvPr>
          <p:cNvSpPr txBox="1"/>
          <p:nvPr/>
        </p:nvSpPr>
        <p:spPr>
          <a:xfrm>
            <a:off x="2059761" y="4522749"/>
            <a:ext cx="7472206" cy="738664"/>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Defence costs</a:t>
            </a:r>
          </a:p>
          <a:p>
            <a:r>
              <a:rPr lang="en-NZ" sz="1400" b="0" i="0" u="none" strike="noStrike" dirty="0">
                <a:solidFill>
                  <a:schemeClr val="bg1"/>
                </a:solidFill>
                <a:effectLst/>
                <a:latin typeface="Montserrat" pitchFamily="2" charset="77"/>
              </a:rPr>
              <a:t>In addition to the limit of indemnity, we will also cover all reasonable and necessary defence </a:t>
            </a:r>
            <a:endParaRPr lang="en-US" sz="1400" dirty="0">
              <a:solidFill>
                <a:schemeClr val="bg1"/>
              </a:solidFill>
              <a:latin typeface="Montserrat" pitchFamily="2" charset="77"/>
            </a:endParaRPr>
          </a:p>
        </p:txBody>
      </p:sp>
      <p:sp>
        <p:nvSpPr>
          <p:cNvPr id="22" name="TextBox 21">
            <a:extLst>
              <a:ext uri="{FF2B5EF4-FFF2-40B4-BE49-F238E27FC236}">
                <a16:creationId xmlns:a16="http://schemas.microsoft.com/office/drawing/2014/main" id="{7AB849B5-FC3B-6074-1336-AF0CF824BAF3}"/>
              </a:ext>
            </a:extLst>
          </p:cNvPr>
          <p:cNvSpPr txBox="1"/>
          <p:nvPr/>
        </p:nvSpPr>
        <p:spPr>
          <a:xfrm>
            <a:off x="2149498" y="5306463"/>
            <a:ext cx="7382469" cy="523220"/>
          </a:xfrm>
          <a:prstGeom prst="rect">
            <a:avLst/>
          </a:prstGeom>
          <a:noFill/>
        </p:spPr>
        <p:txBody>
          <a:bodyPr wrap="square" rtlCol="0">
            <a:spAutoFit/>
          </a:bodyPr>
          <a:lstStyle/>
          <a:p>
            <a:pPr marL="342900" indent="-342900">
              <a:buFont typeface="+mj-lt"/>
              <a:buAutoNum type="alphaLcParenR"/>
            </a:pPr>
            <a:r>
              <a:rPr lang="en-NZ" sz="1400" b="0" i="0" u="none" strike="noStrike" dirty="0">
                <a:solidFill>
                  <a:schemeClr val="bg1"/>
                </a:solidFill>
                <a:effectLst/>
                <a:latin typeface="Montserrat" pitchFamily="2" charset="77"/>
              </a:rPr>
              <a:t>costs incurred with our prior written consent, for the investigation, defence, settlement or appeal of a claim covered by this policy.</a:t>
            </a:r>
            <a:endParaRPr lang="en-US" sz="1400" dirty="0">
              <a:solidFill>
                <a:schemeClr val="bg1"/>
              </a:solidFill>
              <a:latin typeface="Montserrat" pitchFamily="2" charset="77"/>
            </a:endParaRPr>
          </a:p>
        </p:txBody>
      </p:sp>
      <p:pic>
        <p:nvPicPr>
          <p:cNvPr id="25" name="Picture 24">
            <a:extLst>
              <a:ext uri="{FF2B5EF4-FFF2-40B4-BE49-F238E27FC236}">
                <a16:creationId xmlns:a16="http://schemas.microsoft.com/office/drawing/2014/main" id="{AC42FC8D-A734-E007-81BF-0DE6D466AB37}"/>
              </a:ext>
            </a:extLst>
          </p:cNvPr>
          <p:cNvPicPr>
            <a:picLocks noChangeAspect="1"/>
          </p:cNvPicPr>
          <p:nvPr/>
        </p:nvPicPr>
        <p:blipFill>
          <a:blip r:embed="rId4"/>
          <a:stretch>
            <a:fillRect/>
          </a:stretch>
        </p:blipFill>
        <p:spPr>
          <a:xfrm>
            <a:off x="9827950" y="755651"/>
            <a:ext cx="1348920" cy="1348920"/>
          </a:xfrm>
          <a:prstGeom prst="rect">
            <a:avLst/>
          </a:prstGeom>
        </p:spPr>
      </p:pic>
    </p:spTree>
    <p:extLst>
      <p:ext uri="{BB962C8B-B14F-4D97-AF65-F5344CB8AC3E}">
        <p14:creationId xmlns:p14="http://schemas.microsoft.com/office/powerpoint/2010/main" val="18928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672961" y="562734"/>
            <a:ext cx="10113685" cy="707886"/>
          </a:xfrm>
          <a:prstGeom prst="rect">
            <a:avLst/>
          </a:prstGeom>
          <a:noFill/>
        </p:spPr>
        <p:txBody>
          <a:bodyPr wrap="square" rtlCol="0">
            <a:spAutoFit/>
          </a:bodyPr>
          <a:lstStyle/>
          <a:p>
            <a:r>
              <a:rPr lang="en-NZ" sz="40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Exclusions</a:t>
            </a:r>
            <a:endParaRPr lang="en-US" sz="4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11" name="TextBox 10">
            <a:extLst>
              <a:ext uri="{FF2B5EF4-FFF2-40B4-BE49-F238E27FC236}">
                <a16:creationId xmlns:a16="http://schemas.microsoft.com/office/drawing/2014/main" id="{738BCE4B-D39C-99EB-B420-85714BBF66D8}"/>
              </a:ext>
            </a:extLst>
          </p:cNvPr>
          <p:cNvSpPr txBox="1"/>
          <p:nvPr/>
        </p:nvSpPr>
        <p:spPr>
          <a:xfrm>
            <a:off x="701989" y="1282617"/>
            <a:ext cx="7433267" cy="738664"/>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The introduction of exclusions, remove cover, at this point in time the only person having fun is the underwriter who is limiting the cover available to you.</a:t>
            </a:r>
          </a:p>
          <a:p>
            <a:r>
              <a:rPr lang="en-NZ" sz="1400" b="0" i="0" u="none" strike="noStrike" dirty="0">
                <a:solidFill>
                  <a:schemeClr val="bg1"/>
                </a:solidFill>
                <a:effectLst/>
                <a:latin typeface="Montserrat" pitchFamily="2" charset="77"/>
              </a:rPr>
              <a:t>Exclusions will commonly look like the following:</a:t>
            </a:r>
            <a:endParaRPr lang="en-US" sz="1400" dirty="0">
              <a:solidFill>
                <a:schemeClr val="bg1"/>
              </a:solidFill>
              <a:latin typeface="Montserrat" pitchFamily="2" charset="77"/>
            </a:endParaRPr>
          </a:p>
        </p:txBody>
      </p:sp>
      <p:sp>
        <p:nvSpPr>
          <p:cNvPr id="12" name="TextBox 11">
            <a:extLst>
              <a:ext uri="{FF2B5EF4-FFF2-40B4-BE49-F238E27FC236}">
                <a16:creationId xmlns:a16="http://schemas.microsoft.com/office/drawing/2014/main" id="{BB41A441-84BF-13F8-DA80-1C870F144376}"/>
              </a:ext>
            </a:extLst>
          </p:cNvPr>
          <p:cNvSpPr txBox="1"/>
          <p:nvPr/>
        </p:nvSpPr>
        <p:spPr>
          <a:xfrm>
            <a:off x="701989" y="2418945"/>
            <a:ext cx="734925"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2. </a:t>
            </a:r>
            <a:endParaRPr lang="en-US" dirty="0">
              <a:solidFill>
                <a:schemeClr val="bg1"/>
              </a:solidFill>
              <a:latin typeface="Montserrat" pitchFamily="2" charset="77"/>
            </a:endParaRPr>
          </a:p>
        </p:txBody>
      </p:sp>
      <p:sp>
        <p:nvSpPr>
          <p:cNvPr id="13" name="TextBox 12">
            <a:extLst>
              <a:ext uri="{FF2B5EF4-FFF2-40B4-BE49-F238E27FC236}">
                <a16:creationId xmlns:a16="http://schemas.microsoft.com/office/drawing/2014/main" id="{69F325FF-0CA0-417D-EB07-DCADEEF16958}"/>
              </a:ext>
            </a:extLst>
          </p:cNvPr>
          <p:cNvSpPr txBox="1"/>
          <p:nvPr/>
        </p:nvSpPr>
        <p:spPr>
          <a:xfrm>
            <a:off x="1318846" y="2418945"/>
            <a:ext cx="6032639"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Exclusions</a:t>
            </a:r>
            <a:endParaRPr lang="en-US" dirty="0">
              <a:solidFill>
                <a:schemeClr val="bg1"/>
              </a:solidFill>
              <a:latin typeface="Montserrat" pitchFamily="2" charset="77"/>
            </a:endParaRPr>
          </a:p>
        </p:txBody>
      </p:sp>
      <p:sp>
        <p:nvSpPr>
          <p:cNvPr id="7" name="TextBox 6">
            <a:extLst>
              <a:ext uri="{FF2B5EF4-FFF2-40B4-BE49-F238E27FC236}">
                <a16:creationId xmlns:a16="http://schemas.microsoft.com/office/drawing/2014/main" id="{C7D26AC3-F0FA-5E11-4989-409C6CB2E63C}"/>
              </a:ext>
            </a:extLst>
          </p:cNvPr>
          <p:cNvSpPr txBox="1"/>
          <p:nvPr/>
        </p:nvSpPr>
        <p:spPr>
          <a:xfrm>
            <a:off x="1318846" y="2788277"/>
            <a:ext cx="3195097" cy="3323987"/>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Pollution: </a:t>
            </a:r>
            <a:r>
              <a:rPr lang="en-NZ" sz="1400" i="0" u="none" strike="noStrike" dirty="0">
                <a:solidFill>
                  <a:schemeClr val="bg1"/>
                </a:solidFill>
                <a:effectLst/>
                <a:latin typeface="Montserrat" pitchFamily="2" charset="77"/>
              </a:rPr>
              <a:t>This policy does not cover any claim arising from or in connection with pollution or contamination.</a:t>
            </a:r>
          </a:p>
          <a:p>
            <a:endParaRPr lang="en-NZ" sz="1400" b="1" i="0" u="none" strike="noStrike" dirty="0">
              <a:solidFill>
                <a:schemeClr val="bg1"/>
              </a:solidFill>
              <a:effectLst/>
              <a:latin typeface="Montserrat" pitchFamily="2" charset="77"/>
            </a:endParaRPr>
          </a:p>
          <a:p>
            <a:r>
              <a:rPr lang="en-NZ" sz="1400" b="1" i="0" u="none" strike="noStrike" dirty="0">
                <a:solidFill>
                  <a:schemeClr val="bg1"/>
                </a:solidFill>
                <a:effectLst/>
                <a:latin typeface="Montserrat" pitchFamily="2" charset="77"/>
              </a:rPr>
              <a:t>Director’s liability: </a:t>
            </a:r>
            <a:r>
              <a:rPr lang="en-NZ" sz="1400" i="0" u="none" strike="noStrike" dirty="0">
                <a:solidFill>
                  <a:schemeClr val="bg1"/>
                </a:solidFill>
                <a:effectLst/>
                <a:latin typeface="Montserrat" pitchFamily="2" charset="77"/>
              </a:rPr>
              <a:t>This policy does not cover any claim arising from or in connection with any act, error, omission or conduct of a director or officer of any company, while acting in that capacity.</a:t>
            </a:r>
          </a:p>
          <a:p>
            <a:endParaRPr lang="en-NZ" sz="1400" b="1" i="0" u="none" strike="noStrike" dirty="0">
              <a:solidFill>
                <a:schemeClr val="bg1"/>
              </a:solidFill>
              <a:effectLst/>
              <a:latin typeface="Montserrat" pitchFamily="2" charset="77"/>
            </a:endParaRPr>
          </a:p>
          <a:p>
            <a:r>
              <a:rPr lang="en-NZ" sz="1400" b="1" i="0" u="none" strike="noStrike" dirty="0">
                <a:solidFill>
                  <a:schemeClr val="bg1"/>
                </a:solidFill>
                <a:effectLst/>
                <a:latin typeface="Montserrat" pitchFamily="2" charset="77"/>
              </a:rPr>
              <a:t>Defamation: </a:t>
            </a:r>
            <a:r>
              <a:rPr lang="en-NZ" sz="1400" i="0" u="none" strike="noStrike" dirty="0">
                <a:solidFill>
                  <a:schemeClr val="bg1"/>
                </a:solidFill>
                <a:effectLst/>
                <a:latin typeface="Montserrat" pitchFamily="2" charset="77"/>
              </a:rPr>
              <a:t>This policy does not cover any claim for defamation.</a:t>
            </a:r>
            <a:endParaRPr lang="en-US" sz="1400" dirty="0">
              <a:solidFill>
                <a:schemeClr val="bg1"/>
              </a:solidFill>
              <a:latin typeface="Montserrat" pitchFamily="2" charset="77"/>
            </a:endParaRPr>
          </a:p>
        </p:txBody>
      </p:sp>
      <p:sp>
        <p:nvSpPr>
          <p:cNvPr id="9" name="TextBox 8">
            <a:extLst>
              <a:ext uri="{FF2B5EF4-FFF2-40B4-BE49-F238E27FC236}">
                <a16:creationId xmlns:a16="http://schemas.microsoft.com/office/drawing/2014/main" id="{A3E2CEBD-B3D0-2561-D99F-0A2939061957}"/>
              </a:ext>
            </a:extLst>
          </p:cNvPr>
          <p:cNvSpPr txBox="1"/>
          <p:nvPr/>
        </p:nvSpPr>
        <p:spPr>
          <a:xfrm>
            <a:off x="4963889" y="2795496"/>
            <a:ext cx="6393540" cy="3293209"/>
          </a:xfrm>
          <a:prstGeom prst="rect">
            <a:avLst/>
          </a:prstGeom>
          <a:noFill/>
        </p:spPr>
        <p:txBody>
          <a:bodyPr wrap="square" rtlCol="0">
            <a:spAutoFit/>
          </a:bodyPr>
          <a:lstStyle/>
          <a:p>
            <a:r>
              <a:rPr lang="en-NZ" sz="1300" i="0" u="none" strike="noStrike" dirty="0">
                <a:solidFill>
                  <a:schemeClr val="bg1"/>
                </a:solidFill>
                <a:effectLst/>
                <a:latin typeface="Montserrat" pitchFamily="2" charset="77"/>
              </a:rPr>
              <a:t>Some exclusions are entirely reasonable, for example the policy may exclude directors and officers’ liability which is more suitably covered by a directors and officers liability policy, however some exclusions are less reasonable and can remove the very cover you need.</a:t>
            </a:r>
          </a:p>
          <a:p>
            <a:endParaRPr lang="en-NZ" sz="1300" i="0" u="none" strike="noStrike" dirty="0">
              <a:solidFill>
                <a:schemeClr val="bg1"/>
              </a:solidFill>
              <a:effectLst/>
              <a:latin typeface="Montserrat" pitchFamily="2" charset="77"/>
            </a:endParaRPr>
          </a:p>
          <a:p>
            <a:r>
              <a:rPr lang="en-NZ" sz="1300" i="0" u="none" strike="noStrike" dirty="0">
                <a:solidFill>
                  <a:schemeClr val="bg1"/>
                </a:solidFill>
                <a:effectLst/>
                <a:latin typeface="Montserrat" pitchFamily="2" charset="77"/>
              </a:rPr>
              <a:t>For example, it is not uncommon to see ‘pollution’ excluded, as noted below, and that may or may not be important to you, but what most people don’t often pick up on is that the underwriters frequently extend the definition to include contamination…..and from my point of view having pollution and/or contamination exclusions in your coverage is less than desirable, and often avoidable.  </a:t>
            </a:r>
          </a:p>
          <a:p>
            <a:endParaRPr lang="en-NZ" sz="1300" i="0" u="none" strike="noStrike" dirty="0">
              <a:solidFill>
                <a:schemeClr val="bg1"/>
              </a:solidFill>
              <a:effectLst/>
              <a:latin typeface="Montserrat" pitchFamily="2" charset="77"/>
            </a:endParaRPr>
          </a:p>
          <a:p>
            <a:r>
              <a:rPr lang="en-NZ" sz="1300" i="0" u="none" strike="noStrike" dirty="0">
                <a:solidFill>
                  <a:schemeClr val="bg1"/>
                </a:solidFill>
                <a:effectLst/>
                <a:latin typeface="Montserrat" pitchFamily="2" charset="77"/>
              </a:rPr>
              <a:t>You also need to be aware of extensions writing this cover back, because they often only write the cover back for a sudden and accidental loss, which is once again not suitable for your profession, it is certainly better than a full exclusion, but better cover is available.</a:t>
            </a:r>
            <a:endParaRPr lang="en-US" sz="1300" dirty="0">
              <a:solidFill>
                <a:schemeClr val="bg1"/>
              </a:solidFill>
              <a:latin typeface="Montserrat" pitchFamily="2" charset="77"/>
            </a:endParaRPr>
          </a:p>
        </p:txBody>
      </p:sp>
      <p:pic>
        <p:nvPicPr>
          <p:cNvPr id="26" name="Picture 25">
            <a:extLst>
              <a:ext uri="{FF2B5EF4-FFF2-40B4-BE49-F238E27FC236}">
                <a16:creationId xmlns:a16="http://schemas.microsoft.com/office/drawing/2014/main" id="{5D7E91E5-CE64-8213-7FEA-6E48BEEDBA70}"/>
              </a:ext>
            </a:extLst>
          </p:cNvPr>
          <p:cNvPicPr>
            <a:picLocks noChangeAspect="1"/>
          </p:cNvPicPr>
          <p:nvPr/>
        </p:nvPicPr>
        <p:blipFill>
          <a:blip r:embed="rId4"/>
          <a:stretch>
            <a:fillRect/>
          </a:stretch>
        </p:blipFill>
        <p:spPr>
          <a:xfrm>
            <a:off x="9816911" y="661563"/>
            <a:ext cx="1359961" cy="1589313"/>
          </a:xfrm>
          <a:prstGeom prst="rect">
            <a:avLst/>
          </a:prstGeom>
        </p:spPr>
      </p:pic>
    </p:spTree>
    <p:extLst>
      <p:ext uri="{BB962C8B-B14F-4D97-AF65-F5344CB8AC3E}">
        <p14:creationId xmlns:p14="http://schemas.microsoft.com/office/powerpoint/2010/main" val="24126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672961" y="562734"/>
            <a:ext cx="10113685" cy="707886"/>
          </a:xfrm>
          <a:prstGeom prst="rect">
            <a:avLst/>
          </a:prstGeom>
          <a:noFill/>
        </p:spPr>
        <p:txBody>
          <a:bodyPr wrap="square" rtlCol="0">
            <a:spAutoFit/>
          </a:bodyPr>
          <a:lstStyle/>
          <a:p>
            <a:r>
              <a:rPr lang="en-NZ" sz="40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Extensions</a:t>
            </a:r>
            <a:endParaRPr lang="en-US" sz="4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12" name="TextBox 11">
            <a:extLst>
              <a:ext uri="{FF2B5EF4-FFF2-40B4-BE49-F238E27FC236}">
                <a16:creationId xmlns:a16="http://schemas.microsoft.com/office/drawing/2014/main" id="{BB41A441-84BF-13F8-DA80-1C870F144376}"/>
              </a:ext>
            </a:extLst>
          </p:cNvPr>
          <p:cNvSpPr txBox="1"/>
          <p:nvPr/>
        </p:nvSpPr>
        <p:spPr>
          <a:xfrm>
            <a:off x="701989" y="3953212"/>
            <a:ext cx="734925"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1. </a:t>
            </a:r>
            <a:endParaRPr lang="en-US" dirty="0">
              <a:solidFill>
                <a:schemeClr val="bg1"/>
              </a:solidFill>
              <a:latin typeface="Montserrat" pitchFamily="2" charset="77"/>
            </a:endParaRPr>
          </a:p>
        </p:txBody>
      </p:sp>
      <p:sp>
        <p:nvSpPr>
          <p:cNvPr id="13" name="TextBox 12">
            <a:extLst>
              <a:ext uri="{FF2B5EF4-FFF2-40B4-BE49-F238E27FC236}">
                <a16:creationId xmlns:a16="http://schemas.microsoft.com/office/drawing/2014/main" id="{69F325FF-0CA0-417D-EB07-DCADEEF16958}"/>
              </a:ext>
            </a:extLst>
          </p:cNvPr>
          <p:cNvSpPr txBox="1"/>
          <p:nvPr/>
        </p:nvSpPr>
        <p:spPr>
          <a:xfrm>
            <a:off x="1318846" y="3953212"/>
            <a:ext cx="6032639" cy="369332"/>
          </a:xfrm>
          <a:prstGeom prst="rect">
            <a:avLst/>
          </a:prstGeom>
          <a:noFill/>
        </p:spPr>
        <p:txBody>
          <a:bodyPr wrap="square" rtlCol="0">
            <a:spAutoFit/>
          </a:bodyPr>
          <a:lstStyle/>
          <a:p>
            <a:r>
              <a:rPr lang="en-NZ" b="0" i="0" u="none" strike="noStrike" dirty="0">
                <a:solidFill>
                  <a:schemeClr val="bg1"/>
                </a:solidFill>
                <a:effectLst/>
                <a:latin typeface="Montserrat" pitchFamily="2" charset="77"/>
              </a:rPr>
              <a:t>Automatic extensions</a:t>
            </a:r>
            <a:endParaRPr lang="en-US" dirty="0">
              <a:solidFill>
                <a:schemeClr val="bg1"/>
              </a:solidFill>
              <a:latin typeface="Montserrat" pitchFamily="2" charset="77"/>
            </a:endParaRPr>
          </a:p>
        </p:txBody>
      </p:sp>
      <p:sp>
        <p:nvSpPr>
          <p:cNvPr id="6" name="TextBox 5">
            <a:extLst>
              <a:ext uri="{FF2B5EF4-FFF2-40B4-BE49-F238E27FC236}">
                <a16:creationId xmlns:a16="http://schemas.microsoft.com/office/drawing/2014/main" id="{3C3C565A-07F4-7E2B-CBAA-06F76CB9488D}"/>
              </a:ext>
            </a:extLst>
          </p:cNvPr>
          <p:cNvSpPr txBox="1"/>
          <p:nvPr/>
        </p:nvSpPr>
        <p:spPr>
          <a:xfrm>
            <a:off x="701989" y="1282617"/>
            <a:ext cx="8891953" cy="2246769"/>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Beware of the extensions! An extension is usually only required, because the underwriter excluded the cover in the first place, and has then extended the policy to provide the coverage but in a limited capacity or by sub-limiting the exposure.</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In the previous slide ‘defamation’ cover was excluded, and the following is a demonstration of the underwriter reducing defamation cover but in a limited capacity, that is they are limiting the cover to civil liability arising from an unintentional defamation…</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The main takeaway here is that extensions are often a sub-limitation of cover that wouldn’t be required in the first place but for the underwriter excluding the cover in the first place.</a:t>
            </a:r>
            <a:endParaRPr lang="en-US" sz="1400" dirty="0">
              <a:solidFill>
                <a:schemeClr val="bg1"/>
              </a:solidFill>
              <a:latin typeface="Montserrat" pitchFamily="2" charset="77"/>
            </a:endParaRPr>
          </a:p>
        </p:txBody>
      </p:sp>
      <p:sp>
        <p:nvSpPr>
          <p:cNvPr id="16" name="TextBox 15">
            <a:extLst>
              <a:ext uri="{FF2B5EF4-FFF2-40B4-BE49-F238E27FC236}">
                <a16:creationId xmlns:a16="http://schemas.microsoft.com/office/drawing/2014/main" id="{CFDB1BCD-F6B1-A651-F3AA-E4C71E63568F}"/>
              </a:ext>
            </a:extLst>
          </p:cNvPr>
          <p:cNvSpPr txBox="1"/>
          <p:nvPr/>
        </p:nvSpPr>
        <p:spPr>
          <a:xfrm>
            <a:off x="1318846" y="4414619"/>
            <a:ext cx="734925" cy="307777"/>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2. 1</a:t>
            </a:r>
            <a:endParaRPr lang="en-US" sz="1400" b="1" dirty="0">
              <a:solidFill>
                <a:schemeClr val="bg1"/>
              </a:solidFill>
              <a:latin typeface="Montserrat" pitchFamily="2" charset="77"/>
            </a:endParaRPr>
          </a:p>
        </p:txBody>
      </p:sp>
      <p:sp>
        <p:nvSpPr>
          <p:cNvPr id="17" name="TextBox 16">
            <a:extLst>
              <a:ext uri="{FF2B5EF4-FFF2-40B4-BE49-F238E27FC236}">
                <a16:creationId xmlns:a16="http://schemas.microsoft.com/office/drawing/2014/main" id="{5E97A8DE-56BB-3DFB-B85E-B269E4BBD242}"/>
              </a:ext>
            </a:extLst>
          </p:cNvPr>
          <p:cNvSpPr txBox="1"/>
          <p:nvPr/>
        </p:nvSpPr>
        <p:spPr>
          <a:xfrm>
            <a:off x="1935703" y="4414618"/>
            <a:ext cx="4256633" cy="738664"/>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Defamation</a:t>
            </a:r>
          </a:p>
          <a:p>
            <a:r>
              <a:rPr lang="en-NZ" sz="1400" b="0" i="0" u="none" strike="noStrike" dirty="0">
                <a:solidFill>
                  <a:schemeClr val="bg1"/>
                </a:solidFill>
                <a:effectLst/>
                <a:latin typeface="Montserrat" pitchFamily="2" charset="77"/>
              </a:rPr>
              <a:t>We will cover the insured for civil liability arising from unintentional defamation</a:t>
            </a:r>
            <a:endParaRPr lang="en-US" sz="1400" dirty="0">
              <a:solidFill>
                <a:schemeClr val="bg1"/>
              </a:solidFill>
              <a:latin typeface="Montserrat" pitchFamily="2" charset="77"/>
            </a:endParaRPr>
          </a:p>
        </p:txBody>
      </p:sp>
      <p:sp>
        <p:nvSpPr>
          <p:cNvPr id="18" name="TextBox 17">
            <a:extLst>
              <a:ext uri="{FF2B5EF4-FFF2-40B4-BE49-F238E27FC236}">
                <a16:creationId xmlns:a16="http://schemas.microsoft.com/office/drawing/2014/main" id="{7B09B31A-E872-4B94-EBAA-C7FD624791AA}"/>
              </a:ext>
            </a:extLst>
          </p:cNvPr>
          <p:cNvSpPr txBox="1"/>
          <p:nvPr/>
        </p:nvSpPr>
        <p:spPr>
          <a:xfrm>
            <a:off x="1935703" y="5189867"/>
            <a:ext cx="3920851" cy="523220"/>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Exclusion 4.4 ‘Defamation’ does not apply to this extension.</a:t>
            </a:r>
            <a:endParaRPr lang="en-US" sz="1400" dirty="0">
              <a:solidFill>
                <a:schemeClr val="bg1"/>
              </a:solidFill>
              <a:latin typeface="Montserrat" pitchFamily="2" charset="77"/>
            </a:endParaRPr>
          </a:p>
        </p:txBody>
      </p:sp>
      <p:pic>
        <p:nvPicPr>
          <p:cNvPr id="21" name="Picture 20">
            <a:extLst>
              <a:ext uri="{FF2B5EF4-FFF2-40B4-BE49-F238E27FC236}">
                <a16:creationId xmlns:a16="http://schemas.microsoft.com/office/drawing/2014/main" id="{C4E7C4EE-9E85-1CA1-3C58-BEAD217075E8}"/>
              </a:ext>
            </a:extLst>
          </p:cNvPr>
          <p:cNvPicPr>
            <a:picLocks noChangeAspect="1"/>
          </p:cNvPicPr>
          <p:nvPr/>
        </p:nvPicPr>
        <p:blipFill>
          <a:blip r:embed="rId4"/>
          <a:stretch>
            <a:fillRect/>
          </a:stretch>
        </p:blipFill>
        <p:spPr>
          <a:xfrm>
            <a:off x="9816912" y="647066"/>
            <a:ext cx="1489718" cy="1603810"/>
          </a:xfrm>
          <a:prstGeom prst="rect">
            <a:avLst/>
          </a:prstGeom>
        </p:spPr>
      </p:pic>
    </p:spTree>
    <p:extLst>
      <p:ext uri="{BB962C8B-B14F-4D97-AF65-F5344CB8AC3E}">
        <p14:creationId xmlns:p14="http://schemas.microsoft.com/office/powerpoint/2010/main" val="12016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672961" y="562734"/>
            <a:ext cx="10113685" cy="707886"/>
          </a:xfrm>
          <a:prstGeom prst="rect">
            <a:avLst/>
          </a:prstGeom>
          <a:noFill/>
        </p:spPr>
        <p:txBody>
          <a:bodyPr wrap="square" rtlCol="0">
            <a:spAutoFit/>
          </a:bodyPr>
          <a:lstStyle/>
          <a:p>
            <a:r>
              <a:rPr lang="en-NZ" sz="40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Conditions</a:t>
            </a:r>
            <a:endParaRPr lang="en-US" sz="4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6" name="TextBox 5">
            <a:extLst>
              <a:ext uri="{FF2B5EF4-FFF2-40B4-BE49-F238E27FC236}">
                <a16:creationId xmlns:a16="http://schemas.microsoft.com/office/drawing/2014/main" id="{3C3C565A-07F4-7E2B-CBAA-06F76CB9488D}"/>
              </a:ext>
            </a:extLst>
          </p:cNvPr>
          <p:cNvSpPr txBox="1"/>
          <p:nvPr/>
        </p:nvSpPr>
        <p:spPr>
          <a:xfrm>
            <a:off x="701990" y="1282617"/>
            <a:ext cx="3739382" cy="3539430"/>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Impose a series of obligations upon you, such as when you should advise the underwriter of a claim, acts you should and should not do and are often overlooked by even the most experienced brokers let alone clients.</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However that is not why I raised this point.</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The purpose of raising conditions relates more to the insuring of survey equipment under a material damage policy and it is important you understand most, if not all underwriters positions:</a:t>
            </a:r>
          </a:p>
        </p:txBody>
      </p:sp>
      <p:sp>
        <p:nvSpPr>
          <p:cNvPr id="7" name="TextBox 6">
            <a:extLst>
              <a:ext uri="{FF2B5EF4-FFF2-40B4-BE49-F238E27FC236}">
                <a16:creationId xmlns:a16="http://schemas.microsoft.com/office/drawing/2014/main" id="{BAB4CA82-1A34-DC8D-FC3F-6F9BE3B3A00F}"/>
              </a:ext>
            </a:extLst>
          </p:cNvPr>
          <p:cNvSpPr txBox="1"/>
          <p:nvPr/>
        </p:nvSpPr>
        <p:spPr>
          <a:xfrm>
            <a:off x="6096000" y="1282617"/>
            <a:ext cx="3739382" cy="1600438"/>
          </a:xfrm>
          <a:prstGeom prst="rect">
            <a:avLst/>
          </a:prstGeom>
          <a:noFill/>
        </p:spPr>
        <p:txBody>
          <a:bodyPr wrap="square" rtlCol="0">
            <a:spAutoFit/>
          </a:bodyPr>
          <a:lstStyle/>
          <a:p>
            <a:r>
              <a:rPr lang="en-NZ" sz="1400" b="1" i="0" u="none" strike="noStrike" dirty="0">
                <a:solidFill>
                  <a:schemeClr val="bg1"/>
                </a:solidFill>
                <a:effectLst/>
                <a:latin typeface="Montserrat" pitchFamily="2" charset="77"/>
              </a:rPr>
              <a:t>Reasonable Care: </a:t>
            </a:r>
          </a:p>
          <a:p>
            <a:endParaRPr lang="en-NZ" sz="1400" b="1" dirty="0">
              <a:solidFill>
                <a:schemeClr val="bg1"/>
              </a:solidFill>
              <a:latin typeface="Montserrat" pitchFamily="2" charset="77"/>
            </a:endParaRPr>
          </a:p>
          <a:p>
            <a:r>
              <a:rPr lang="en-NZ" sz="1400" b="0" i="0" u="none" strike="noStrike" dirty="0">
                <a:solidFill>
                  <a:schemeClr val="bg1"/>
                </a:solidFill>
                <a:effectLst/>
                <a:latin typeface="Montserrat" pitchFamily="2" charset="77"/>
              </a:rPr>
              <a:t>You must take reasonable care at all times to avoid circumstances that could result in a claim. Your claim will not be covered if you are reckless or grossly irresponsible.</a:t>
            </a:r>
          </a:p>
        </p:txBody>
      </p:sp>
    </p:spTree>
    <p:extLst>
      <p:ext uri="{BB962C8B-B14F-4D97-AF65-F5344CB8AC3E}">
        <p14:creationId xmlns:p14="http://schemas.microsoft.com/office/powerpoint/2010/main" val="198146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382EE6-E12B-9E93-2ACB-FC362EC8E39E}"/>
              </a:ext>
            </a:extLst>
          </p:cNvPr>
          <p:cNvSpPr txBox="1"/>
          <p:nvPr/>
        </p:nvSpPr>
        <p:spPr>
          <a:xfrm>
            <a:off x="672961" y="562734"/>
            <a:ext cx="10113685" cy="707886"/>
          </a:xfrm>
          <a:prstGeom prst="rect">
            <a:avLst/>
          </a:prstGeom>
          <a:noFill/>
        </p:spPr>
        <p:txBody>
          <a:bodyPr wrap="square" rtlCol="0">
            <a:spAutoFit/>
          </a:bodyPr>
          <a:lstStyle/>
          <a:p>
            <a:r>
              <a:rPr lang="en-NZ" sz="40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Write Backs</a:t>
            </a:r>
            <a:endParaRPr lang="en-US" sz="40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
        <p:nvSpPr>
          <p:cNvPr id="6" name="TextBox 5">
            <a:extLst>
              <a:ext uri="{FF2B5EF4-FFF2-40B4-BE49-F238E27FC236}">
                <a16:creationId xmlns:a16="http://schemas.microsoft.com/office/drawing/2014/main" id="{3C3C565A-07F4-7E2B-CBAA-06F76CB9488D}"/>
              </a:ext>
            </a:extLst>
          </p:cNvPr>
          <p:cNvSpPr txBox="1"/>
          <p:nvPr/>
        </p:nvSpPr>
        <p:spPr>
          <a:xfrm>
            <a:off x="701990" y="1282617"/>
            <a:ext cx="3739382" cy="4616648"/>
          </a:xfrm>
          <a:prstGeom prst="rect">
            <a:avLst/>
          </a:prstGeom>
          <a:noFill/>
        </p:spPr>
        <p:txBody>
          <a:bodyPr wrap="square" rtlCol="0">
            <a:spAutoFit/>
          </a:bodyPr>
          <a:lstStyle/>
          <a:p>
            <a:r>
              <a:rPr lang="en-NZ" sz="1400" b="0" i="0" u="none" strike="noStrike" dirty="0">
                <a:solidFill>
                  <a:schemeClr val="bg1"/>
                </a:solidFill>
                <a:effectLst/>
                <a:latin typeface="Montserrat" pitchFamily="2" charset="77"/>
              </a:rPr>
              <a:t>Write backs and extensions in some cases almost exactly the same, but are commonly recorded in the clients schedules or invoices as opposed to the policy wording.</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We use write backs to enhance and clarify coverage, in an open way with the underwriter and the client, the following is just one example.</a:t>
            </a:r>
          </a:p>
          <a:p>
            <a:endParaRPr lang="en-NZ" sz="1400" b="0" i="0" u="none" strike="noStrike" dirty="0">
              <a:solidFill>
                <a:schemeClr val="bg1"/>
              </a:solidFill>
              <a:effectLst/>
              <a:latin typeface="Montserrat" pitchFamily="2" charset="77"/>
            </a:endParaRPr>
          </a:p>
          <a:p>
            <a:r>
              <a:rPr lang="en-NZ" sz="1400" b="0" i="0" u="none" strike="noStrike" dirty="0">
                <a:solidFill>
                  <a:schemeClr val="bg1"/>
                </a:solidFill>
                <a:effectLst/>
                <a:latin typeface="Montserrat" pitchFamily="2" charset="77"/>
              </a:rPr>
              <a:t>The reason why this write back is needed, is because it openly introduces cover for a risk the underwriter would not normally be expecting to cover, that is the provision of cover for work completed whilst the LCS was working for a prior practice who is not a named insured on the policy. This is not normal, albeit it may seem normal to you as a surveyor.</a:t>
            </a:r>
          </a:p>
        </p:txBody>
      </p:sp>
      <p:sp>
        <p:nvSpPr>
          <p:cNvPr id="13" name="TextBox 12">
            <a:extLst>
              <a:ext uri="{FF2B5EF4-FFF2-40B4-BE49-F238E27FC236}">
                <a16:creationId xmlns:a16="http://schemas.microsoft.com/office/drawing/2014/main" id="{7D860778-167F-E65A-3995-CB888539D269}"/>
              </a:ext>
            </a:extLst>
          </p:cNvPr>
          <p:cNvSpPr txBox="1"/>
          <p:nvPr/>
        </p:nvSpPr>
        <p:spPr>
          <a:xfrm>
            <a:off x="6073592" y="1282617"/>
            <a:ext cx="6032639" cy="369332"/>
          </a:xfrm>
          <a:prstGeom prst="rect">
            <a:avLst/>
          </a:prstGeom>
          <a:noFill/>
        </p:spPr>
        <p:txBody>
          <a:bodyPr wrap="square" rtlCol="0">
            <a:spAutoFit/>
          </a:bodyPr>
          <a:lstStyle/>
          <a:p>
            <a:r>
              <a:rPr lang="en-NZ" i="0" u="none" strike="noStrike" dirty="0">
                <a:solidFill>
                  <a:schemeClr val="bg1"/>
                </a:solidFill>
                <a:effectLst/>
                <a:latin typeface="Montserrat" pitchFamily="2" charset="77"/>
              </a:rPr>
              <a:t>Cadastral Survey Endorsement</a:t>
            </a:r>
            <a:endParaRPr lang="en-US" dirty="0">
              <a:solidFill>
                <a:schemeClr val="bg1"/>
              </a:solidFill>
              <a:latin typeface="Montserrat" pitchFamily="2" charset="77"/>
            </a:endParaRPr>
          </a:p>
        </p:txBody>
      </p:sp>
      <p:sp>
        <p:nvSpPr>
          <p:cNvPr id="15" name="TextBox 14">
            <a:extLst>
              <a:ext uri="{FF2B5EF4-FFF2-40B4-BE49-F238E27FC236}">
                <a16:creationId xmlns:a16="http://schemas.microsoft.com/office/drawing/2014/main" id="{D8961E58-2B53-5254-5BDA-0C86D81BCBB3}"/>
              </a:ext>
            </a:extLst>
          </p:cNvPr>
          <p:cNvSpPr txBox="1"/>
          <p:nvPr/>
        </p:nvSpPr>
        <p:spPr>
          <a:xfrm>
            <a:off x="6096001" y="1682296"/>
            <a:ext cx="5246914" cy="954107"/>
          </a:xfrm>
          <a:prstGeom prst="rect">
            <a:avLst/>
          </a:prstGeom>
          <a:noFill/>
        </p:spPr>
        <p:txBody>
          <a:bodyPr wrap="square" rtlCol="0">
            <a:spAutoFit/>
          </a:bodyPr>
          <a:lstStyle/>
          <a:p>
            <a:r>
              <a:rPr lang="en-NZ" sz="1400" i="0" u="none" strike="noStrike" dirty="0">
                <a:solidFill>
                  <a:schemeClr val="bg1"/>
                </a:solidFill>
                <a:effectLst/>
                <a:latin typeface="Montserrat" pitchFamily="2" charset="77"/>
              </a:rPr>
              <a:t>We will cover the insured for civil Liability arising from the breach of the Cadastral Survey Act 2002. Provided that where the claim relates to survey work undertaken in a prior practice, cover is subject to the following:</a:t>
            </a:r>
          </a:p>
        </p:txBody>
      </p:sp>
      <p:sp>
        <p:nvSpPr>
          <p:cNvPr id="16" name="TextBox 15">
            <a:extLst>
              <a:ext uri="{FF2B5EF4-FFF2-40B4-BE49-F238E27FC236}">
                <a16:creationId xmlns:a16="http://schemas.microsoft.com/office/drawing/2014/main" id="{36CEB10B-8157-DB4D-7F6C-9310F28E4EB5}"/>
              </a:ext>
            </a:extLst>
          </p:cNvPr>
          <p:cNvSpPr txBox="1"/>
          <p:nvPr/>
        </p:nvSpPr>
        <p:spPr>
          <a:xfrm>
            <a:off x="6091056" y="2800533"/>
            <a:ext cx="5246915" cy="1593949"/>
          </a:xfrm>
          <a:prstGeom prst="rect">
            <a:avLst/>
          </a:prstGeom>
          <a:noFill/>
        </p:spPr>
        <p:txBody>
          <a:bodyPr wrap="square" rtlCol="0">
            <a:spAutoFit/>
          </a:bodyPr>
          <a:lstStyle/>
          <a:p>
            <a:pPr marL="342900" indent="-342900">
              <a:buFont typeface="+mj-lt"/>
              <a:buAutoNum type="arabicPeriod"/>
            </a:pPr>
            <a:r>
              <a:rPr lang="en-NZ" sz="1400" b="0" i="0" u="none" strike="noStrike" dirty="0">
                <a:solidFill>
                  <a:schemeClr val="bg1"/>
                </a:solidFill>
                <a:effectLst/>
                <a:latin typeface="Montserrat" pitchFamily="2" charset="77"/>
              </a:rPr>
              <a:t>No indemnity will be provided where the insured has recourse to run off cover from a former practice or employment;</a:t>
            </a:r>
          </a:p>
          <a:p>
            <a:pPr marL="342900" indent="-342900">
              <a:buFont typeface="+mj-lt"/>
              <a:buAutoNum type="arabicPeriod"/>
            </a:pPr>
            <a:endParaRPr lang="en-NZ" sz="1400" b="0" i="0" u="none" strike="noStrike" dirty="0">
              <a:solidFill>
                <a:schemeClr val="bg1"/>
              </a:solidFill>
              <a:effectLst/>
              <a:latin typeface="Montserrat" pitchFamily="2" charset="77"/>
            </a:endParaRPr>
          </a:p>
          <a:p>
            <a:pPr marL="342900" indent="-342900">
              <a:buFont typeface="+mj-lt"/>
              <a:buAutoNum type="arabicPeriod"/>
            </a:pPr>
            <a:r>
              <a:rPr lang="en-NZ" sz="1400" b="0" i="0" u="none" strike="noStrike" dirty="0">
                <a:solidFill>
                  <a:schemeClr val="bg1"/>
                </a:solidFill>
                <a:effectLst/>
                <a:latin typeface="Montserrat" pitchFamily="2" charset="77"/>
              </a:rPr>
              <a:t>The indemnity in this endorsement does not cover the costs of correction of errors in a survey under s52 of the Cadastral Survey Act 2002.</a:t>
            </a:r>
            <a:endParaRPr lang="en-US" sz="1400" dirty="0">
              <a:solidFill>
                <a:schemeClr val="bg1"/>
              </a:solidFill>
              <a:latin typeface="Montserrat" pitchFamily="2" charset="77"/>
            </a:endParaRPr>
          </a:p>
        </p:txBody>
      </p:sp>
      <p:sp>
        <p:nvSpPr>
          <p:cNvPr id="17" name="TextBox 16">
            <a:extLst>
              <a:ext uri="{FF2B5EF4-FFF2-40B4-BE49-F238E27FC236}">
                <a16:creationId xmlns:a16="http://schemas.microsoft.com/office/drawing/2014/main" id="{3DFAD1F5-B8FE-B314-672C-5B0603E7B1FD}"/>
              </a:ext>
            </a:extLst>
          </p:cNvPr>
          <p:cNvSpPr txBox="1"/>
          <p:nvPr/>
        </p:nvSpPr>
        <p:spPr>
          <a:xfrm>
            <a:off x="6096000" y="4557906"/>
            <a:ext cx="5241971" cy="985160"/>
          </a:xfrm>
          <a:prstGeom prst="rect">
            <a:avLst/>
          </a:prstGeom>
          <a:noFill/>
        </p:spPr>
        <p:txBody>
          <a:bodyPr wrap="square" rtlCol="0">
            <a:spAutoFit/>
          </a:bodyPr>
          <a:lstStyle/>
          <a:p>
            <a:r>
              <a:rPr lang="en-NZ" sz="1400" i="0" u="none" strike="noStrike" dirty="0">
                <a:solidFill>
                  <a:schemeClr val="bg1"/>
                </a:solidFill>
                <a:effectLst/>
                <a:latin typeface="Montserrat" pitchFamily="2" charset="77"/>
              </a:rPr>
              <a:t>A retroactive date of </a:t>
            </a:r>
            <a:r>
              <a:rPr lang="en-NZ" sz="1400" i="0" u="none" strike="noStrike" dirty="0" err="1">
                <a:solidFill>
                  <a:schemeClr val="bg1"/>
                </a:solidFill>
                <a:effectLst/>
                <a:latin typeface="Montserrat" pitchFamily="2" charset="77"/>
              </a:rPr>
              <a:t>xxxxxx</a:t>
            </a:r>
            <a:r>
              <a:rPr lang="en-NZ" sz="1400" i="0" u="none" strike="noStrike" dirty="0">
                <a:solidFill>
                  <a:schemeClr val="bg1"/>
                </a:solidFill>
                <a:effectLst/>
                <a:latin typeface="Montserrat" pitchFamily="2" charset="77"/>
              </a:rPr>
              <a:t> applies to this endorsement.</a:t>
            </a:r>
          </a:p>
          <a:p>
            <a:endParaRPr lang="en-NZ" sz="1400" i="0" u="none" strike="noStrike" dirty="0">
              <a:solidFill>
                <a:schemeClr val="bg1"/>
              </a:solidFill>
              <a:effectLst/>
              <a:latin typeface="Montserrat" pitchFamily="2" charset="77"/>
            </a:endParaRPr>
          </a:p>
          <a:p>
            <a:r>
              <a:rPr lang="en-NZ" sz="1400" i="0" u="none" strike="noStrike" dirty="0">
                <a:solidFill>
                  <a:schemeClr val="bg1"/>
                </a:solidFill>
                <a:effectLst/>
                <a:latin typeface="Montserrat" pitchFamily="2" charset="77"/>
              </a:rPr>
              <a:t>This endorsement is otherwise subject to the terms of the policy.</a:t>
            </a:r>
          </a:p>
        </p:txBody>
      </p:sp>
    </p:spTree>
    <p:extLst>
      <p:ext uri="{BB962C8B-B14F-4D97-AF65-F5344CB8AC3E}">
        <p14:creationId xmlns:p14="http://schemas.microsoft.com/office/powerpoint/2010/main" val="25571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rgbClr val="082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white sign with white text&#10;&#10;Description automatically generated">
            <a:extLst>
              <a:ext uri="{FF2B5EF4-FFF2-40B4-BE49-F238E27FC236}">
                <a16:creationId xmlns:a16="http://schemas.microsoft.com/office/drawing/2014/main" id="{8C4E037E-C04F-04F7-68D8-72CA9B4C8926}"/>
              </a:ext>
            </a:extLst>
          </p:cNvPr>
          <p:cNvPicPr>
            <a:picLocks noChangeAspect="1"/>
          </p:cNvPicPr>
          <p:nvPr/>
        </p:nvPicPr>
        <p:blipFill>
          <a:blip r:embed="rId3"/>
          <a:stretch>
            <a:fillRect/>
          </a:stretch>
        </p:blipFill>
        <p:spPr>
          <a:xfrm>
            <a:off x="10668000" y="5505719"/>
            <a:ext cx="904529" cy="748498"/>
          </a:xfrm>
          <a:prstGeom prst="rect">
            <a:avLst/>
          </a:prstGeom>
        </p:spPr>
      </p:pic>
      <p:sp>
        <p:nvSpPr>
          <p:cNvPr id="8" name="TextBox 7">
            <a:extLst>
              <a:ext uri="{FF2B5EF4-FFF2-40B4-BE49-F238E27FC236}">
                <a16:creationId xmlns:a16="http://schemas.microsoft.com/office/drawing/2014/main" id="{96382EE6-E12B-9E93-2ACB-FC362EC8E39E}"/>
              </a:ext>
            </a:extLst>
          </p:cNvPr>
          <p:cNvSpPr txBox="1"/>
          <p:nvPr/>
        </p:nvSpPr>
        <p:spPr>
          <a:xfrm>
            <a:off x="2553236" y="2817465"/>
            <a:ext cx="7085527" cy="1107996"/>
          </a:xfrm>
          <a:prstGeom prst="rect">
            <a:avLst/>
          </a:prstGeom>
          <a:noFill/>
        </p:spPr>
        <p:txBody>
          <a:bodyPr wrap="square" rtlCol="0">
            <a:spAutoFit/>
          </a:bodyPr>
          <a:lstStyle/>
          <a:p>
            <a:pPr algn="ctr"/>
            <a:r>
              <a:rPr lang="en-NZ" sz="6600" b="0" i="0" u="none" strike="noStrike" dirty="0">
                <a:solidFill>
                  <a:schemeClr val="bg1"/>
                </a:solidFill>
                <a:effectLst/>
                <a:latin typeface="Optima" panose="02020500000000000000" pitchFamily="18" charset="77"/>
                <a:ea typeface="Optima" panose="02020500000000000000" pitchFamily="18" charset="77"/>
                <a:cs typeface="Optima" panose="02020500000000000000" pitchFamily="18" charset="77"/>
              </a:rPr>
              <a:t>Questions</a:t>
            </a:r>
            <a:endParaRPr lang="en-US" sz="6600" dirty="0">
              <a:solidFill>
                <a:schemeClr val="bg1"/>
              </a:solidFill>
              <a:latin typeface="Optima" panose="02020500000000000000" pitchFamily="18" charset="77"/>
              <a:ea typeface="Optima" panose="02020500000000000000" pitchFamily="18" charset="77"/>
              <a:cs typeface="Optima" panose="02020500000000000000" pitchFamily="18" charset="77"/>
            </a:endParaRPr>
          </a:p>
        </p:txBody>
      </p:sp>
    </p:spTree>
    <p:extLst>
      <p:ext uri="{BB962C8B-B14F-4D97-AF65-F5344CB8AC3E}">
        <p14:creationId xmlns:p14="http://schemas.microsoft.com/office/powerpoint/2010/main" val="23296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BE2E-1A91-7467-4451-B0FEE8FA027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9CF237B-A64F-9084-5191-40DD90E88997}"/>
              </a:ext>
            </a:extLst>
          </p:cNvPr>
          <p:cNvSpPr>
            <a:spLocks noGrp="1"/>
          </p:cNvSpPr>
          <p:nvPr>
            <p:ph type="subTitle" idx="1"/>
          </p:nvPr>
        </p:nvSpPr>
        <p:spPr/>
        <p:txBody>
          <a:bodyPr/>
          <a:lstStyle/>
          <a:p>
            <a:endParaRPr lang="en-US"/>
          </a:p>
        </p:txBody>
      </p:sp>
      <p:pic>
        <p:nvPicPr>
          <p:cNvPr id="5" name="Picture 4" descr="A blue and white pattern&#10;&#10;Description automatically generated">
            <a:extLst>
              <a:ext uri="{FF2B5EF4-FFF2-40B4-BE49-F238E27FC236}">
                <a16:creationId xmlns:a16="http://schemas.microsoft.com/office/drawing/2014/main" id="{6BFBF73D-DEAD-D071-0BDB-B92870ADFD34}"/>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9ED46AE-C719-1CE6-A4C6-33860F9ECC87}"/>
              </a:ext>
            </a:extLst>
          </p:cNvPr>
          <p:cNvSpPr/>
          <p:nvPr/>
        </p:nvSpPr>
        <p:spPr>
          <a:xfrm>
            <a:off x="393880" y="398098"/>
            <a:ext cx="11404241" cy="6061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A55BEE7-FA4B-5720-B5DF-ABFC29D155E6}"/>
              </a:ext>
            </a:extLst>
          </p:cNvPr>
          <p:cNvPicPr>
            <a:picLocks noChangeAspect="1"/>
          </p:cNvPicPr>
          <p:nvPr/>
        </p:nvPicPr>
        <p:blipFill>
          <a:blip r:embed="rId3"/>
          <a:srcRect/>
          <a:stretch/>
        </p:blipFill>
        <p:spPr>
          <a:xfrm>
            <a:off x="714011" y="398097"/>
            <a:ext cx="10763978" cy="6054737"/>
          </a:xfrm>
          <a:prstGeom prst="rect">
            <a:avLst/>
          </a:prstGeom>
        </p:spPr>
      </p:pic>
    </p:spTree>
    <p:extLst>
      <p:ext uri="{BB962C8B-B14F-4D97-AF65-F5344CB8AC3E}">
        <p14:creationId xmlns:p14="http://schemas.microsoft.com/office/powerpoint/2010/main" val="106436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6305A13776B418E6E31CC053FF3D3" ma:contentTypeVersion="19" ma:contentTypeDescription="Create a new document." ma:contentTypeScope="" ma:versionID="8f220eaa9b3f381a77d7e96375fd9b6e">
  <xsd:schema xmlns:xsd="http://www.w3.org/2001/XMLSchema" xmlns:xs="http://www.w3.org/2001/XMLSchema" xmlns:p="http://schemas.microsoft.com/office/2006/metadata/properties" xmlns:ns2="fe3c683a-4d59-4e68-bbf5-b85b675a3d09" xmlns:ns3="3a59c96b-8ea5-4302-9c29-aed8ce88851f" targetNamespace="http://schemas.microsoft.com/office/2006/metadata/properties" ma:root="true" ma:fieldsID="ce5263b31a53f13f05eabd0080780396" ns2:_="" ns3:_="">
    <xsd:import namespace="fe3c683a-4d59-4e68-bbf5-b85b675a3d09"/>
    <xsd:import namespace="3a59c96b-8ea5-4302-9c29-aed8ce8885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Image" minOccurs="0"/>
                <xsd:element ref="ns2:Thumbnai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c683a-4d59-4e68-bbf5-b85b675a3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cee83-ce97-4ce2-bc05-7a2cc85f5ef9"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Thumbnail" ma:index="25" nillable="true" ma:displayName="Thumbnail" ma:format="Thumbnail" ma:internalName="Thumbnail">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9c96b-8ea5-4302-9c29-aed8ce8885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68c387-e8ad-49c8-9e90-8048015a46e9}" ma:internalName="TaxCatchAll" ma:showField="CatchAllData" ma:web="3a59c96b-8ea5-4302-9c29-aed8ce8885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fe3c683a-4d59-4e68-bbf5-b85b675a3d09" xsi:nil="true"/>
    <lcf76f155ced4ddcb4097134ff3c332f xmlns="fe3c683a-4d59-4e68-bbf5-b85b675a3d09">
      <Terms xmlns="http://schemas.microsoft.com/office/infopath/2007/PartnerControls"/>
    </lcf76f155ced4ddcb4097134ff3c332f>
    <TaxCatchAll xmlns="3a59c96b-8ea5-4302-9c29-aed8ce88851f" xsi:nil="true"/>
    <Image xmlns="fe3c683a-4d59-4e68-bbf5-b85b675a3d09" xsi:nil="true"/>
  </documentManagement>
</p:properties>
</file>

<file path=customXml/itemProps1.xml><?xml version="1.0" encoding="utf-8"?>
<ds:datastoreItem xmlns:ds="http://schemas.openxmlformats.org/officeDocument/2006/customXml" ds:itemID="{037FEAF7-CD7E-49FA-9CD3-4E09DFF26ADB}"/>
</file>

<file path=customXml/itemProps2.xml><?xml version="1.0" encoding="utf-8"?>
<ds:datastoreItem xmlns:ds="http://schemas.openxmlformats.org/officeDocument/2006/customXml" ds:itemID="{71A686A6-C0D9-446A-ABB1-12F864E0B57A}"/>
</file>

<file path=customXml/itemProps3.xml><?xml version="1.0" encoding="utf-8"?>
<ds:datastoreItem xmlns:ds="http://schemas.openxmlformats.org/officeDocument/2006/customXml" ds:itemID="{B25E7A77-4792-4160-AD95-A14FA644391F}"/>
</file>

<file path=docProps/app.xml><?xml version="1.0" encoding="utf-8"?>
<Properties xmlns="http://schemas.openxmlformats.org/officeDocument/2006/extended-properties" xmlns:vt="http://schemas.openxmlformats.org/officeDocument/2006/docPropsVTypes">
  <TotalTime>486</TotalTime>
  <Words>1181</Words>
  <Application>Microsoft Office PowerPoint</Application>
  <PresentationFormat>Widescreen</PresentationFormat>
  <Paragraphs>83</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Montserrat</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Parker</dc:creator>
  <cp:lastModifiedBy>Jenny  Houdalakis</cp:lastModifiedBy>
  <cp:revision>5</cp:revision>
  <dcterms:created xsi:type="dcterms:W3CDTF">2023-08-24T22:34:03Z</dcterms:created>
  <dcterms:modified xsi:type="dcterms:W3CDTF">2023-09-06T03:11:03Z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0x010100ED56305A13776B418E6E31CC053FF3D3</vt:lpwstr>
  </property>
</Properties>
</file>